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.xml" ContentType="application/vnd.openxmlformats-officedocument.presentationml.tags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6"/>
  </p:notesMasterIdLst>
  <p:handoutMasterIdLst>
    <p:handoutMasterId r:id="rId57"/>
  </p:handoutMasterIdLst>
  <p:sldIdLst>
    <p:sldId id="364" r:id="rId2"/>
    <p:sldId id="257" r:id="rId3"/>
    <p:sldId id="421" r:id="rId4"/>
    <p:sldId id="260" r:id="rId5"/>
    <p:sldId id="261" r:id="rId6"/>
    <p:sldId id="405" r:id="rId7"/>
    <p:sldId id="406" r:id="rId8"/>
    <p:sldId id="384" r:id="rId9"/>
    <p:sldId id="267" r:id="rId10"/>
    <p:sldId id="268" r:id="rId11"/>
    <p:sldId id="269" r:id="rId12"/>
    <p:sldId id="270" r:id="rId13"/>
    <p:sldId id="272" r:id="rId14"/>
    <p:sldId id="275" r:id="rId15"/>
    <p:sldId id="274" r:id="rId16"/>
    <p:sldId id="276" r:id="rId17"/>
    <p:sldId id="419" r:id="rId18"/>
    <p:sldId id="278" r:id="rId19"/>
    <p:sldId id="279" r:id="rId20"/>
    <p:sldId id="280" r:id="rId21"/>
    <p:sldId id="326" r:id="rId22"/>
    <p:sldId id="281" r:id="rId23"/>
    <p:sldId id="382" r:id="rId24"/>
    <p:sldId id="385" r:id="rId25"/>
    <p:sldId id="284" r:id="rId26"/>
    <p:sldId id="285" r:id="rId27"/>
    <p:sldId id="392" r:id="rId28"/>
    <p:sldId id="286" r:id="rId29"/>
    <p:sldId id="387" r:id="rId30"/>
    <p:sldId id="288" r:id="rId31"/>
    <p:sldId id="415" r:id="rId32"/>
    <p:sldId id="290" r:id="rId33"/>
    <p:sldId id="292" r:id="rId34"/>
    <p:sldId id="356" r:id="rId35"/>
    <p:sldId id="393" r:id="rId36"/>
    <p:sldId id="394" r:id="rId37"/>
    <p:sldId id="311" r:id="rId38"/>
    <p:sldId id="395" r:id="rId39"/>
    <p:sldId id="407" r:id="rId40"/>
    <p:sldId id="408" r:id="rId41"/>
    <p:sldId id="409" r:id="rId42"/>
    <p:sldId id="417" r:id="rId43"/>
    <p:sldId id="420" r:id="rId44"/>
    <p:sldId id="412" r:id="rId45"/>
    <p:sldId id="413" r:id="rId46"/>
    <p:sldId id="359" r:id="rId47"/>
    <p:sldId id="368" r:id="rId48"/>
    <p:sldId id="362" r:id="rId49"/>
    <p:sldId id="422" r:id="rId50"/>
    <p:sldId id="423" r:id="rId51"/>
    <p:sldId id="424" r:id="rId52"/>
    <p:sldId id="363" r:id="rId53"/>
    <p:sldId id="307" r:id="rId54"/>
    <p:sldId id="310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25000"/>
      </a:spcAft>
      <a:buFont typeface="Arial" charset="0"/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25000"/>
      </a:spcAft>
      <a:buFont typeface="Arial" charset="0"/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25000"/>
      </a:spcAft>
      <a:buFont typeface="Arial" charset="0"/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25000"/>
      </a:spcAft>
      <a:buFont typeface="Arial" charset="0"/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25000"/>
      </a:spcAft>
      <a:buFont typeface="Arial" charset="0"/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Maguire" initials="J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87C2C"/>
    <a:srgbClr val="70567A"/>
    <a:srgbClr val="BE8851"/>
    <a:srgbClr val="00FF00"/>
    <a:srgbClr val="66FF66"/>
    <a:srgbClr val="008000"/>
    <a:srgbClr val="D3AB07"/>
    <a:srgbClr val="000099"/>
    <a:srgbClr val="2DFF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53" autoAdjust="0"/>
    <p:restoredTop sz="94750" autoAdjust="0"/>
  </p:normalViewPr>
  <p:slideViewPr>
    <p:cSldViewPr snapToGrid="0">
      <p:cViewPr varScale="1">
        <p:scale>
          <a:sx n="103" d="100"/>
          <a:sy n="103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5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02292a\Desktop\Q4%20VIO%20QA\TBL%20-%20Year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02292a\Desktop\Q4%20VIO%20QA\TBL%20-%20Segme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>
        <c:manualLayout>
          <c:layoutTarget val="inner"/>
          <c:xMode val="edge"/>
          <c:yMode val="edge"/>
          <c:x val="0.11884004073537706"/>
          <c:y val="3.0428769017980632E-2"/>
          <c:w val="0.87214079460498006"/>
          <c:h val="0.8526740070354305"/>
        </c:manualLayout>
      </c:layout>
      <c:areaChart>
        <c:grouping val="standard"/>
        <c:ser>
          <c:idx val="1"/>
          <c:order val="0"/>
          <c:tx>
            <c:strRef>
              <c:f>TBL___Year!$B$1</c:f>
              <c:strCache>
                <c:ptCount val="1"/>
                <c:pt idx="0">
                  <c:v>Vehicle Count</c:v>
                </c:pt>
              </c:strCache>
            </c:strRef>
          </c:tx>
          <c:spPr>
            <a:gradFill flip="none" rotWithShape="1">
              <a:gsLst>
                <a:gs pos="33000">
                  <a:srgbClr val="1F497D">
                    <a:lumMod val="75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0" scaled="0"/>
              <a:tileRect/>
            </a:gradFill>
          </c:spPr>
          <c:cat>
            <c:numRef>
              <c:f>TBL___Year!$A$2:$A$47</c:f>
              <c:numCache>
                <c:formatCode>General</c:formatCode>
                <c:ptCount val="46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  <c:pt idx="11">
                  <c:v>2001</c:v>
                </c:pt>
                <c:pt idx="12">
                  <c:v>2000</c:v>
                </c:pt>
                <c:pt idx="13">
                  <c:v>1999</c:v>
                </c:pt>
                <c:pt idx="14">
                  <c:v>1998</c:v>
                </c:pt>
                <c:pt idx="15">
                  <c:v>1997</c:v>
                </c:pt>
                <c:pt idx="16">
                  <c:v>1996</c:v>
                </c:pt>
                <c:pt idx="17">
                  <c:v>1995</c:v>
                </c:pt>
                <c:pt idx="18">
                  <c:v>1994</c:v>
                </c:pt>
                <c:pt idx="19">
                  <c:v>1993</c:v>
                </c:pt>
                <c:pt idx="20">
                  <c:v>1992</c:v>
                </c:pt>
                <c:pt idx="21">
                  <c:v>1991</c:v>
                </c:pt>
                <c:pt idx="22">
                  <c:v>1990</c:v>
                </c:pt>
                <c:pt idx="23">
                  <c:v>1989</c:v>
                </c:pt>
                <c:pt idx="24">
                  <c:v>1988</c:v>
                </c:pt>
                <c:pt idx="25">
                  <c:v>1987</c:v>
                </c:pt>
                <c:pt idx="26">
                  <c:v>1986</c:v>
                </c:pt>
                <c:pt idx="27">
                  <c:v>1985</c:v>
                </c:pt>
                <c:pt idx="28">
                  <c:v>1984</c:v>
                </c:pt>
                <c:pt idx="29">
                  <c:v>1983</c:v>
                </c:pt>
                <c:pt idx="30">
                  <c:v>1982</c:v>
                </c:pt>
                <c:pt idx="31">
                  <c:v>1981</c:v>
                </c:pt>
                <c:pt idx="32">
                  <c:v>1980</c:v>
                </c:pt>
                <c:pt idx="33">
                  <c:v>1979</c:v>
                </c:pt>
                <c:pt idx="34">
                  <c:v>1978</c:v>
                </c:pt>
                <c:pt idx="35">
                  <c:v>1977</c:v>
                </c:pt>
                <c:pt idx="36">
                  <c:v>1976</c:v>
                </c:pt>
                <c:pt idx="37">
                  <c:v>1975</c:v>
                </c:pt>
                <c:pt idx="38">
                  <c:v>1974</c:v>
                </c:pt>
                <c:pt idx="39">
                  <c:v>1973</c:v>
                </c:pt>
                <c:pt idx="40">
                  <c:v>1972</c:v>
                </c:pt>
                <c:pt idx="41">
                  <c:v>1971</c:v>
                </c:pt>
                <c:pt idx="42">
                  <c:v>1970</c:v>
                </c:pt>
                <c:pt idx="43">
                  <c:v>1969</c:v>
                </c:pt>
                <c:pt idx="44">
                  <c:v>1968</c:v>
                </c:pt>
                <c:pt idx="45">
                  <c:v>1967</c:v>
                </c:pt>
              </c:numCache>
            </c:numRef>
          </c:cat>
          <c:val>
            <c:numRef>
              <c:f>TBL___Year!$B$2:$B$47</c:f>
              <c:numCache>
                <c:formatCode>General</c:formatCode>
                <c:ptCount val="46"/>
                <c:pt idx="0">
                  <c:v>264</c:v>
                </c:pt>
                <c:pt idx="1">
                  <c:v>3597348</c:v>
                </c:pt>
                <c:pt idx="2">
                  <c:v>10902073</c:v>
                </c:pt>
                <c:pt idx="3">
                  <c:v>9203615</c:v>
                </c:pt>
                <c:pt idx="4">
                  <c:v>13610213</c:v>
                </c:pt>
                <c:pt idx="5">
                  <c:v>15004453</c:v>
                </c:pt>
                <c:pt idx="6">
                  <c:v>15001705</c:v>
                </c:pt>
                <c:pt idx="7">
                  <c:v>15449355</c:v>
                </c:pt>
                <c:pt idx="8">
                  <c:v>15203512</c:v>
                </c:pt>
                <c:pt idx="9">
                  <c:v>14941611</c:v>
                </c:pt>
                <c:pt idx="10">
                  <c:v>14915309</c:v>
                </c:pt>
                <c:pt idx="11">
                  <c:v>14045034</c:v>
                </c:pt>
                <c:pt idx="12">
                  <c:v>14237463</c:v>
                </c:pt>
                <c:pt idx="13">
                  <c:v>12654783</c:v>
                </c:pt>
                <c:pt idx="14">
                  <c:v>10603989</c:v>
                </c:pt>
                <c:pt idx="15">
                  <c:v>9871256</c:v>
                </c:pt>
                <c:pt idx="16">
                  <c:v>7721751</c:v>
                </c:pt>
                <c:pt idx="17">
                  <c:v>7726272</c:v>
                </c:pt>
                <c:pt idx="18">
                  <c:v>6270249</c:v>
                </c:pt>
                <c:pt idx="19">
                  <c:v>4912141</c:v>
                </c:pt>
                <c:pt idx="20">
                  <c:v>3858198</c:v>
                </c:pt>
                <c:pt idx="21">
                  <c:v>3258158</c:v>
                </c:pt>
                <c:pt idx="22">
                  <c:v>2783435</c:v>
                </c:pt>
                <c:pt idx="23">
                  <c:v>2511606</c:v>
                </c:pt>
                <c:pt idx="24">
                  <c:v>2007886</c:v>
                </c:pt>
                <c:pt idx="25">
                  <c:v>1558996</c:v>
                </c:pt>
                <c:pt idx="26">
                  <c:v>1409152</c:v>
                </c:pt>
                <c:pt idx="27">
                  <c:v>952320</c:v>
                </c:pt>
                <c:pt idx="28">
                  <c:v>766363</c:v>
                </c:pt>
                <c:pt idx="29">
                  <c:v>467689</c:v>
                </c:pt>
                <c:pt idx="30">
                  <c:v>346030</c:v>
                </c:pt>
                <c:pt idx="31">
                  <c:v>298948</c:v>
                </c:pt>
                <c:pt idx="32">
                  <c:v>240633</c:v>
                </c:pt>
                <c:pt idx="33">
                  <c:v>430753</c:v>
                </c:pt>
                <c:pt idx="34">
                  <c:v>283768</c:v>
                </c:pt>
                <c:pt idx="35">
                  <c:v>302231</c:v>
                </c:pt>
                <c:pt idx="36">
                  <c:v>388519</c:v>
                </c:pt>
                <c:pt idx="37">
                  <c:v>170730</c:v>
                </c:pt>
                <c:pt idx="38">
                  <c:v>181218</c:v>
                </c:pt>
                <c:pt idx="39">
                  <c:v>193747</c:v>
                </c:pt>
                <c:pt idx="40">
                  <c:v>131912</c:v>
                </c:pt>
                <c:pt idx="41">
                  <c:v>115268</c:v>
                </c:pt>
                <c:pt idx="42">
                  <c:v>131797</c:v>
                </c:pt>
                <c:pt idx="43">
                  <c:v>141402</c:v>
                </c:pt>
                <c:pt idx="44">
                  <c:v>124394</c:v>
                </c:pt>
                <c:pt idx="45">
                  <c:v>131652</c:v>
                </c:pt>
              </c:numCache>
            </c:numRef>
          </c:val>
        </c:ser>
        <c:axId val="71509504"/>
        <c:axId val="71604096"/>
      </c:areaChart>
      <c:catAx>
        <c:axId val="715095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1604096"/>
        <c:crosses val="autoZero"/>
        <c:auto val="1"/>
        <c:lblAlgn val="ctr"/>
        <c:lblOffset val="100"/>
      </c:catAx>
      <c:valAx>
        <c:axId val="71604096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1509504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Brand</a:t>
            </a:r>
            <a:r>
              <a:rPr lang="en-US" sz="2800" baseline="0" dirty="0" smtClean="0"/>
              <a:t> Loyalty</a:t>
            </a:r>
            <a:endParaRPr lang="en-US" sz="2800" dirty="0"/>
          </a:p>
        </c:rich>
      </c:tx>
      <c:layout>
        <c:manualLayout>
          <c:xMode val="edge"/>
          <c:yMode val="edge"/>
          <c:x val="0.34959437718025937"/>
          <c:y val="9.3750000000000777E-3"/>
        </c:manualLayout>
      </c:layout>
      <c:overlay val="1"/>
    </c:title>
    <c:plotArea>
      <c:layout>
        <c:manualLayout>
          <c:layoutTarget val="inner"/>
          <c:xMode val="edge"/>
          <c:yMode val="edge"/>
          <c:x val="0.11497708667423437"/>
          <c:y val="0.14550322719094091"/>
          <c:w val="0.59847889151155853"/>
          <c:h val="0.6511334510859098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Ford Loan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&gt; 72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0.56666666666666654</c:v>
                </c:pt>
                <c:pt idx="1">
                  <c:v>0.63543788187372707</c:v>
                </c:pt>
                <c:pt idx="2">
                  <c:v>0.58195902048975512</c:v>
                </c:pt>
                <c:pt idx="3">
                  <c:v>0.54246284501061226</c:v>
                </c:pt>
                <c:pt idx="4">
                  <c:v>0.53926701570680557</c:v>
                </c:pt>
                <c:pt idx="5">
                  <c:v>0.5633068081343946</c:v>
                </c:pt>
                <c:pt idx="6">
                  <c:v>0.57333767926988499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Ford Lease</c:v>
                </c:pt>
              </c:strCache>
            </c:strRef>
          </c:tx>
          <c:spPr>
            <a:ln w="50800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&gt; 72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0.72455089820359708</c:v>
                </c:pt>
                <c:pt idx="1">
                  <c:v>0.71992481203008141</c:v>
                </c:pt>
                <c:pt idx="2">
                  <c:v>0.68203230148048455</c:v>
                </c:pt>
                <c:pt idx="3">
                  <c:v>0.66799091940976496</c:v>
                </c:pt>
                <c:pt idx="4">
                  <c:v>0.44318181818181818</c:v>
                </c:pt>
                <c:pt idx="5">
                  <c:v>0.37500000000000117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Honda Loan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&gt; 72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0.48039215686274628</c:v>
                </c:pt>
                <c:pt idx="1">
                  <c:v>0.52996845425867778</c:v>
                </c:pt>
                <c:pt idx="2">
                  <c:v>0.52065119083509193</c:v>
                </c:pt>
                <c:pt idx="3">
                  <c:v>0.52022178734507563</c:v>
                </c:pt>
                <c:pt idx="4">
                  <c:v>0.50990202209714408</c:v>
                </c:pt>
                <c:pt idx="5">
                  <c:v>0.53156202403113595</c:v>
                </c:pt>
                <c:pt idx="6">
                  <c:v>0.56138933764135701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Honda Lease</c:v>
                </c:pt>
              </c:strCache>
            </c:strRef>
          </c:tx>
          <c:spPr>
            <a:ln w="50800">
              <a:solidFill>
                <a:srgbClr val="387C2C"/>
              </a:solidFill>
            </a:ln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&gt; 72</c:v>
                </c:pt>
              </c:strCache>
            </c:strRef>
          </c:cat>
          <c:val>
            <c:numRef>
              <c:f>Sheet1!$B$5:$H$5</c:f>
              <c:numCache>
                <c:formatCode>0%</c:formatCode>
                <c:ptCount val="7"/>
                <c:pt idx="0">
                  <c:v>0.44881889763779698</c:v>
                </c:pt>
                <c:pt idx="1">
                  <c:v>0.58549222797927458</c:v>
                </c:pt>
                <c:pt idx="2">
                  <c:v>0.66082738175448064</c:v>
                </c:pt>
                <c:pt idx="3">
                  <c:v>0.64575645756458266</c:v>
                </c:pt>
                <c:pt idx="4">
                  <c:v>0.62619808306709523</c:v>
                </c:pt>
                <c:pt idx="5">
                  <c:v>0.73548387096774159</c:v>
                </c:pt>
              </c:numCache>
            </c:numRef>
          </c:val>
        </c:ser>
        <c:marker val="1"/>
        <c:axId val="95919488"/>
        <c:axId val="95921664"/>
      </c:lineChart>
      <c:catAx>
        <c:axId val="95919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Term In Months</a:t>
                </a:r>
                <a:endParaRPr lang="en-US" sz="2000" dirty="0"/>
              </a:p>
            </c:rich>
          </c:tx>
          <c:layout/>
        </c:title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95921664"/>
        <c:crosses val="autoZero"/>
        <c:auto val="1"/>
        <c:lblAlgn val="ctr"/>
        <c:lblOffset val="100"/>
      </c:catAx>
      <c:valAx>
        <c:axId val="95921664"/>
        <c:scaling>
          <c:orientation val="minMax"/>
          <c:max val="0.8"/>
          <c:min val="0.30000000000000032"/>
        </c:scaling>
        <c:axPos val="l"/>
        <c:majorGridlines>
          <c:spPr>
            <a:ln>
              <a:solidFill>
                <a:srgbClr val="5F5F5F"/>
              </a:solidFill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9591948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9219829786722886"/>
          <c:y val="0.19605914040619238"/>
          <c:w val="0.29146459095359217"/>
          <c:h val="0.54084132565190368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7437120359955153"/>
          <c:y val="6.0020842982862366E-2"/>
          <c:w val="0.68019659081076356"/>
          <c:h val="0.8158873706963100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</c:spPr>
          <c:cat>
            <c:strRef>
              <c:f>TBL___Segment!$A$3:$A$32</c:f>
              <c:strCache>
                <c:ptCount val="30"/>
                <c:pt idx="0">
                  <c:v>Sport Car - Ultra Luxury</c:v>
                </c:pt>
                <c:pt idx="1">
                  <c:v>Upscale - Ultra</c:v>
                </c:pt>
                <c:pt idx="2">
                  <c:v>Other</c:v>
                </c:pt>
                <c:pt idx="3">
                  <c:v>Alt Power - Hybrid Truck</c:v>
                </c:pt>
                <c:pt idx="4">
                  <c:v>Upscale - Premium</c:v>
                </c:pt>
                <c:pt idx="5">
                  <c:v>Sport Car - Upper Premium</c:v>
                </c:pt>
                <c:pt idx="6">
                  <c:v>SUV - Pickup</c:v>
                </c:pt>
                <c:pt idx="7">
                  <c:v>Alt Power - Hybrid Car</c:v>
                </c:pt>
                <c:pt idx="8">
                  <c:v>SUV - Premium Large</c:v>
                </c:pt>
                <c:pt idx="9">
                  <c:v>SUV - Upper Mid Range</c:v>
                </c:pt>
                <c:pt idx="10">
                  <c:v>Sport Car - Premium</c:v>
                </c:pt>
                <c:pt idx="11">
                  <c:v>Small Car - Budget</c:v>
                </c:pt>
                <c:pt idx="12">
                  <c:v>CUV - Premium</c:v>
                </c:pt>
                <c:pt idx="13">
                  <c:v>Traditional Car</c:v>
                </c:pt>
                <c:pt idx="14">
                  <c:v>CUV - Mid Range</c:v>
                </c:pt>
                <c:pt idx="15">
                  <c:v>Van - Full Sized</c:v>
                </c:pt>
                <c:pt idx="16">
                  <c:v>Sport Car - Touring</c:v>
                </c:pt>
                <c:pt idx="17">
                  <c:v>SUV - Entry Level</c:v>
                </c:pt>
                <c:pt idx="18">
                  <c:v>Upscale - Luxury</c:v>
                </c:pt>
                <c:pt idx="19">
                  <c:v>SUV - Large</c:v>
                </c:pt>
                <c:pt idx="20">
                  <c:v>Upscale - Near Luxury</c:v>
                </c:pt>
                <c:pt idx="21">
                  <c:v>CUV - Entry Level</c:v>
                </c:pt>
                <c:pt idx="22">
                  <c:v>Mid Range Car - Premium</c:v>
                </c:pt>
                <c:pt idx="23">
                  <c:v>Pickup - Small</c:v>
                </c:pt>
                <c:pt idx="24">
                  <c:v>SUV - Lower Mid Range</c:v>
                </c:pt>
                <c:pt idx="25">
                  <c:v>Van - Mini</c:v>
                </c:pt>
                <c:pt idx="26">
                  <c:v>Mid Range Car - Lower</c:v>
                </c:pt>
                <c:pt idx="27">
                  <c:v>Small Car - Economy</c:v>
                </c:pt>
                <c:pt idx="28">
                  <c:v>Mid Range Car - Standard</c:v>
                </c:pt>
                <c:pt idx="29">
                  <c:v>Pickup - Full Sized</c:v>
                </c:pt>
              </c:strCache>
            </c:strRef>
          </c:cat>
          <c:val>
            <c:numRef>
              <c:f>TBL___Segment!$B$3:$B$32</c:f>
              <c:numCache>
                <c:formatCode>0.0%</c:formatCode>
                <c:ptCount val="30"/>
                <c:pt idx="0">
                  <c:v>4.4260015758217186E-5</c:v>
                </c:pt>
                <c:pt idx="1">
                  <c:v>3.6872087557837191E-4</c:v>
                </c:pt>
                <c:pt idx="2">
                  <c:v>1.6815595114546657E-3</c:v>
                </c:pt>
                <c:pt idx="3">
                  <c:v>1.7392843464029361E-3</c:v>
                </c:pt>
                <c:pt idx="4">
                  <c:v>1.9749666368343221E-3</c:v>
                </c:pt>
                <c:pt idx="5">
                  <c:v>2.6292968019653537E-3</c:v>
                </c:pt>
                <c:pt idx="6">
                  <c:v>3.870516277237977E-3</c:v>
                </c:pt>
                <c:pt idx="7">
                  <c:v>5.9595523253277924E-3</c:v>
                </c:pt>
                <c:pt idx="8">
                  <c:v>7.3369670497693655E-3</c:v>
                </c:pt>
                <c:pt idx="9">
                  <c:v>7.6006715095897513E-3</c:v>
                </c:pt>
                <c:pt idx="10">
                  <c:v>1.024299945431412E-2</c:v>
                </c:pt>
                <c:pt idx="11">
                  <c:v>1.203323244143063E-2</c:v>
                </c:pt>
                <c:pt idx="12">
                  <c:v>1.3126167937019607E-2</c:v>
                </c:pt>
                <c:pt idx="13">
                  <c:v>1.9572000810457933E-2</c:v>
                </c:pt>
                <c:pt idx="14">
                  <c:v>2.0250829523975892E-2</c:v>
                </c:pt>
                <c:pt idx="15">
                  <c:v>2.2910688004431107E-2</c:v>
                </c:pt>
                <c:pt idx="16">
                  <c:v>2.838649512078362E-2</c:v>
                </c:pt>
                <c:pt idx="17">
                  <c:v>2.9047576460355377E-2</c:v>
                </c:pt>
                <c:pt idx="18">
                  <c:v>3.0132505621833092E-2</c:v>
                </c:pt>
                <c:pt idx="19">
                  <c:v>3.5248532269031331E-2</c:v>
                </c:pt>
                <c:pt idx="20">
                  <c:v>3.8285180508661441E-2</c:v>
                </c:pt>
                <c:pt idx="21">
                  <c:v>3.8338493519917111E-2</c:v>
                </c:pt>
                <c:pt idx="22">
                  <c:v>4.5515354737291812E-2</c:v>
                </c:pt>
                <c:pt idx="23">
                  <c:v>5.7453607870363542E-2</c:v>
                </c:pt>
                <c:pt idx="24">
                  <c:v>5.8730443022533732E-2</c:v>
                </c:pt>
                <c:pt idx="25">
                  <c:v>6.0426993560618134E-2</c:v>
                </c:pt>
                <c:pt idx="26">
                  <c:v>8.0390620868150423E-2</c:v>
                </c:pt>
                <c:pt idx="27">
                  <c:v>9.1092395776931068E-2</c:v>
                </c:pt>
                <c:pt idx="28">
                  <c:v>0.12814896261657868</c:v>
                </c:pt>
                <c:pt idx="29">
                  <c:v>0.14746112452540536</c:v>
                </c:pt>
              </c:numCache>
            </c:numRef>
          </c:val>
        </c:ser>
        <c:gapWidth val="90"/>
        <c:axId val="71680000"/>
        <c:axId val="71681536"/>
      </c:barChart>
      <c:catAx>
        <c:axId val="716800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71681536"/>
        <c:crosses val="autoZero"/>
        <c:auto val="1"/>
        <c:lblAlgn val="ctr"/>
        <c:lblOffset val="100"/>
      </c:catAx>
      <c:valAx>
        <c:axId val="71681536"/>
        <c:scaling>
          <c:orientation val="minMax"/>
        </c:scaling>
        <c:axPos val="b"/>
        <c:majorGridlines>
          <c:spPr>
            <a:ln>
              <a:prstDash val="sysDash"/>
            </a:ln>
          </c:spPr>
        </c:majorGridlines>
        <c:numFmt formatCode="0%" sourceLinked="0"/>
        <c:tickLblPos val="nextTo"/>
        <c:txPr>
          <a:bodyPr anchor="t" anchorCtr="0"/>
          <a:lstStyle/>
          <a:p>
            <a:pPr>
              <a:defRPr sz="1100" b="1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71680000"/>
        <c:crosses val="autoZero"/>
        <c:crossBetween val="between"/>
      </c:valAx>
      <c:spPr>
        <a:ln>
          <a:solidFill>
            <a:schemeClr val="tx1">
              <a:lumMod val="50000"/>
            </a:schemeClr>
          </a:solidFill>
        </a:ln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993257911417759"/>
          <c:y val="0.10551478126313371"/>
          <c:w val="0.82477768058684864"/>
          <c:h val="0.7703975993828536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Sheet1!$A$2:$A$8</c:f>
              <c:strCache>
                <c:ptCount val="7"/>
                <c:pt idx="0">
                  <c:v>GM</c:v>
                </c:pt>
                <c:pt idx="1">
                  <c:v>Ford</c:v>
                </c:pt>
                <c:pt idx="2">
                  <c:v>Toyota</c:v>
                </c:pt>
                <c:pt idx="3">
                  <c:v>Honda</c:v>
                </c:pt>
                <c:pt idx="4">
                  <c:v>Chrysler</c:v>
                </c:pt>
                <c:pt idx="5">
                  <c:v>Hyundai</c:v>
                </c:pt>
                <c:pt idx="6">
                  <c:v>Nissan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2011256</c:v>
                </c:pt>
                <c:pt idx="1">
                  <c:v>1554814</c:v>
                </c:pt>
                <c:pt idx="2">
                  <c:v>1747016</c:v>
                </c:pt>
                <c:pt idx="3">
                  <c:v>1141747</c:v>
                </c:pt>
                <c:pt idx="4">
                  <c:v>920728</c:v>
                </c:pt>
                <c:pt idx="5">
                  <c:v>741671</c:v>
                </c:pt>
                <c:pt idx="6">
                  <c:v>776040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Sheet1!$A$2:$A$8</c:f>
              <c:strCache>
                <c:ptCount val="7"/>
                <c:pt idx="0">
                  <c:v>GM</c:v>
                </c:pt>
                <c:pt idx="1">
                  <c:v>Ford</c:v>
                </c:pt>
                <c:pt idx="2">
                  <c:v>Toyota</c:v>
                </c:pt>
                <c:pt idx="3">
                  <c:v>Honda</c:v>
                </c:pt>
                <c:pt idx="4">
                  <c:v>Chrysler</c:v>
                </c:pt>
                <c:pt idx="5">
                  <c:v>Hyundai</c:v>
                </c:pt>
                <c:pt idx="6">
                  <c:v>Nissan</c:v>
                </c:pt>
              </c:strCache>
            </c:strRef>
          </c:cat>
          <c:val>
            <c:numRef>
              <c:f>Sheet1!$C$2:$C$8</c:f>
              <c:numCache>
                <c:formatCode>_(* #,##0_);_(* \(#,##0\);_(* "-"??_);_(@_)</c:formatCode>
                <c:ptCount val="7"/>
                <c:pt idx="0">
                  <c:v>2195070</c:v>
                </c:pt>
                <c:pt idx="1">
                  <c:v>1835391</c:v>
                </c:pt>
                <c:pt idx="2">
                  <c:v>1763989</c:v>
                </c:pt>
                <c:pt idx="3">
                  <c:v>1236141</c:v>
                </c:pt>
                <c:pt idx="4">
                  <c:v>1068815</c:v>
                </c:pt>
                <c:pt idx="5">
                  <c:v>909408</c:v>
                </c:pt>
                <c:pt idx="6">
                  <c:v>908995</c:v>
                </c:pt>
              </c:numCache>
            </c:numRef>
          </c:val>
        </c:ser>
        <c:gapWidth val="90"/>
        <c:axId val="81124736"/>
        <c:axId val="87016960"/>
      </c:barChart>
      <c:catAx>
        <c:axId val="81124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87016960"/>
        <c:crosses val="autoZero"/>
        <c:auto val="1"/>
        <c:lblAlgn val="ctr"/>
        <c:lblOffset val="100"/>
      </c:catAx>
      <c:valAx>
        <c:axId val="87016960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_(* #,##0_);_(* \(#,##0\);_(* &quot;-&quot;??_);_(@_)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112473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4193820591943074"/>
          <c:y val="0.13153460742455839"/>
          <c:w val="0.30100412652509712"/>
          <c:h val="8.8671946242125668E-2"/>
        </c:manualLayout>
      </c:layout>
      <c:spPr>
        <a:solidFill>
          <a:srgbClr val="FFFFFF"/>
        </a:solidFill>
        <a:ln>
          <a:solidFill>
            <a:srgbClr val="5F5F5F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4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Brand Loyalty</a:t>
            </a:r>
            <a:endParaRPr lang="en-US" sz="28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0373507310081025"/>
          <c:y val="0.12639966430661517"/>
          <c:w val="0.87801095760820003"/>
          <c:h val="0.4801951656728944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Loan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Sheet1!$A$2:$A$11</c:f>
              <c:strCache>
                <c:ptCount val="10"/>
                <c:pt idx="0">
                  <c:v>Ford</c:v>
                </c:pt>
                <c:pt idx="1">
                  <c:v>Honda</c:v>
                </c:pt>
                <c:pt idx="2">
                  <c:v>Toyota</c:v>
                </c:pt>
                <c:pt idx="3">
                  <c:v>Nissan</c:v>
                </c:pt>
                <c:pt idx="4">
                  <c:v>Chevrolet</c:v>
                </c:pt>
                <c:pt idx="5">
                  <c:v>M-Benz</c:v>
                </c:pt>
                <c:pt idx="6">
                  <c:v>VW</c:v>
                </c:pt>
                <c:pt idx="7">
                  <c:v>BMW</c:v>
                </c:pt>
                <c:pt idx="8">
                  <c:v>Hyundai</c:v>
                </c:pt>
                <c:pt idx="9">
                  <c:v>Dodge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0.55552327884437669</c:v>
                </c:pt>
                <c:pt idx="1">
                  <c:v>0.51902116588144032</c:v>
                </c:pt>
                <c:pt idx="2">
                  <c:v>0.5485414949344537</c:v>
                </c:pt>
                <c:pt idx="3">
                  <c:v>0.42860614898529592</c:v>
                </c:pt>
                <c:pt idx="4">
                  <c:v>0.48343296584457596</c:v>
                </c:pt>
                <c:pt idx="5">
                  <c:v>0.43215111796453382</c:v>
                </c:pt>
                <c:pt idx="6">
                  <c:v>0.30885053250091832</c:v>
                </c:pt>
                <c:pt idx="7">
                  <c:v>0.39126213592233128</c:v>
                </c:pt>
                <c:pt idx="8">
                  <c:v>0.52039640470154358</c:v>
                </c:pt>
                <c:pt idx="9">
                  <c:v>0.32876618950238712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Lease</c:v>
                </c:pt>
              </c:strCache>
            </c:strRef>
          </c:tx>
          <c:spPr>
            <a:solidFill>
              <a:srgbClr val="70567A"/>
            </a:solidFill>
            <a:ln>
              <a:solidFill>
                <a:srgbClr val="5F5F5F">
                  <a:lumMod val="50000"/>
                </a:srgbClr>
              </a:solidFill>
            </a:ln>
          </c:spPr>
          <c:cat>
            <c:strRef>
              <c:f>Sheet1!$A$2:$A$11</c:f>
              <c:strCache>
                <c:ptCount val="10"/>
                <c:pt idx="0">
                  <c:v>Ford</c:v>
                </c:pt>
                <c:pt idx="1">
                  <c:v>Honda</c:v>
                </c:pt>
                <c:pt idx="2">
                  <c:v>Toyota</c:v>
                </c:pt>
                <c:pt idx="3">
                  <c:v>Nissan</c:v>
                </c:pt>
                <c:pt idx="4">
                  <c:v>Chevrolet</c:v>
                </c:pt>
                <c:pt idx="5">
                  <c:v>M-Benz</c:v>
                </c:pt>
                <c:pt idx="6">
                  <c:v>VW</c:v>
                </c:pt>
                <c:pt idx="7">
                  <c:v>BMW</c:v>
                </c:pt>
                <c:pt idx="8">
                  <c:v>Hyundai</c:v>
                </c:pt>
                <c:pt idx="9">
                  <c:v>Dodge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0.68162040510127564</c:v>
                </c:pt>
                <c:pt idx="1">
                  <c:v>0.65375349330250054</c:v>
                </c:pt>
                <c:pt idx="2">
                  <c:v>0.65253142253024865</c:v>
                </c:pt>
                <c:pt idx="3">
                  <c:v>0.57452123230641461</c:v>
                </c:pt>
                <c:pt idx="4">
                  <c:v>0.53755478313435057</c:v>
                </c:pt>
                <c:pt idx="5">
                  <c:v>0.52094117647059346</c:v>
                </c:pt>
                <c:pt idx="6">
                  <c:v>0.47777777777777924</c:v>
                </c:pt>
                <c:pt idx="7">
                  <c:v>0.46804538273732577</c:v>
                </c:pt>
                <c:pt idx="8">
                  <c:v>0.44989339019189767</c:v>
                </c:pt>
                <c:pt idx="9">
                  <c:v>0.38610827374872492</c:v>
                </c:pt>
              </c:numCache>
            </c:numRef>
          </c:val>
        </c:ser>
        <c:gapWidth val="90"/>
        <c:axId val="94773632"/>
        <c:axId val="94775552"/>
      </c:barChart>
      <c:catAx>
        <c:axId val="94773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Brand Owned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39049916866058682"/>
              <c:y val="0.91472540891233467"/>
            </c:manualLayout>
          </c:layout>
        </c:title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94775552"/>
        <c:crosses val="autoZero"/>
        <c:auto val="1"/>
        <c:lblAlgn val="ctr"/>
        <c:lblOffset val="100"/>
      </c:catAx>
      <c:valAx>
        <c:axId val="94775552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4773632"/>
        <c:crosses val="autoZero"/>
        <c:crossBetween val="between"/>
        <c:majorUnit val="0.1"/>
      </c:valAx>
      <c:spPr>
        <a:noFill/>
        <a:ln>
          <a:solidFill>
            <a:srgbClr val="5F5F5F">
              <a:tint val="75000"/>
              <a:shade val="95000"/>
              <a:satMod val="105000"/>
            </a:srgbClr>
          </a:solidFill>
        </a:ln>
      </c:spPr>
    </c:plotArea>
    <c:legend>
      <c:legendPos val="r"/>
      <c:layout>
        <c:manualLayout>
          <c:xMode val="edge"/>
          <c:yMode val="edge"/>
          <c:x val="0.55136989666870251"/>
          <c:y val="0.14349180375719492"/>
          <c:w val="0.36231926615636817"/>
          <c:h val="7.753384751013882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baseline="0" dirty="0" smtClean="0"/>
              <a:t>Dealer Loyalty</a:t>
            </a:r>
            <a:endParaRPr lang="en-US" sz="2800" dirty="0"/>
          </a:p>
        </c:rich>
      </c:tx>
      <c:layout>
        <c:manualLayout>
          <c:xMode val="edge"/>
          <c:yMode val="edge"/>
          <c:x val="0.33989665514908746"/>
          <c:y val="5.7428228280372784E-3"/>
        </c:manualLayout>
      </c:layout>
    </c:title>
    <c:plotArea>
      <c:layout>
        <c:manualLayout>
          <c:layoutTarget val="inner"/>
          <c:xMode val="edge"/>
          <c:yMode val="edge"/>
          <c:x val="7.9702365846180234E-2"/>
          <c:y val="0.13247833791583399"/>
          <c:w val="0.90312879639319799"/>
          <c:h val="0.6006479441598683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Dealer Loyalty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spPr>
              <a:solidFill>
                <a:schemeClr val="tx2"/>
              </a:solidFill>
            </c:spPr>
          </c:dPt>
          <c:dPt>
            <c:idx val="1"/>
            <c:spPr>
              <a:solidFill>
                <a:schemeClr val="tx2"/>
              </a:solidFill>
            </c:spPr>
          </c:dPt>
          <c:dPt>
            <c:idx val="2"/>
            <c:spPr>
              <a:solidFill>
                <a:schemeClr val="tx2"/>
              </a:solidFill>
            </c:spPr>
          </c:dPt>
          <c:dPt>
            <c:idx val="3"/>
            <c:spPr>
              <a:solidFill>
                <a:schemeClr val="tx2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cat>
            <c:strRef>
              <c:f>Sheet1!$A$2:$A$6</c:f>
              <c:strCache>
                <c:ptCount val="5"/>
                <c:pt idx="0">
                  <c:v>Captive</c:v>
                </c:pt>
                <c:pt idx="1">
                  <c:v>Bank</c:v>
                </c:pt>
                <c:pt idx="2">
                  <c:v>Finance</c:v>
                </c:pt>
                <c:pt idx="3">
                  <c:v>Credit Union</c:v>
                </c:pt>
                <c:pt idx="4">
                  <c:v>BuyHere / PayHere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0.31766426992872238</c:v>
                </c:pt>
                <c:pt idx="1">
                  <c:v>0.2594401740933418</c:v>
                </c:pt>
                <c:pt idx="2">
                  <c:v>0.25314957623883333</c:v>
                </c:pt>
                <c:pt idx="3">
                  <c:v>0.25126343623362979</c:v>
                </c:pt>
                <c:pt idx="4">
                  <c:v>0.1295614428977708</c:v>
                </c:pt>
              </c:numCache>
            </c:numRef>
          </c:val>
        </c:ser>
        <c:gapWidth val="90"/>
        <c:axId val="56074624"/>
        <c:axId val="56076544"/>
      </c:barChart>
      <c:catAx>
        <c:axId val="56074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Lender Type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42279485819732121"/>
              <c:y val="0.91574984987266306"/>
            </c:manualLayout>
          </c:layout>
        </c:title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6076544"/>
        <c:crosses val="autoZero"/>
        <c:auto val="1"/>
        <c:lblAlgn val="ctr"/>
        <c:lblOffset val="100"/>
      </c:catAx>
      <c:valAx>
        <c:axId val="56076544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6074624"/>
        <c:crosses val="autoZero"/>
        <c:crossBetween val="between"/>
      </c:valAx>
      <c:spPr>
        <a:ln>
          <a:solidFill>
            <a:srgbClr val="5F5F5F"/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Brand Loyalty</a:t>
            </a:r>
            <a:endParaRPr lang="en-US" sz="2800" dirty="0"/>
          </a:p>
        </c:rich>
      </c:tx>
      <c:layout>
        <c:manualLayout>
          <c:xMode val="edge"/>
          <c:yMode val="edge"/>
          <c:x val="0.3796264924316915"/>
          <c:y val="1.6812870980852372E-2"/>
        </c:manualLayout>
      </c:layout>
      <c:overlay val="1"/>
    </c:title>
    <c:plotArea>
      <c:layout>
        <c:manualLayout>
          <c:layoutTarget val="inner"/>
          <c:xMode val="edge"/>
          <c:yMode val="edge"/>
          <c:x val="0.13023261154855637"/>
          <c:y val="0.12502929013940622"/>
          <c:w val="0.8403421916010495"/>
          <c:h val="0.6602862336124178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Captive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Sheet1!$A$2:$A$8</c:f>
              <c:strCache>
                <c:ptCount val="7"/>
                <c:pt idx="0">
                  <c:v>Ford</c:v>
                </c:pt>
                <c:pt idx="1">
                  <c:v>Toyota</c:v>
                </c:pt>
                <c:pt idx="2">
                  <c:v>Honda</c:v>
                </c:pt>
                <c:pt idx="3">
                  <c:v>Hyundai</c:v>
                </c:pt>
                <c:pt idx="4">
                  <c:v>Chevrolet</c:v>
                </c:pt>
                <c:pt idx="5">
                  <c:v>Nissan</c:v>
                </c:pt>
                <c:pt idx="6">
                  <c:v>Dodge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0.62753795500274356</c:v>
                </c:pt>
                <c:pt idx="1">
                  <c:v>0.6133683563404686</c:v>
                </c:pt>
                <c:pt idx="2">
                  <c:v>0.56916783292065887</c:v>
                </c:pt>
                <c:pt idx="3">
                  <c:v>0.52787910369984636</c:v>
                </c:pt>
                <c:pt idx="4">
                  <c:v>0.50602675290313093</c:v>
                </c:pt>
                <c:pt idx="5">
                  <c:v>0.50049164208456265</c:v>
                </c:pt>
                <c:pt idx="6">
                  <c:v>0.39980256663376368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Non-Captive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Sheet1!$A$2:$A$8</c:f>
              <c:strCache>
                <c:ptCount val="7"/>
                <c:pt idx="0">
                  <c:v>Ford</c:v>
                </c:pt>
                <c:pt idx="1">
                  <c:v>Toyota</c:v>
                </c:pt>
                <c:pt idx="2">
                  <c:v>Honda</c:v>
                </c:pt>
                <c:pt idx="3">
                  <c:v>Hyundai</c:v>
                </c:pt>
                <c:pt idx="4">
                  <c:v>Chevrolet</c:v>
                </c:pt>
                <c:pt idx="5">
                  <c:v>Nissan</c:v>
                </c:pt>
                <c:pt idx="6">
                  <c:v>Dodge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0.54315593438865462</c:v>
                </c:pt>
                <c:pt idx="1">
                  <c:v>0.5411764705882357</c:v>
                </c:pt>
                <c:pt idx="2">
                  <c:v>0.49439964157706218</c:v>
                </c:pt>
                <c:pt idx="3">
                  <c:v>0.51556184316895659</c:v>
                </c:pt>
                <c:pt idx="4">
                  <c:v>0.47845669633167115</c:v>
                </c:pt>
                <c:pt idx="5">
                  <c:v>0.41268942076193171</c:v>
                </c:pt>
                <c:pt idx="6">
                  <c:v>0.33153498085624988</c:v>
                </c:pt>
              </c:numCache>
            </c:numRef>
          </c:val>
        </c:ser>
        <c:gapWidth val="90"/>
        <c:axId val="53361280"/>
        <c:axId val="53367552"/>
      </c:barChart>
      <c:catAx>
        <c:axId val="53361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Brand</a:t>
                </a:r>
                <a:r>
                  <a:rPr lang="en-US" sz="2000" baseline="0" dirty="0" smtClean="0"/>
                  <a:t> Owned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42014089891589051"/>
              <c:y val="0.92524999484990123"/>
            </c:manualLayout>
          </c:layout>
        </c:title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3367552"/>
        <c:crosses val="autoZero"/>
        <c:auto val="1"/>
        <c:lblAlgn val="ctr"/>
        <c:lblOffset val="100"/>
      </c:catAx>
      <c:valAx>
        <c:axId val="53367552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3361280"/>
        <c:crosses val="autoZero"/>
        <c:crossBetween val="between"/>
      </c:valAx>
      <c:spPr>
        <a:noFill/>
        <a:ln>
          <a:solidFill>
            <a:srgbClr val="5F5F5F"/>
          </a:solidFill>
        </a:ln>
      </c:spPr>
    </c:plotArea>
    <c:legend>
      <c:legendPos val="r"/>
      <c:layout>
        <c:manualLayout>
          <c:xMode val="edge"/>
          <c:yMode val="edge"/>
          <c:x val="0.55368878396766208"/>
          <c:y val="0.13244107441747427"/>
          <c:w val="0.40897822740209738"/>
          <c:h val="8.1724674013435292E-2"/>
        </c:manualLayout>
      </c:layout>
      <c:spPr>
        <a:solidFill>
          <a:srgbClr val="FFFFFF"/>
        </a:solidFill>
        <a:ln>
          <a:solidFill>
            <a:srgbClr val="5F5F5F"/>
          </a:solidFill>
        </a:ln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Dealer Loyalty</a:t>
            </a:r>
            <a:endParaRPr lang="en-US" sz="2800" dirty="0"/>
          </a:p>
        </c:rich>
      </c:tx>
      <c:layout>
        <c:manualLayout>
          <c:xMode val="edge"/>
          <c:yMode val="edge"/>
          <c:x val="0.39231965081932108"/>
          <c:y val="1.9615016144327691E-2"/>
        </c:manualLayout>
      </c:layout>
      <c:overlay val="1"/>
    </c:title>
    <c:plotArea>
      <c:layout>
        <c:manualLayout>
          <c:layoutTarget val="inner"/>
          <c:xMode val="edge"/>
          <c:yMode val="edge"/>
          <c:x val="0.13023261154855637"/>
          <c:y val="0.13343572562983178"/>
          <c:w val="0.8403421916010495"/>
          <c:h val="0.5903852549068768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Captive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Sheet1!$A$2:$A$11</c:f>
              <c:strCache>
                <c:ptCount val="10"/>
                <c:pt idx="0">
                  <c:v>M-Benz</c:v>
                </c:pt>
                <c:pt idx="1">
                  <c:v>Toyota</c:v>
                </c:pt>
                <c:pt idx="2">
                  <c:v>Honda</c:v>
                </c:pt>
                <c:pt idx="3">
                  <c:v>Lexus</c:v>
                </c:pt>
                <c:pt idx="4">
                  <c:v>Ford</c:v>
                </c:pt>
                <c:pt idx="5">
                  <c:v>BMW</c:v>
                </c:pt>
                <c:pt idx="6">
                  <c:v>Kia</c:v>
                </c:pt>
                <c:pt idx="7">
                  <c:v>Nissan</c:v>
                </c:pt>
                <c:pt idx="8">
                  <c:v>Hyundai</c:v>
                </c:pt>
                <c:pt idx="9">
                  <c:v>Chrysler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0.43323262839879156</c:v>
                </c:pt>
                <c:pt idx="1">
                  <c:v>0.39887427270427755</c:v>
                </c:pt>
                <c:pt idx="2">
                  <c:v>0.38287153652392947</c:v>
                </c:pt>
                <c:pt idx="3">
                  <c:v>0.37638213180009011</c:v>
                </c:pt>
                <c:pt idx="4">
                  <c:v>0.37621852682062323</c:v>
                </c:pt>
                <c:pt idx="5">
                  <c:v>0.35853534497372425</c:v>
                </c:pt>
                <c:pt idx="6">
                  <c:v>0.34038461538461778</c:v>
                </c:pt>
                <c:pt idx="7">
                  <c:v>0.33905420422274529</c:v>
                </c:pt>
                <c:pt idx="8">
                  <c:v>0.31088992974239016</c:v>
                </c:pt>
                <c:pt idx="9">
                  <c:v>0.30552659019812395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Non-Captive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Sheet1!$A$2:$A$11</c:f>
              <c:strCache>
                <c:ptCount val="10"/>
                <c:pt idx="0">
                  <c:v>M-Benz</c:v>
                </c:pt>
                <c:pt idx="1">
                  <c:v>Toyota</c:v>
                </c:pt>
                <c:pt idx="2">
                  <c:v>Honda</c:v>
                </c:pt>
                <c:pt idx="3">
                  <c:v>Lexus</c:v>
                </c:pt>
                <c:pt idx="4">
                  <c:v>Ford</c:v>
                </c:pt>
                <c:pt idx="5">
                  <c:v>BMW</c:v>
                </c:pt>
                <c:pt idx="6">
                  <c:v>Kia</c:v>
                </c:pt>
                <c:pt idx="7">
                  <c:v>Nissan</c:v>
                </c:pt>
                <c:pt idx="8">
                  <c:v>Hyundai</c:v>
                </c:pt>
                <c:pt idx="9">
                  <c:v>Chrysler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0.29721265267773256</c:v>
                </c:pt>
                <c:pt idx="1">
                  <c:v>0.3466553657582484</c:v>
                </c:pt>
                <c:pt idx="2">
                  <c:v>0.32495332918481817</c:v>
                </c:pt>
                <c:pt idx="3">
                  <c:v>0.2766714082503558</c:v>
                </c:pt>
                <c:pt idx="4">
                  <c:v>0.32825053287424305</c:v>
                </c:pt>
                <c:pt idx="5">
                  <c:v>0.21918819188191938</c:v>
                </c:pt>
                <c:pt idx="6">
                  <c:v>0.31558789735733589</c:v>
                </c:pt>
                <c:pt idx="7">
                  <c:v>0.29972620389756943</c:v>
                </c:pt>
                <c:pt idx="8">
                  <c:v>0.33772427890075118</c:v>
                </c:pt>
                <c:pt idx="9">
                  <c:v>0.19457397202204318</c:v>
                </c:pt>
              </c:numCache>
            </c:numRef>
          </c:val>
        </c:ser>
        <c:gapWidth val="90"/>
        <c:axId val="95303168"/>
        <c:axId val="95305088"/>
      </c:barChart>
      <c:catAx>
        <c:axId val="953031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Brand</a:t>
                </a:r>
                <a:r>
                  <a:rPr lang="en-US" sz="2000" baseline="0" dirty="0" smtClean="0"/>
                  <a:t> Owned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4201408989158909"/>
              <c:y val="0.92524999484990123"/>
            </c:manualLayout>
          </c:layout>
        </c:title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95305088"/>
        <c:crosses val="autoZero"/>
        <c:auto val="1"/>
        <c:lblAlgn val="ctr"/>
        <c:lblOffset val="100"/>
      </c:catAx>
      <c:valAx>
        <c:axId val="95305088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5303168"/>
        <c:crosses val="autoZero"/>
        <c:crossBetween val="between"/>
      </c:valAx>
      <c:spPr>
        <a:noFill/>
        <a:ln>
          <a:solidFill>
            <a:srgbClr val="5F5F5F"/>
          </a:solidFill>
        </a:ln>
      </c:spPr>
    </c:plotArea>
    <c:legend>
      <c:legendPos val="r"/>
      <c:layout>
        <c:manualLayout>
          <c:xMode val="edge"/>
          <c:yMode val="edge"/>
          <c:x val="0.57343369701508662"/>
          <c:y val="0.14096182273085783"/>
          <c:w val="0.38641261249075737"/>
          <c:h val="7.1240687250042234E-2"/>
        </c:manualLayout>
      </c:layout>
      <c:spPr>
        <a:solidFill>
          <a:schemeClr val="bg1"/>
        </a:solidFill>
        <a:ln>
          <a:solidFill>
            <a:srgbClr val="5F5F5F"/>
          </a:solidFill>
        </a:ln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4919501341402095E-2"/>
          <c:y val="0.12502415025411387"/>
          <c:w val="0.62760317750979333"/>
          <c:h val="0.58302417017149966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Mercedes-Benz Financial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Deep Sub
 Prime</c:v>
                </c:pt>
                <c:pt idx="1">
                  <c:v>Sub 
Prime</c:v>
                </c:pt>
                <c:pt idx="2">
                  <c:v>Non 
Prime</c:v>
                </c:pt>
                <c:pt idx="3">
                  <c:v>Prime</c:v>
                </c:pt>
                <c:pt idx="4">
                  <c:v>Super 
Prime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0.4</c:v>
                </c:pt>
                <c:pt idx="1">
                  <c:v>0.3783783783783799</c:v>
                </c:pt>
                <c:pt idx="2">
                  <c:v>0.44954128440366975</c:v>
                </c:pt>
                <c:pt idx="3">
                  <c:v>0.49213483146067438</c:v>
                </c:pt>
                <c:pt idx="4">
                  <c:v>0.57702349869451919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Toyota Financial Services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Deep Sub
 Prime</c:v>
                </c:pt>
                <c:pt idx="1">
                  <c:v>Sub 
Prime</c:v>
                </c:pt>
                <c:pt idx="2">
                  <c:v>Non 
Prime</c:v>
                </c:pt>
                <c:pt idx="3">
                  <c:v>Prime</c:v>
                </c:pt>
                <c:pt idx="4">
                  <c:v>Super 
Prime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0.57165861513687866</c:v>
                </c:pt>
                <c:pt idx="1">
                  <c:v>0.6437414030261378</c:v>
                </c:pt>
                <c:pt idx="2">
                  <c:v>0.5948905109489051</c:v>
                </c:pt>
                <c:pt idx="3">
                  <c:v>0.55548037889039237</c:v>
                </c:pt>
                <c:pt idx="4">
                  <c:v>0.56496388477939252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American Honda Finance</c:v>
                </c:pt>
              </c:strCache>
            </c:strRef>
          </c:tx>
          <c:spPr>
            <a:ln w="38100">
              <a:solidFill>
                <a:srgbClr val="387C2C"/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Deep Sub
 Prime</c:v>
                </c:pt>
                <c:pt idx="1">
                  <c:v>Sub 
Prime</c:v>
                </c:pt>
                <c:pt idx="2">
                  <c:v>Non 
Prime</c:v>
                </c:pt>
                <c:pt idx="3">
                  <c:v>Prime</c:v>
                </c:pt>
                <c:pt idx="4">
                  <c:v>Super 
Prime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0.61619190404797664</c:v>
                </c:pt>
                <c:pt idx="1">
                  <c:v>0.63958641063515564</c:v>
                </c:pt>
                <c:pt idx="2">
                  <c:v>0.57808564231738191</c:v>
                </c:pt>
                <c:pt idx="3">
                  <c:v>0.53315699981107056</c:v>
                </c:pt>
                <c:pt idx="4">
                  <c:v>0.55226824457593648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Ford Motor Credit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Deep Sub
 Prime</c:v>
                </c:pt>
                <c:pt idx="1">
                  <c:v>Sub 
Prime</c:v>
                </c:pt>
                <c:pt idx="2">
                  <c:v>Non 
Prime</c:v>
                </c:pt>
                <c:pt idx="3">
                  <c:v>Prime</c:v>
                </c:pt>
                <c:pt idx="4">
                  <c:v>Super 
Prime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0.65161839863713933</c:v>
                </c:pt>
                <c:pt idx="1">
                  <c:v>0.63482142857143098</c:v>
                </c:pt>
                <c:pt idx="2">
                  <c:v>0.60649671052631582</c:v>
                </c:pt>
                <c:pt idx="3">
                  <c:v>0.54741769858048961</c:v>
                </c:pt>
                <c:pt idx="4">
                  <c:v>0.54053415268258165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BMW Bank of North America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Deep Sub
 Prime</c:v>
                </c:pt>
                <c:pt idx="1">
                  <c:v>Sub 
Prime</c:v>
                </c:pt>
                <c:pt idx="2">
                  <c:v>Non 
Prime</c:v>
                </c:pt>
                <c:pt idx="3">
                  <c:v>Prime</c:v>
                </c:pt>
                <c:pt idx="4">
                  <c:v>Super 
Prime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0.48780487804878148</c:v>
                </c:pt>
                <c:pt idx="1">
                  <c:v>0.48026315789473684</c:v>
                </c:pt>
                <c:pt idx="2">
                  <c:v>0.45969498910675388</c:v>
                </c:pt>
                <c:pt idx="3">
                  <c:v>0.41369047619047683</c:v>
                </c:pt>
                <c:pt idx="4">
                  <c:v>0.46146018824726626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Nissan Infiniti Financial Services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Deep Sub
 Prime</c:v>
                </c:pt>
                <c:pt idx="1">
                  <c:v>Sub 
Prime</c:v>
                </c:pt>
                <c:pt idx="2">
                  <c:v>Non 
Prime</c:v>
                </c:pt>
                <c:pt idx="3">
                  <c:v>Prime</c:v>
                </c:pt>
                <c:pt idx="4">
                  <c:v>Super 
Prime</c:v>
                </c:pt>
              </c:strCache>
            </c:strRef>
          </c:cat>
          <c:val>
            <c:numRef>
              <c:f>Sheet1!$B$7:$F$7</c:f>
              <c:numCache>
                <c:formatCode>0%</c:formatCode>
                <c:ptCount val="5"/>
                <c:pt idx="0">
                  <c:v>0.64893617021276551</c:v>
                </c:pt>
                <c:pt idx="1">
                  <c:v>0.61936936936936937</c:v>
                </c:pt>
                <c:pt idx="2">
                  <c:v>0.55772994129158693</c:v>
                </c:pt>
                <c:pt idx="3">
                  <c:v>0.48285613290915602</c:v>
                </c:pt>
                <c:pt idx="4">
                  <c:v>0.41877256317689643</c:v>
                </c:pt>
              </c:numCache>
            </c:numRef>
          </c:val>
        </c:ser>
        <c:marker val="1"/>
        <c:axId val="95502336"/>
        <c:axId val="95504256"/>
      </c:lineChart>
      <c:catAx>
        <c:axId val="95502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002060"/>
                    </a:solidFill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VantageScore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9252320204160531"/>
              <c:y val="0.9061940149047637"/>
            </c:manualLayout>
          </c:layout>
        </c:title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95504256"/>
        <c:crosses val="autoZero"/>
        <c:auto val="1"/>
        <c:lblAlgn val="ctr"/>
        <c:lblOffset val="100"/>
      </c:catAx>
      <c:valAx>
        <c:axId val="95504256"/>
        <c:scaling>
          <c:orientation val="minMax"/>
          <c:max val="0.70000000000000062"/>
          <c:min val="0.2"/>
        </c:scaling>
        <c:axPos val="l"/>
        <c:majorGridlines>
          <c:spPr>
            <a:ln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5502336"/>
        <c:crosses val="autoZero"/>
        <c:crossBetween val="between"/>
        <c:majorUnit val="0.1"/>
      </c:valAx>
      <c:spPr>
        <a:noFill/>
        <a:ln>
          <a:solidFill>
            <a:srgbClr val="5F5F5F"/>
          </a:solidFill>
        </a:ln>
      </c:spPr>
    </c:plotArea>
    <c:legend>
      <c:legendPos val="r"/>
      <c:layout>
        <c:manualLayout>
          <c:xMode val="edge"/>
          <c:yMode val="edge"/>
          <c:x val="0.73121441215196969"/>
          <c:y val="0.18666413686241082"/>
          <c:w val="0.24516063399051863"/>
          <c:h val="0.53153443169001469"/>
        </c:manualLayout>
      </c:layout>
      <c:spPr>
        <a:solidFill>
          <a:srgbClr val="FFFFFF"/>
        </a:solidFill>
        <a:ln>
          <a:solidFill>
            <a:srgbClr val="5F5F5F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Brand</a:t>
            </a:r>
            <a:r>
              <a:rPr lang="en-US" sz="2800" baseline="0" dirty="0" smtClean="0"/>
              <a:t> Loyalty</a:t>
            </a:r>
            <a:endParaRPr lang="en-US" sz="2800" dirty="0"/>
          </a:p>
        </c:rich>
      </c:tx>
      <c:layout>
        <c:manualLayout>
          <c:xMode val="edge"/>
          <c:yMode val="edge"/>
          <c:x val="0.34959437718025876"/>
          <c:y val="9.3750000000000638E-3"/>
        </c:manualLayout>
      </c:layout>
      <c:overlay val="1"/>
    </c:title>
    <c:plotArea>
      <c:layout>
        <c:manualLayout>
          <c:layoutTarget val="inner"/>
          <c:xMode val="edge"/>
          <c:yMode val="edge"/>
          <c:x val="0.11497708667423437"/>
          <c:y val="0.13711748295614057"/>
          <c:w val="0.76854915484970066"/>
          <c:h val="0.6511334510859098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Lease</c:v>
                </c:pt>
              </c:strCache>
            </c:strRef>
          </c:tx>
          <c:spPr>
            <a:ln w="50800">
              <a:solidFill>
                <a:srgbClr val="70567A"/>
              </a:solidFill>
            </a:ln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&gt; 72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0.45682451253482087</c:v>
                </c:pt>
                <c:pt idx="1">
                  <c:v>0.46525564197373454</c:v>
                </c:pt>
                <c:pt idx="2">
                  <c:v>0.51206316712969657</c:v>
                </c:pt>
                <c:pt idx="3">
                  <c:v>0.44552786806307931</c:v>
                </c:pt>
                <c:pt idx="4">
                  <c:v>0.5534086766314279</c:v>
                </c:pt>
                <c:pt idx="5">
                  <c:v>0.49258160237388915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Loan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&gt; 72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0.39869531849577899</c:v>
                </c:pt>
                <c:pt idx="1">
                  <c:v>0.45492994977531082</c:v>
                </c:pt>
                <c:pt idx="2">
                  <c:v>0.42666772743545989</c:v>
                </c:pt>
                <c:pt idx="3">
                  <c:v>0.41221728204136865</c:v>
                </c:pt>
                <c:pt idx="4">
                  <c:v>0.39877140015008572</c:v>
                </c:pt>
                <c:pt idx="5">
                  <c:v>0.44142702927673078</c:v>
                </c:pt>
                <c:pt idx="6">
                  <c:v>0.47789132854396427</c:v>
                </c:pt>
              </c:numCache>
            </c:numRef>
          </c:val>
        </c:ser>
        <c:marker val="1"/>
        <c:axId val="95443968"/>
        <c:axId val="95483008"/>
      </c:lineChart>
      <c:catAx>
        <c:axId val="95443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Term In Months</a:t>
                </a:r>
                <a:endParaRPr lang="en-US" sz="2000" dirty="0"/>
              </a:p>
            </c:rich>
          </c:tx>
          <c:layout/>
        </c:title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95483008"/>
        <c:crosses val="autoZero"/>
        <c:auto val="1"/>
        <c:lblAlgn val="ctr"/>
        <c:lblOffset val="100"/>
      </c:catAx>
      <c:valAx>
        <c:axId val="95483008"/>
        <c:scaling>
          <c:orientation val="minMax"/>
          <c:max val="0.60000000000000064"/>
          <c:min val="0.30000000000000032"/>
        </c:scaling>
        <c:axPos val="l"/>
        <c:majorGridlines>
          <c:spPr>
            <a:ln>
              <a:solidFill>
                <a:srgbClr val="5F5F5F"/>
              </a:solidFill>
              <a:prstDash val="sys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9544396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84973302822273078"/>
          <c:y val="0.20056873393970409"/>
          <c:w val="0.14119707734271872"/>
          <c:h val="0.44512366771763706"/>
        </c:manualLayout>
      </c:layout>
      <c:overlay val="1"/>
      <c:spPr>
        <a:solidFill>
          <a:srgbClr val="FFFFFF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effectLst/>
              </a:defRPr>
            </a:lvl1pPr>
          </a:lstStyle>
          <a:p>
            <a:fld id="{CC9EED50-5FF7-4F06-B6CC-5D20279E885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effectLst/>
              </a:defRPr>
            </a:lvl1pPr>
          </a:lstStyle>
          <a:p>
            <a:fld id="{47BEC57F-24FD-46F9-807B-3CECD862888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A468C-8ABE-4E2E-8351-1F4DB239504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1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31CA0B74-A1EC-4122-92BD-0C5D48B9AE4B}" type="slidenum">
              <a:rPr lang="en-US" sz="1200">
                <a:effectLst/>
              </a:rPr>
              <a:pPr algn="r" defTabSz="865188"/>
              <a:t>2</a:t>
            </a:fld>
            <a:endParaRPr lang="en-US" sz="1200" dirty="0">
              <a:effectLst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C57F-24FD-46F9-807B-3CECD862888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D75D4-088F-4718-914A-F0E4FF05E20B}" type="slidenum">
              <a:rPr lang="en-US"/>
              <a:pPr/>
              <a:t>12</a:t>
            </a:fld>
            <a:endParaRPr lang="en-US"/>
          </a:p>
        </p:txBody>
      </p:sp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06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989100A-04D2-4D3B-9DD2-E02EA612B737}" type="slidenum">
              <a:rPr lang="en-US" sz="1200">
                <a:effectLst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08FBF-1671-4F46-A5AF-C9258CA0DD26}" type="slidenum">
              <a:rPr lang="en-US"/>
              <a:pPr/>
              <a:t>13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Ranked</a:t>
            </a:r>
            <a:r>
              <a:rPr lang="en-US" baseline="0" dirty="0" smtClean="0"/>
              <a:t> by Unit change, Top/Bottom 5 vehicles</a:t>
            </a:r>
          </a:p>
          <a:p>
            <a:r>
              <a:rPr lang="en-US" baseline="0" dirty="0" smtClean="0"/>
              <a:t>New Grand Cherokee helping Jeep, Toyota rebounding a bit, New Honda Civic on the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C57F-24FD-46F9-807B-3CECD862888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C57F-24FD-46F9-807B-3CECD862888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40,000 sales represents</a:t>
            </a:r>
            <a:r>
              <a:rPr lang="en-US" baseline="0" dirty="0" smtClean="0"/>
              <a:t> about 1.4 percent of total new vehicle sales during quarter.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C57F-24FD-46F9-807B-3CECD862888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08FBF-1671-4F46-A5AF-C9258CA0DD26}" type="slidenum">
              <a:rPr lang="en-US"/>
              <a:pPr/>
              <a:t>17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Ford had highest unit gain (280K+) followed by GM (180K+) and Hyundai (165K+)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Hyundai had highest percentage gain versus 2009 (~23%), followed by Ford (18%) and Nissan (17%)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Ford and Toyota have changed</a:t>
            </a:r>
            <a:r>
              <a:rPr lang="en-US" baseline="0" dirty="0" smtClean="0"/>
              <a:t> places with Ford now in the #2 position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Hyundai and Nissan have changed places with Hyundai besting Nissan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17E31-F611-4E5E-B664-7D606F11C325}" type="slidenum">
              <a:rPr lang="en-US"/>
              <a:pPr/>
              <a:t>18</a:t>
            </a:fld>
            <a:endParaRPr lang="en-US"/>
          </a:p>
        </p:txBody>
      </p:sp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9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79CBAF9C-AB9F-4259-BD17-A973AE1278E8}" type="slidenum">
              <a:rPr lang="en-US" sz="1200">
                <a:effectLst/>
              </a:rPr>
              <a:pPr algn="r" defTabSz="865188"/>
              <a:t>18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42022-5837-4D5A-86E4-4ABE77BB8C5C}" type="slidenum">
              <a:rPr lang="en-US"/>
              <a:pPr/>
              <a:t>19</a:t>
            </a:fld>
            <a:endParaRPr lang="en-US"/>
          </a:p>
        </p:txBody>
      </p:sp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Manufacture market share includes all brands under that umbrella (i.e.</a:t>
            </a:r>
            <a:r>
              <a:rPr lang="en-US" baseline="0" dirty="0" smtClean="0"/>
              <a:t> Toyota includes Lexus, Ford includes Lincoln/Mercury, etc)</a:t>
            </a:r>
            <a:endParaRPr lang="en-US" dirty="0" smtClean="0"/>
          </a:p>
          <a:p>
            <a:r>
              <a:rPr lang="en-US" dirty="0" smtClean="0"/>
              <a:t>Sixth consecutive quarter that Ford has gained share, and Toyota </a:t>
            </a:r>
            <a:r>
              <a:rPr lang="en-US" baseline="0" dirty="0" smtClean="0"/>
              <a:t> has lost market share</a:t>
            </a:r>
          </a:p>
          <a:p>
            <a:r>
              <a:rPr lang="en-US" baseline="0" dirty="0" smtClean="0"/>
              <a:t>First quarter in last six that Chrysler has gained share</a:t>
            </a:r>
          </a:p>
          <a:p>
            <a:r>
              <a:rPr lang="en-US" baseline="0" dirty="0" smtClean="0"/>
              <a:t>Hyundai and Nissan neck and neck as they both gain share</a:t>
            </a:r>
            <a:endParaRPr lang="en-US" dirty="0"/>
          </a:p>
        </p:txBody>
      </p:sp>
      <p:sp>
        <p:nvSpPr>
          <p:cNvPr id="282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F937EEA-9237-43A6-B9AE-4CA0246B91F0}" type="slidenum">
              <a:rPr lang="en-US" sz="1200">
                <a:effectLst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8D951-4045-4084-8F94-05338FF0EA2A}" type="slidenum">
              <a:rPr lang="en-US"/>
              <a:pPr/>
              <a:t>20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GM share up in Q4 2010 (IPO</a:t>
            </a:r>
            <a:r>
              <a:rPr lang="en-US" baseline="0" dirty="0" smtClean="0"/>
              <a:t> was in November)</a:t>
            </a:r>
          </a:p>
          <a:p>
            <a:r>
              <a:rPr lang="en-US" baseline="0" dirty="0" smtClean="0"/>
              <a:t>Ford and Toyota in tight battle for #2</a:t>
            </a:r>
          </a:p>
          <a:p>
            <a:r>
              <a:rPr lang="en-US" baseline="0" dirty="0" smtClean="0"/>
              <a:t>Honda holding own, Chrysler drop in Q4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5FE554-9EB8-40B4-9547-E135845F95A4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8D951-4045-4084-8F94-05338FF0EA2A}" type="slidenum">
              <a:rPr lang="en-US"/>
              <a:pPr/>
              <a:t>21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Subaru  +.15%     VW    + .13%     Porsche</a:t>
            </a:r>
            <a:r>
              <a:rPr lang="en-US" baseline="0" dirty="0" smtClean="0"/>
              <a:t>   +.02</a:t>
            </a:r>
            <a:endParaRPr lang="en-US" dirty="0" smtClean="0"/>
          </a:p>
          <a:p>
            <a:r>
              <a:rPr lang="en-US" dirty="0" smtClean="0"/>
              <a:t>M-Benz  -.03%     BMW  - .04%       Volvo      -.16        Suzuki  - .18%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F56B7-9E9E-469F-96D6-43558EC21DE4}" type="slidenum">
              <a:rPr lang="en-US"/>
              <a:pPr/>
              <a:t>22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BCB71-A90E-47F3-B168-34BC573F574E}" type="slidenum">
              <a:rPr lang="en-US"/>
              <a:pPr/>
              <a:t>23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Full Size Pickup = nearly 16,000 unit increase   CUV – entry level – Nissan Rogue and Toyota RAV4   </a:t>
            </a:r>
          </a:p>
          <a:p>
            <a:r>
              <a:rPr lang="en-US" dirty="0" smtClean="0"/>
              <a:t>	 Small Car budget – Ford Fiesta, Chevy </a:t>
            </a:r>
            <a:r>
              <a:rPr lang="en-US" dirty="0" err="1" smtClean="0"/>
              <a:t>Aveo</a:t>
            </a:r>
            <a:endParaRPr lang="en-US" dirty="0" smtClean="0"/>
          </a:p>
          <a:p>
            <a:r>
              <a:rPr lang="en-US" dirty="0" smtClean="0"/>
              <a:t>Mid Range Lower – Sonata, Civic, Malibu = 54,400</a:t>
            </a:r>
            <a:r>
              <a:rPr lang="en-US" baseline="0" dirty="0" smtClean="0"/>
              <a:t> unit drop</a:t>
            </a:r>
            <a:endParaRPr lang="en-US" dirty="0" smtClean="0"/>
          </a:p>
          <a:p>
            <a:r>
              <a:rPr lang="en-US" dirty="0" smtClean="0"/>
              <a:t>	Small Economy – Cobalt, </a:t>
            </a:r>
            <a:r>
              <a:rPr lang="en-US" dirty="0" err="1" smtClean="0"/>
              <a:t>Elantra</a:t>
            </a:r>
            <a:r>
              <a:rPr lang="en-US" dirty="0" smtClean="0"/>
              <a:t>, Corolla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08FBF-1671-4F46-A5AF-C9258CA0DD26}" type="slidenum">
              <a:rPr lang="en-US"/>
              <a:pPr/>
              <a:t>24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Q3 2007 import</a:t>
            </a:r>
            <a:r>
              <a:rPr lang="en-US" baseline="0" dirty="0" smtClean="0"/>
              <a:t> nameplates exceeded registrations of domestic nameplates.  Q2 2008 first large jump.  Q3 2009 cash for clunkers.</a:t>
            </a:r>
          </a:p>
          <a:p>
            <a:r>
              <a:rPr lang="en-US" baseline="0" dirty="0" smtClean="0"/>
              <a:t>Import share declined in Q4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D5A46-250F-4BF7-A2A9-C5CBFADFF7CA}" type="slidenum">
              <a:rPr lang="en-US"/>
              <a:pPr/>
              <a:t>25</a:t>
            </a:fld>
            <a:endParaRPr lang="en-US"/>
          </a:p>
        </p:txBody>
      </p:sp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D9C900E4-CA7E-4D9E-AF34-4D761DFC5FF8}" type="slidenum">
              <a:rPr lang="en-US" sz="1200">
                <a:effectLst/>
              </a:rPr>
              <a:pPr algn="r" defTabSz="865188"/>
              <a:t>25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AB718-828F-46FB-B8C6-2FADE491730E}" type="slidenum">
              <a:rPr lang="en-US"/>
              <a:pPr/>
              <a:t>26</a:t>
            </a:fld>
            <a:endParaRPr lang="en-US"/>
          </a:p>
        </p:txBody>
      </p:sp>
      <p:sp>
        <p:nvSpPr>
          <p:cNvPr id="276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17B41F5-F96E-4A6B-B088-7E7E08296D64}" type="slidenum">
              <a:rPr lang="en-US" sz="1200">
                <a:effectLst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en-US" sz="1200">
              <a:effectLst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Source: Experian </a:t>
            </a:r>
            <a:r>
              <a:rPr lang="en-US" dirty="0" err="1" smtClean="0"/>
              <a:t>Automotive’s</a:t>
            </a:r>
            <a:r>
              <a:rPr lang="en-US" dirty="0" smtClean="0"/>
              <a:t> INDUSTRY</a:t>
            </a:r>
            <a:r>
              <a:rPr lang="en-US" baseline="0" dirty="0" smtClean="0"/>
              <a:t> LOYALTY STUDY, created quarterly, with industry-wide findings down to segment and model level.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AB718-828F-46FB-B8C6-2FADE491730E}" type="slidenum">
              <a:rPr lang="en-US"/>
              <a:pPr/>
              <a:t>27</a:t>
            </a:fld>
            <a:endParaRPr lang="en-US"/>
          </a:p>
        </p:txBody>
      </p:sp>
      <p:sp>
        <p:nvSpPr>
          <p:cNvPr id="276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17B41F5-F96E-4A6B-B088-7E7E08296D64}" type="slidenum">
              <a:rPr lang="en-US" sz="1200">
                <a:effectLst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en-US" sz="1200">
              <a:effectLst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Source: Experian </a:t>
            </a:r>
            <a:r>
              <a:rPr lang="en-US" dirty="0" err="1" smtClean="0"/>
              <a:t>Automotive’s</a:t>
            </a:r>
            <a:r>
              <a:rPr lang="en-US" dirty="0" smtClean="0"/>
              <a:t> INDUSTRY</a:t>
            </a:r>
            <a:r>
              <a:rPr lang="en-US" baseline="0" dirty="0" smtClean="0"/>
              <a:t> LOYALTY STUDY, created quarterly, with industry-wide findings down to segment and model level.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84577-6A4C-4DD4-BD4F-A2AD45EEBBC5}" type="slidenum">
              <a:rPr lang="en-US"/>
              <a:pPr/>
              <a:t>28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GM had</a:t>
            </a:r>
            <a:r>
              <a:rPr lang="en-US" baseline="0" dirty="0" smtClean="0"/>
              <a:t> large jump in loyalty, numerous incentive programs in play at year end,  also IPO took place.  A lot of press for GM at </a:t>
            </a:r>
            <a:r>
              <a:rPr lang="en-US" baseline="0" smtClean="0"/>
              <a:t>that time.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EFF31-39C6-461D-B703-810C4DD7A08B}" type="slidenum">
              <a:rPr lang="en-US"/>
              <a:pPr/>
              <a:t>29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More luxury owners returning to brand</a:t>
            </a:r>
            <a:r>
              <a:rPr lang="en-US" baseline="0" dirty="0" smtClean="0"/>
              <a:t> – signaling more confidence in economic trend?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294DE-F4DE-47D5-B09B-42F46244A15C}" type="slidenum">
              <a:rPr lang="en-US"/>
              <a:pPr/>
              <a:t>30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Kia Forte and Soul relatively new vehicles, so likely are not being replaced.  But</a:t>
            </a:r>
            <a:r>
              <a:rPr lang="en-US" baseline="0" dirty="0" smtClean="0"/>
              <a:t> these new improved Kia vehicles are showing strong impact of those buyers either adding to fleets, or replacing other vehicles with a new Kia.  Shows importance of measuring loyalty at household level, allows measurement of impact of new vehicles.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61379-4778-4E04-88AF-423816F1594E}" type="slidenum">
              <a:rPr lang="en-US"/>
              <a:pPr/>
              <a:t>4</a:t>
            </a:fld>
            <a:endParaRPr lang="en-US"/>
          </a:p>
        </p:txBody>
      </p:sp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2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03440B4C-09DA-47CB-8FA1-995F15C53031}" type="slidenum">
              <a:rPr lang="en-US" sz="1200">
                <a:effectLst/>
              </a:rPr>
              <a:pPr algn="r" defTabSz="865188"/>
              <a:t>4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84577-6A4C-4DD4-BD4F-A2AD45EEBBC5}" type="slidenum">
              <a:rPr lang="en-US"/>
              <a:pPr/>
              <a:t>31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Subaru</a:t>
            </a:r>
            <a:r>
              <a:rPr lang="en-US" baseline="0" dirty="0" smtClean="0"/>
              <a:t> had the largest jump in loyalty, followed by Hyundai and Ford.  GM had largest drop, followed by BMW and then Toyota</a:t>
            </a:r>
            <a:endParaRPr lang="en-US" dirty="0" smtClean="0"/>
          </a:p>
          <a:p>
            <a:r>
              <a:rPr lang="en-US" dirty="0" smtClean="0"/>
              <a:t>GM had</a:t>
            </a:r>
            <a:r>
              <a:rPr lang="en-US" baseline="0" dirty="0" smtClean="0"/>
              <a:t> large jump in last quarter, numerous incentive programs in play at year end,  also IPO took place.  A lot of press for GM at that time.</a:t>
            </a:r>
          </a:p>
          <a:p>
            <a:r>
              <a:rPr lang="en-US" baseline="0" dirty="0" smtClean="0"/>
              <a:t>Toyota and Ford ended year with loyalty dropping.  Honda and Hyundai in loyalty deadlock.  </a:t>
            </a:r>
          </a:p>
          <a:p>
            <a:r>
              <a:rPr lang="en-US" baseline="0" dirty="0" smtClean="0"/>
              <a:t>Chrysler ended year on loyalty upswing, in battle with Nissan in terms of loyalty rates.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7085A-1B3D-4717-BD4C-D157335655B2}" type="slidenum">
              <a:rPr lang="en-US"/>
              <a:pPr/>
              <a:t>32</a:t>
            </a:fld>
            <a:endParaRPr lang="en-US"/>
          </a:p>
        </p:txBody>
      </p:sp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AE12F86-2D59-4D2A-9C99-50F83AE107B3}" type="slidenum">
              <a:rPr lang="en-US" sz="1200">
                <a:effectLst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en-US" sz="1200">
              <a:effectLst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F25B5-6FE2-47F4-83B0-AA8DB3F98062}" type="slidenum">
              <a:rPr lang="en-US"/>
              <a:pPr/>
              <a:t>33</a:t>
            </a:fld>
            <a:endParaRPr lang="en-US"/>
          </a:p>
        </p:txBody>
      </p:sp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3E12E32-99EF-4E5A-9020-1E9000899A9F}" type="slidenum">
              <a:rPr lang="en-US" sz="1200">
                <a:effectLst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en-US" sz="1200">
              <a:effectLst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F25B5-6FE2-47F4-83B0-AA8DB3F98062}" type="slidenum">
              <a:rPr lang="en-US"/>
              <a:pPr/>
              <a:t>34</a:t>
            </a:fld>
            <a:endParaRPr lang="en-US"/>
          </a:p>
        </p:txBody>
      </p:sp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3E12E32-99EF-4E5A-9020-1E9000899A9F}" type="slidenum">
              <a:rPr lang="en-US" sz="1200">
                <a:effectLst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en-US" sz="1200">
              <a:effectLst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92,013 sale represents</a:t>
            </a:r>
            <a:r>
              <a:rPr lang="en-US" baseline="0" dirty="0" smtClean="0"/>
              <a:t> 41 percent of Q3 sales for Hyundai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F25B5-6FE2-47F4-83B0-AA8DB3F98062}" type="slidenum">
              <a:rPr lang="en-US"/>
              <a:pPr/>
              <a:t>35</a:t>
            </a:fld>
            <a:endParaRPr lang="en-US"/>
          </a:p>
        </p:txBody>
      </p:sp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3E12E32-99EF-4E5A-9020-1E9000899A9F}" type="slidenum">
              <a:rPr lang="en-US" sz="1200">
                <a:effectLst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en-US" sz="1200">
              <a:effectLst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Compare/Contrast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Hyundai, both manufacturers with similar share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F25B5-6FE2-47F4-83B0-AA8DB3F98062}" type="slidenum">
              <a:rPr lang="en-US"/>
              <a:pPr/>
              <a:t>36</a:t>
            </a:fld>
            <a:endParaRPr lang="en-US"/>
          </a:p>
        </p:txBody>
      </p:sp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3E12E32-99EF-4E5A-9020-1E9000899A9F}" type="slidenum">
              <a:rPr lang="en-US" sz="1200">
                <a:effectLst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en-US" sz="1200">
              <a:effectLst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Compare/Contrast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Hyundai, both manufacturers with similar share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42689-8675-4225-AFE1-BA43A9A02EC2}" type="slidenum">
              <a:rPr lang="en-US"/>
              <a:pPr/>
              <a:t>37</a:t>
            </a:fld>
            <a:endParaRPr lang="en-US"/>
          </a:p>
        </p:txBody>
      </p:sp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CB2BDB96-D34C-48BC-8AB6-D39254CD68BE}" type="slidenum">
              <a:rPr lang="en-US" sz="1200">
                <a:effectLst/>
              </a:rPr>
              <a:pPr algn="r" defTabSz="865188"/>
              <a:t>37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42689-8675-4225-AFE1-BA43A9A02EC2}" type="slidenum">
              <a:rPr lang="en-US"/>
              <a:pPr/>
              <a:t>38</a:t>
            </a:fld>
            <a:endParaRPr lang="en-US"/>
          </a:p>
        </p:txBody>
      </p:sp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CB2BDB96-D34C-48BC-8AB6-D39254CD68BE}" type="slidenum">
              <a:rPr lang="en-US" sz="1200">
                <a:effectLst/>
              </a:rPr>
              <a:pPr algn="r" defTabSz="865188"/>
              <a:t>38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10</a:t>
            </a:r>
            <a:r>
              <a:rPr lang="en-US" baseline="0" dirty="0" smtClean="0"/>
              <a:t> in terms of Captive Dealer Loyalty</a:t>
            </a:r>
          </a:p>
          <a:p>
            <a:r>
              <a:rPr lang="en-US" baseline="0" dirty="0" smtClean="0"/>
              <a:t>But overall highest dealer loyalty among non-captive BMW owners: Bank of American, Chase, US Bank, Wells Fargo,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61FB9-FFDC-4148-93BC-4AB0B539113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EFF31-39C6-461D-B703-810C4DD7A08B}" type="slidenum">
              <a:rPr lang="en-US"/>
              <a:pPr/>
              <a:t>43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ADD NOTE TO MB</a:t>
            </a:r>
            <a:r>
              <a:rPr lang="en-US" baseline="0" dirty="0" smtClean="0"/>
              <a:t> ONSLIDE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registrations are reflected in VIO, outpacing </a:t>
            </a:r>
            <a:r>
              <a:rPr lang="en-US" dirty="0" err="1" smtClean="0"/>
              <a:t>scrappage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C57F-24FD-46F9-807B-3CECD86288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Ford – Leases beyond</a:t>
            </a:r>
            <a:r>
              <a:rPr lang="en-US" baseline="0" dirty="0" smtClean="0"/>
              <a:t> 48 months are non-captive</a:t>
            </a:r>
          </a:p>
          <a:p>
            <a:r>
              <a:rPr lang="en-US" baseline="0" dirty="0" smtClean="0"/>
              <a:t>Honda - leases beyond 60 months are non-captive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61FB9-FFDC-4148-93BC-4AB0B539113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42689-8675-4225-AFE1-BA43A9A02EC2}" type="slidenum">
              <a:rPr lang="en-US"/>
              <a:pPr/>
              <a:t>46</a:t>
            </a:fld>
            <a:endParaRPr lang="en-US"/>
          </a:p>
        </p:txBody>
      </p:sp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CB2BDB96-D34C-48BC-8AB6-D39254CD68BE}" type="slidenum">
              <a:rPr lang="en-US" sz="1200">
                <a:effectLst/>
              </a:rPr>
              <a:pPr algn="r" defTabSz="865188"/>
              <a:t>46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8D951-4045-4084-8F94-05338FF0EA2A}" type="slidenum">
              <a:rPr lang="en-US"/>
              <a:pPr/>
              <a:t>47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Hybrids have gained slightly in market share through 2010</a:t>
            </a:r>
          </a:p>
          <a:p>
            <a:r>
              <a:rPr lang="en-US" dirty="0" smtClean="0"/>
              <a:t>Trucks continue to be small part of segment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lot of talk about hybrid segment as whole…what vehicles make up that segment? – next slide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42689-8675-4225-AFE1-BA43A9A02EC2}" type="slidenum">
              <a:rPr lang="en-US"/>
              <a:pPr/>
              <a:t>48</a:t>
            </a:fld>
            <a:endParaRPr lang="en-US"/>
          </a:p>
        </p:txBody>
      </p:sp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CB2BDB96-D34C-48BC-8AB6-D39254CD68BE}" type="slidenum">
              <a:rPr lang="en-US" sz="1200">
                <a:effectLst/>
              </a:rPr>
              <a:pPr algn="r" defTabSz="865188"/>
              <a:t>48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EFF31-39C6-461D-B703-810C4DD7A08B}" type="slidenum">
              <a:rPr lang="en-US"/>
              <a:pPr/>
              <a:t>49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/>
              </a:rPr>
              <a:t>Initial spike in Economy Car segment tied to 2008 gas price exceeding $4.00 per gallon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/>
              </a:rPr>
              <a:t>Two mini-spikes in 2009 as gas prices had quick 40 and 60 cent per gallon increases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/>
              </a:rPr>
              <a:t>Slow increases in gas prices in late 2010,</a:t>
            </a:r>
            <a:r>
              <a:rPr lang="en-US" sz="1200" b="0" baseline="0" dirty="0" smtClean="0">
                <a:effectLst/>
              </a:rPr>
              <a:t> quick spike late 2010 in econ car</a:t>
            </a:r>
            <a:endParaRPr lang="en-US" b="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EFF31-39C6-461D-B703-810C4DD7A08B}" type="slidenum">
              <a:rPr lang="en-US"/>
              <a:pPr/>
              <a:t>50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/>
              </a:rPr>
              <a:t>Initial spike in Economy Car segment tied to 2008 gas price exceeding $4.00 per gallon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/>
              </a:rPr>
              <a:t>Two mini-spikes in 2009 as gas prices had quick 40 and 60 cent per gallon increases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/>
              </a:rPr>
              <a:t>Slow increases in gas prices in late 2010,</a:t>
            </a:r>
            <a:r>
              <a:rPr lang="en-US" sz="1200" b="0" baseline="0" dirty="0" smtClean="0">
                <a:effectLst/>
              </a:rPr>
              <a:t> quick spike late 2010 in econ car</a:t>
            </a:r>
            <a:endParaRPr lang="en-US" b="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C57F-24FD-46F9-807B-3CECD8628883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100B2-C70B-4FC6-823A-8D44630434D6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77B5F4B-E445-47E1-8F44-6B365C106560}" type="slidenum">
              <a:rPr lang="en-US" sz="1200">
                <a:effectLst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53</a:t>
            </a:fld>
            <a:endParaRPr lang="en-US" sz="1200" dirty="0">
              <a:effectLst/>
            </a:endParaRPr>
          </a:p>
        </p:txBody>
      </p:sp>
      <p:sp>
        <p:nvSpPr>
          <p:cNvPr id="289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9796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97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0FF6EC1A-B56A-4450-AC32-0514A1846358}" type="slidenum">
              <a:rPr lang="en-US" sz="1200">
                <a:effectLst/>
              </a:rPr>
              <a:pPr algn="r" defTabSz="865188"/>
              <a:t>53</a:t>
            </a:fld>
            <a:endParaRPr lang="en-US" sz="1200" dirty="0">
              <a:effectLst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BBD84-F35D-4C61-972F-18B95DF4E089}" type="slidenum">
              <a:rPr lang="en-US" smtClean="0"/>
              <a:pPr/>
              <a:t>54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05FFB-3370-4211-ABF5-1005CF951D66}" type="slidenum">
              <a:rPr lang="en-US"/>
              <a:pPr/>
              <a:t>6</a:t>
            </a:fld>
            <a:endParaRPr lang="en-US"/>
          </a:p>
        </p:txBody>
      </p:sp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lIns="91868" tIns="45934" rIns="91868" bIns="45934"/>
          <a:lstStyle/>
          <a:p>
            <a:r>
              <a:rPr lang="en-US" dirty="0" smtClean="0"/>
              <a:t>Just</a:t>
            </a:r>
            <a:r>
              <a:rPr lang="en-US" baseline="0" dirty="0" smtClean="0"/>
              <a:t> under </a:t>
            </a:r>
            <a:r>
              <a:rPr lang="en-US" dirty="0" smtClean="0"/>
              <a:t>240 million light-duty</a:t>
            </a:r>
            <a:r>
              <a:rPr lang="en-US" baseline="0" dirty="0" smtClean="0"/>
              <a:t> </a:t>
            </a:r>
            <a:r>
              <a:rPr lang="en-US" dirty="0" smtClean="0"/>
              <a:t>vehicles on the road, down</a:t>
            </a:r>
            <a:r>
              <a:rPr lang="en-US" baseline="0" dirty="0" smtClean="0"/>
              <a:t> 470,000</a:t>
            </a:r>
            <a:r>
              <a:rPr lang="en-US" dirty="0" smtClean="0"/>
              <a:t> versus last</a:t>
            </a:r>
            <a:r>
              <a:rPr lang="en-US" baseline="0" dirty="0" smtClean="0"/>
              <a:t> quarter</a:t>
            </a:r>
          </a:p>
          <a:p>
            <a:r>
              <a:rPr lang="en-US" baseline="0" dirty="0" smtClean="0"/>
              <a:t>VIO reflects balance of ongoing new vehicle registrations versus </a:t>
            </a:r>
            <a:r>
              <a:rPr lang="en-US" baseline="0" dirty="0" err="1" smtClean="0"/>
              <a:t>scrappage</a:t>
            </a:r>
            <a:r>
              <a:rPr lang="en-US" baseline="0" dirty="0" smtClean="0"/>
              <a:t> rate of vehicles</a:t>
            </a:r>
            <a:endParaRPr lang="en-US" dirty="0" smtClean="0"/>
          </a:p>
          <a:p>
            <a:r>
              <a:rPr lang="en-US" dirty="0" smtClean="0"/>
              <a:t>Steep drop off at</a:t>
            </a:r>
            <a:r>
              <a:rPr lang="en-US" baseline="0" dirty="0" smtClean="0"/>
              <a:t> year 15 c</a:t>
            </a:r>
            <a:r>
              <a:rPr lang="en-US" dirty="0" smtClean="0"/>
              <a:t>learly illustrates</a:t>
            </a:r>
            <a:r>
              <a:rPr lang="en-US" baseline="0" dirty="0" smtClean="0"/>
              <a:t> general life span of vehicles.  </a:t>
            </a:r>
            <a:endParaRPr lang="en-US" dirty="0"/>
          </a:p>
        </p:txBody>
      </p:sp>
      <p:sp>
        <p:nvSpPr>
          <p:cNvPr id="202756" name="Slide Number Placeholder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8" tIns="45934" rIns="91868" bIns="45934" anchor="b"/>
          <a:lstStyle/>
          <a:p>
            <a:pPr algn="r" defTabSz="89535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362853A-6B18-4495-8543-E736FFA69F78}" type="slidenum">
              <a:rPr lang="en-US" sz="1200">
                <a:effectLst/>
              </a:rPr>
              <a:pPr algn="r" defTabSz="89535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05FFB-3370-4211-ABF5-1005CF951D66}" type="slidenum">
              <a:rPr lang="en-US"/>
              <a:pPr/>
              <a:t>7</a:t>
            </a:fld>
            <a:endParaRPr lang="en-US"/>
          </a:p>
        </p:txBody>
      </p:sp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lIns="91868" tIns="45934" rIns="91868" bIns="45934"/>
          <a:lstStyle/>
          <a:p>
            <a:r>
              <a:rPr lang="en-US" dirty="0" smtClean="0"/>
              <a:t>Full Size pickups continue to be largest</a:t>
            </a:r>
            <a:r>
              <a:rPr lang="en-US" baseline="0" dirty="0" smtClean="0"/>
              <a:t> segment</a:t>
            </a:r>
          </a:p>
          <a:p>
            <a:r>
              <a:rPr lang="en-US" baseline="0" dirty="0" smtClean="0"/>
              <a:t>Mid-Range car is clear second, with high volume vehicles such as Accord and Camry</a:t>
            </a:r>
          </a:p>
          <a:p>
            <a:r>
              <a:rPr lang="en-US" baseline="0" dirty="0" smtClean="0"/>
              <a:t>The ever-growing CUV-Entry Level and Mid-Range segments are reflected in VIO</a:t>
            </a:r>
          </a:p>
          <a:p>
            <a:r>
              <a:rPr lang="en-US" baseline="0" dirty="0" smtClean="0"/>
              <a:t>Hybrid vehicles still represent less than 1 percent of all vehicles in operation</a:t>
            </a:r>
            <a:endParaRPr lang="en-US" dirty="0"/>
          </a:p>
        </p:txBody>
      </p:sp>
      <p:sp>
        <p:nvSpPr>
          <p:cNvPr id="202756" name="Slide Number Placeholder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8" tIns="45934" rIns="91868" bIns="45934" anchor="b"/>
          <a:lstStyle/>
          <a:p>
            <a:pPr algn="r" defTabSz="89535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362853A-6B18-4495-8543-E736FFA69F78}" type="slidenum">
              <a:rPr lang="en-US" sz="1200">
                <a:effectLst/>
              </a:rPr>
              <a:pPr algn="r" defTabSz="89535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05FFB-3370-4211-ABF5-1005CF951D66}" type="slidenum">
              <a:rPr lang="en-US"/>
              <a:pPr/>
              <a:t>8</a:t>
            </a:fld>
            <a:endParaRPr lang="en-US"/>
          </a:p>
        </p:txBody>
      </p:sp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lIns="91868" tIns="45934" rIns="91868" bIns="45934"/>
          <a:lstStyle/>
          <a:p>
            <a:r>
              <a:rPr lang="en-US" dirty="0" smtClean="0"/>
              <a:t>Domestic brands represent</a:t>
            </a:r>
            <a:r>
              <a:rPr lang="en-US" baseline="0" dirty="0" smtClean="0"/>
              <a:t> more than 60 percent of all vehicles on the road today</a:t>
            </a:r>
            <a:endParaRPr lang="en-US" dirty="0"/>
          </a:p>
        </p:txBody>
      </p:sp>
      <p:sp>
        <p:nvSpPr>
          <p:cNvPr id="202756" name="Slide Number Placeholder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8" tIns="45934" rIns="91868" bIns="45934" anchor="b"/>
          <a:lstStyle/>
          <a:p>
            <a:pPr algn="r" defTabSz="89535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362853A-6B18-4495-8543-E736FFA69F78}" type="slidenum">
              <a:rPr lang="en-US" sz="1200">
                <a:effectLst/>
              </a:rPr>
              <a:pPr algn="r" defTabSz="895350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3F3F9-7CEB-4A7A-90CB-8D9CA70541B7}" type="slidenum">
              <a:rPr lang="en-US"/>
              <a:pPr/>
              <a:t>9</a:t>
            </a:fld>
            <a:endParaRPr lang="en-US"/>
          </a:p>
        </p:txBody>
      </p:sp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70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5ECC0FCC-B18B-4980-A776-FBEDC68DB819}" type="slidenum">
              <a:rPr lang="en-US" sz="1200">
                <a:effectLst/>
              </a:rPr>
              <a:pPr algn="r" defTabSz="865188"/>
              <a:t>9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9F119-406C-43A6-BA9C-30DDD6269D45}" type="slidenum">
              <a:rPr lang="en-US"/>
              <a:pPr/>
              <a:t>10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Used </a:t>
            </a:r>
            <a:r>
              <a:rPr lang="en-US" dirty="0" err="1" smtClean="0"/>
              <a:t>vs</a:t>
            </a:r>
            <a:r>
              <a:rPr lang="en-US" dirty="0" smtClean="0"/>
              <a:t> new peaked at</a:t>
            </a:r>
            <a:r>
              <a:rPr lang="en-US" baseline="0" dirty="0" smtClean="0"/>
              <a:t> 4.2x in Q1 2009.  Q4 2010 continuing the approx. 3 to 1 ratio</a:t>
            </a:r>
            <a:endParaRPr lang="en-US" dirty="0" smtClean="0"/>
          </a:p>
          <a:p>
            <a:r>
              <a:rPr lang="en-US" dirty="0" smtClean="0"/>
              <a:t>Reminder….comparison</a:t>
            </a:r>
            <a:r>
              <a:rPr lang="en-US" baseline="0" dirty="0" smtClean="0"/>
              <a:t> to Q3 2009 difficult with cash for clunkers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EXPERIAN Americas-Automotive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2679700"/>
            <a:ext cx="3187700" cy="12192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5763" y="6016625"/>
            <a:ext cx="875823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60325" indent="-60325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600" dirty="0">
                <a:effectLst/>
              </a:rPr>
              <a:t>© </a:t>
            </a:r>
            <a:r>
              <a:rPr lang="en-US" sz="600" dirty="0" smtClean="0">
                <a:effectLst/>
              </a:rPr>
              <a:t>2011 Experian </a:t>
            </a:r>
            <a:r>
              <a:rPr lang="en-US" sz="600" dirty="0">
                <a:effectLst/>
              </a:rPr>
              <a:t>Information Solutions, Inc. </a:t>
            </a:r>
            <a:r>
              <a:rPr lang="en-US" sz="600" dirty="0" smtClean="0">
                <a:effectLst/>
              </a:rPr>
              <a:t>  </a:t>
            </a:r>
            <a:r>
              <a:rPr lang="en-US" sz="600" dirty="0">
                <a:effectLst/>
              </a:rPr>
              <a:t>All rights reserved.  Experian and the marks used herein are service marks or registered trademarks of Experian Information Solutions, Inc.  </a:t>
            </a:r>
            <a:br>
              <a:rPr lang="en-US" sz="600" dirty="0">
                <a:effectLst/>
              </a:rPr>
            </a:br>
            <a:r>
              <a:rPr lang="en-US" sz="600" dirty="0">
                <a:effectLst/>
              </a:rPr>
              <a:t>Other product and company names mentioned herein may be the trademarks of their respective owners. No part of this copyrighted work may be reproduced, modified,</a:t>
            </a:r>
            <a:br>
              <a:rPr lang="en-US" sz="600" dirty="0">
                <a:effectLst/>
              </a:rPr>
            </a:br>
            <a:r>
              <a:rPr lang="en-US" sz="600" dirty="0">
                <a:effectLst/>
              </a:rPr>
              <a:t>or distributed in any form or manner without the prior written permission of Experian Information Solutions, Inc</a:t>
            </a:r>
            <a:r>
              <a:rPr lang="en-US" sz="600" dirty="0" smtClean="0">
                <a:effectLst/>
              </a:rPr>
              <a:t>.</a:t>
            </a:r>
            <a:endParaRPr lang="en-US" sz="600" b="1" dirty="0">
              <a:effectLst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5763" y="387350"/>
            <a:ext cx="7391400" cy="101282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5763" y="1431925"/>
            <a:ext cx="7391400" cy="69215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85763" y="2314575"/>
            <a:ext cx="3495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87350"/>
            <a:ext cx="2093912" cy="534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387350"/>
            <a:ext cx="6130925" cy="534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393825"/>
            <a:ext cx="4111625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93825"/>
            <a:ext cx="4113212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387350"/>
            <a:ext cx="7772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393825"/>
            <a:ext cx="83772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85763" y="1277938"/>
            <a:ext cx="8372475" cy="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 dirty="0"/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0" y="5924550"/>
            <a:ext cx="9144000" cy="549275"/>
            <a:chOff x="0" y="3732"/>
            <a:chExt cx="5760" cy="346"/>
          </a:xfrm>
        </p:grpSpPr>
        <p:pic>
          <p:nvPicPr>
            <p:cNvPr id="25610" name="Picture 10" descr="FINAL-gray band for templa#24BB34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" y="3732"/>
              <a:ext cx="5276" cy="346"/>
            </a:xfrm>
            <a:prstGeom prst="rect">
              <a:avLst/>
            </a:prstGeom>
            <a:noFill/>
          </p:spPr>
        </p:pic>
        <p:sp>
          <p:nvSpPr>
            <p:cNvPr id="25607" name="Rectangle 7"/>
            <p:cNvSpPr>
              <a:spLocks noChangeArrowheads="1"/>
            </p:cNvSpPr>
            <p:nvPr userDrawn="1"/>
          </p:nvSpPr>
          <p:spPr bwMode="auto">
            <a:xfrm>
              <a:off x="0" y="3849"/>
              <a:ext cx="576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 anchorCtr="1">
              <a:spAutoFit/>
            </a:bodyPr>
            <a:lstStyle/>
            <a:p>
              <a:pPr marL="109538" indent="-109538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600" dirty="0">
                  <a:effectLst/>
                </a:rPr>
                <a:t> © </a:t>
              </a:r>
              <a:r>
                <a:rPr lang="en-US" sz="600" dirty="0" smtClean="0">
                  <a:effectLst/>
                </a:rPr>
                <a:t>2011 Experian </a:t>
              </a:r>
              <a:r>
                <a:rPr lang="en-US" sz="600" dirty="0">
                  <a:effectLst/>
                </a:rPr>
                <a:t>Information Solutions, Inc. </a:t>
              </a:r>
              <a:r>
                <a:rPr lang="en-US" sz="600" dirty="0" smtClean="0">
                  <a:effectLst/>
                </a:rPr>
                <a:t> </a:t>
              </a:r>
              <a:r>
                <a:rPr lang="en-US" sz="600" dirty="0">
                  <a:effectLst/>
                </a:rPr>
                <a:t>All rights reserved.</a:t>
              </a:r>
              <a:endParaRPr lang="en-US" sz="600" b="1" dirty="0">
                <a:effectLst/>
              </a:endParaRPr>
            </a:p>
          </p:txBody>
        </p:sp>
      </p:grp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8181975" y="6088063"/>
            <a:ext cx="339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90000"/>
              </a:spcBef>
              <a:spcAft>
                <a:spcPct val="0"/>
              </a:spcAft>
              <a:buFontTx/>
              <a:buNone/>
            </a:pPr>
            <a:fld id="{52A6C9E4-9A57-4E5B-9C74-937EAB0329AD}" type="slidenum">
              <a:rPr lang="en-US" sz="1000">
                <a:effectLst/>
              </a:rPr>
              <a:pPr algn="r">
                <a:spcBef>
                  <a:spcPct val="9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sz="1000" dirty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Monotype Sorts"/>
        <a:buChar char="u"/>
        <a:defRPr sz="2000">
          <a:solidFill>
            <a:schemeClr val="tx1"/>
          </a:solidFill>
          <a:latin typeface="+mn-lt"/>
        </a:defRPr>
      </a:lvl2pPr>
      <a:lvl3pPr marL="1030288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SzPct val="70000"/>
        <a:buFont typeface="Wingdings 3" pitchFamily="18" charset="2"/>
        <a:buChar char="}"/>
        <a:defRPr sz="2000">
          <a:solidFill>
            <a:schemeClr val="tx1"/>
          </a:solidFill>
          <a:latin typeface="+mn-lt"/>
        </a:defRPr>
      </a:lvl3pPr>
      <a:lvl4pPr marL="1373188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1716088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Monotype Sorts"/>
        <a:buChar char="l"/>
        <a:defRPr sz="2000">
          <a:solidFill>
            <a:srgbClr val="808080"/>
          </a:solidFill>
          <a:latin typeface="+mn-lt"/>
        </a:defRPr>
      </a:lvl5pPr>
      <a:lvl6pPr marL="2173288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Monotype Sorts"/>
        <a:buChar char="l"/>
        <a:defRPr sz="2000">
          <a:solidFill>
            <a:srgbClr val="808080"/>
          </a:solidFill>
          <a:latin typeface="+mn-lt"/>
        </a:defRPr>
      </a:lvl6pPr>
      <a:lvl7pPr marL="2630488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Monotype Sorts"/>
        <a:buChar char="l"/>
        <a:defRPr sz="2000">
          <a:solidFill>
            <a:srgbClr val="808080"/>
          </a:solidFill>
          <a:latin typeface="+mn-lt"/>
        </a:defRPr>
      </a:lvl7pPr>
      <a:lvl8pPr marL="3087688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Monotype Sorts"/>
        <a:buChar char="l"/>
        <a:defRPr sz="2000">
          <a:solidFill>
            <a:srgbClr val="808080"/>
          </a:solidFill>
          <a:latin typeface="+mn-lt"/>
        </a:defRPr>
      </a:lvl8pPr>
      <a:lvl9pPr marL="3544888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SzPct val="50000"/>
        <a:buFont typeface="Monotype Sorts"/>
        <a:buChar char="l"/>
        <a:defRPr sz="2000">
          <a:solidFill>
            <a:srgbClr val="808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6.jpeg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 descr="C:\Documents and Settings\mk8f7mz\Local Settings\Temporary Internet Files\Content.IE5\034DPDY5\MPj04022550000[1].jpg"/>
          <p:cNvPicPr>
            <a:picLocks noChangeAspect="1" noChangeArrowheads="1"/>
          </p:cNvPicPr>
          <p:nvPr/>
        </p:nvPicPr>
        <p:blipFill>
          <a:blip r:embed="rId2"/>
          <a:srcRect t="7428" r="218" b="23743"/>
          <a:stretch>
            <a:fillRect/>
          </a:stretch>
        </p:blipFill>
        <p:spPr bwMode="auto">
          <a:xfrm>
            <a:off x="387528" y="4327224"/>
            <a:ext cx="8389760" cy="161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85763" y="387350"/>
            <a:ext cx="7391400" cy="1012825"/>
          </a:xfrm>
        </p:spPr>
        <p:txBody>
          <a:bodyPr/>
          <a:lstStyle/>
          <a:p>
            <a:r>
              <a:rPr lang="en-US" i="1" dirty="0"/>
              <a:t>Drive Market Share Gains</a:t>
            </a:r>
            <a:r>
              <a:rPr lang="en-US" dirty="0"/>
              <a:t> -</a:t>
            </a:r>
            <a:br>
              <a:rPr lang="en-US" dirty="0"/>
            </a:br>
            <a:r>
              <a:rPr lang="en-US" dirty="0"/>
              <a:t>Automotive Industry Insights</a:t>
            </a:r>
            <a:r>
              <a:rPr lang="en-US"/>
              <a:t>: </a:t>
            </a:r>
            <a:r>
              <a:rPr lang="en-US" smtClean="0"/>
              <a:t>Q4,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85763" y="1431925"/>
            <a:ext cx="7391400" cy="692150"/>
          </a:xfrm>
        </p:spPr>
        <p:txBody>
          <a:bodyPr/>
          <a:lstStyle/>
          <a:p>
            <a:r>
              <a:rPr lang="en-US" dirty="0"/>
              <a:t>Jeffrey Anderson, Director of Consulting &amp; Analytics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5165" y="2581275"/>
            <a:ext cx="2880586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6" y="1566290"/>
            <a:ext cx="5432186" cy="394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144" y="1637481"/>
            <a:ext cx="8652391" cy="49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6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" y="387350"/>
            <a:ext cx="7772400" cy="782638"/>
          </a:xfrm>
        </p:spPr>
        <p:txBody>
          <a:bodyPr/>
          <a:lstStyle/>
          <a:p>
            <a:r>
              <a:rPr lang="en-US"/>
              <a:t>U.S. Automotive Market Overview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5586880" y="4839937"/>
            <a:ext cx="31380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effectLst/>
              </a:rPr>
              <a:t>Q4 2010 </a:t>
            </a:r>
            <a:r>
              <a:rPr lang="en-US" sz="1200" b="1" dirty="0" err="1">
                <a:effectLst/>
              </a:rPr>
              <a:t>vs</a:t>
            </a:r>
            <a:r>
              <a:rPr lang="en-US" sz="1200" b="1" dirty="0">
                <a:effectLst/>
              </a:rPr>
              <a:t> </a:t>
            </a:r>
            <a:r>
              <a:rPr lang="en-US" sz="1200" b="1" dirty="0" smtClean="0">
                <a:effectLst/>
              </a:rPr>
              <a:t>Q4 2009, </a:t>
            </a:r>
            <a:r>
              <a:rPr lang="en-US" sz="1200" b="1" dirty="0">
                <a:effectLst/>
              </a:rPr>
              <a:t>new vehicle registrations </a:t>
            </a:r>
            <a:r>
              <a:rPr lang="en-US" sz="1200" b="1" dirty="0" smtClean="0">
                <a:effectLst/>
              </a:rPr>
              <a:t>increased by more than 408,000 units  (nearly 17 percent)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effectLst/>
              </a:rPr>
              <a:t>Consistent with Q1 and Q2 increases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28600" y="6524625"/>
            <a:ext cx="268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90000"/>
              </a:spcBef>
              <a:spcAft>
                <a:spcPct val="0"/>
              </a:spcAft>
              <a:buFontTx/>
              <a:buNone/>
            </a:pPr>
            <a:fld id="{D46985BC-FD96-445E-9EE8-6C4B384F3409}" type="slidenum">
              <a:rPr lang="en-US" sz="1200">
                <a:solidFill>
                  <a:schemeClr val="bg1"/>
                </a:solidFill>
                <a:effectLst/>
              </a:rPr>
              <a:pPr algn="ctr">
                <a:spcBef>
                  <a:spcPct val="9000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sz="1200">
              <a:solidFill>
                <a:schemeClr val="bg1"/>
              </a:solidFill>
              <a:effectLst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52038" y="1281113"/>
            <a:ext cx="775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</a:rPr>
              <a:t>Total Vehicle Registrations by </a:t>
            </a:r>
            <a:r>
              <a:rPr lang="en-US" sz="1800" b="1" dirty="0" smtClean="0">
                <a:solidFill>
                  <a:schemeClr val="accent1"/>
                </a:solidFill>
                <a:effectLst/>
              </a:rPr>
              <a:t>Quarter</a:t>
            </a:r>
            <a:endParaRPr 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301357" y="2425403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400" b="1" dirty="0">
                <a:solidFill>
                  <a:schemeClr val="accent1"/>
                </a:solidFill>
                <a:effectLst/>
              </a:rPr>
              <a:t>New Vehicle Registrations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295275" y="5746750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595313" y="2122488"/>
            <a:ext cx="7759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900" b="1" i="1" dirty="0">
                <a:effectLst/>
              </a:rPr>
              <a:t>Used registrations </a:t>
            </a:r>
            <a:r>
              <a:rPr lang="en-US" sz="900" b="1" i="1" dirty="0" smtClean="0">
                <a:effectLst/>
              </a:rPr>
              <a:t>are increasing in proportion to new registrations:  2.5x new in 2007, peaking at 4.2x in Q1 2009,  3x in 2010</a:t>
            </a:r>
            <a:endParaRPr lang="en-US" sz="900" b="1" i="1" dirty="0">
              <a:effectLst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1443180" y="5487516"/>
            <a:ext cx="8159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000099"/>
                </a:solidFill>
                <a:effectLst/>
              </a:rPr>
              <a:t>2009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776684" y="2707149"/>
            <a:ext cx="2824681" cy="2011680"/>
          </a:xfrm>
          <a:prstGeom prst="roundRect">
            <a:avLst>
              <a:gd name="adj" fmla="val 8750"/>
            </a:avLst>
          </a:prstGeom>
          <a:noFill/>
          <a:ln w="1587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679330" y="5462590"/>
            <a:ext cx="2331720" cy="274320"/>
          </a:xfrm>
          <a:prstGeom prst="leftRightArrow">
            <a:avLst>
              <a:gd name="adj1" fmla="val 66667"/>
              <a:gd name="adj2" fmla="val 76434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812746" y="5485916"/>
            <a:ext cx="8159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00099"/>
                </a:solidFill>
                <a:effectLst/>
              </a:rPr>
              <a:t>2010</a:t>
            </a:r>
            <a:endParaRPr lang="en-US" sz="1200" b="1" dirty="0">
              <a:solidFill>
                <a:srgbClr val="000099"/>
              </a:solidFill>
              <a:effectLst/>
            </a:endParaRPr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>
            <a:off x="3043930" y="5457678"/>
            <a:ext cx="2331720" cy="274320"/>
          </a:xfrm>
          <a:prstGeom prst="leftRightArrow">
            <a:avLst>
              <a:gd name="adj1" fmla="val 66667"/>
              <a:gd name="adj2" fmla="val 76434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4483100"/>
            <a:ext cx="7297737" cy="108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8" y="1343025"/>
            <a:ext cx="6182665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85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U.S. Market – New Vehicle Registrations</a:t>
            </a:r>
          </a:p>
        </p:txBody>
      </p:sp>
      <p:sp>
        <p:nvSpPr>
          <p:cNvPr id="238595" name="Text Box 7"/>
          <p:cNvSpPr txBox="1">
            <a:spLocks noChangeArrowheads="1"/>
          </p:cNvSpPr>
          <p:nvPr/>
        </p:nvSpPr>
        <p:spPr bwMode="auto">
          <a:xfrm>
            <a:off x="1941513" y="1362075"/>
            <a:ext cx="3168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</a:rPr>
              <a:t>New Vehicle Registrations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5262" y="2068767"/>
            <a:ext cx="2297079" cy="158812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i="1" dirty="0" smtClean="0">
                <a:solidFill>
                  <a:srgbClr val="000000"/>
                </a:solidFill>
                <a:effectLst/>
              </a:rPr>
              <a:t>Q1, Q2 and Q4 consistent increases </a:t>
            </a:r>
            <a:r>
              <a:rPr lang="en-US" sz="1800" i="1" dirty="0" err="1" smtClean="0">
                <a:solidFill>
                  <a:srgbClr val="000000"/>
                </a:solidFill>
                <a:effectLst/>
              </a:rPr>
              <a:t>vs</a:t>
            </a:r>
            <a:r>
              <a:rPr lang="en-US" sz="1800" i="1" dirty="0" smtClean="0">
                <a:solidFill>
                  <a:srgbClr val="000000"/>
                </a:solidFill>
                <a:effectLst/>
              </a:rPr>
              <a:t> same quarters in 2009.  Q3 2009 included cash for clunkers program</a:t>
            </a:r>
            <a:endParaRPr lang="en-US" sz="18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238653" name="Text Box 61"/>
          <p:cNvSpPr txBox="1">
            <a:spLocks noChangeArrowheads="1"/>
          </p:cNvSpPr>
          <p:nvPr/>
        </p:nvSpPr>
        <p:spPr bwMode="auto">
          <a:xfrm>
            <a:off x="285554" y="5733854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179254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2009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79304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2010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388929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2009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788979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2010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598604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2009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998654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2010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98755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2">
                    <a:lumMod val="50000"/>
                  </a:schemeClr>
                </a:solidFill>
                <a:effectLst/>
              </a:rPr>
              <a:t>2009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198805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2010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96703" y="2179622"/>
            <a:ext cx="1268362" cy="438912"/>
            <a:chOff x="4709653" y="2179622"/>
            <a:chExt cx="1268362" cy="43891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130003" y="2179622"/>
              <a:ext cx="411480" cy="438912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09653" y="2251894"/>
              <a:ext cx="1268362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C4C</a:t>
              </a:r>
              <a:endParaRPr lang="en-US" sz="1400" dirty="0"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4492625"/>
            <a:ext cx="7378842" cy="10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8" y="1333500"/>
            <a:ext cx="6208873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19" name="Text Box 7"/>
          <p:cNvSpPr txBox="1">
            <a:spLocks noChangeArrowheads="1"/>
          </p:cNvSpPr>
          <p:nvPr/>
        </p:nvSpPr>
        <p:spPr bwMode="auto">
          <a:xfrm>
            <a:off x="1985963" y="1333500"/>
            <a:ext cx="3168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</a:rPr>
              <a:t>Used Vehicle </a:t>
            </a:r>
            <a:r>
              <a:rPr lang="en-US" sz="1800" b="1" dirty="0" smtClean="0">
                <a:solidFill>
                  <a:schemeClr val="accent1"/>
                </a:solidFill>
                <a:effectLst/>
              </a:rPr>
              <a:t>Registrations</a:t>
            </a:r>
            <a:endParaRPr lang="en-US" sz="18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23966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U.S. Market – Used Vehicle Registrations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6214" y="1934457"/>
            <a:ext cx="2196446" cy="2086725"/>
          </a:xfrm>
          <a:prstGeom prst="rect">
            <a:avLst/>
          </a:prstGeom>
          <a:noFill/>
          <a:ln w="19050">
            <a:solidFill>
              <a:srgbClr val="70567A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i="1" dirty="0">
                <a:solidFill>
                  <a:srgbClr val="000000"/>
                </a:solidFill>
                <a:effectLst/>
              </a:rPr>
              <a:t>Used vehicle registrations </a:t>
            </a:r>
            <a:r>
              <a:rPr lang="en-US" sz="1800" i="1" dirty="0" smtClean="0">
                <a:solidFill>
                  <a:srgbClr val="000000"/>
                </a:solidFill>
                <a:effectLst/>
              </a:rPr>
              <a:t>had largest increase compared to Q4 2009, as prior three quarters have been fairly consistent over prior year</a:t>
            </a:r>
            <a:endParaRPr lang="en-US" sz="18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239755" name="Text Box 139"/>
          <p:cNvSpPr txBox="1">
            <a:spLocks noChangeArrowheads="1"/>
          </p:cNvSpPr>
          <p:nvPr/>
        </p:nvSpPr>
        <p:spPr bwMode="auto">
          <a:xfrm>
            <a:off x="295275" y="5743771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179254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2009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79304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2010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388929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2009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788979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2010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598604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2009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998654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2010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798755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2">
                    <a:lumMod val="50000"/>
                  </a:schemeClr>
                </a:solidFill>
                <a:effectLst/>
              </a:rPr>
              <a:t>2009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198805" y="3247056"/>
            <a:ext cx="10895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2010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4693" y="4336184"/>
            <a:ext cx="3462337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14" y="1543051"/>
            <a:ext cx="5372432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0525" y="387350"/>
            <a:ext cx="7772400" cy="782638"/>
          </a:xfrm>
        </p:spPr>
        <p:txBody>
          <a:bodyPr/>
          <a:lstStyle/>
          <a:p>
            <a:r>
              <a:rPr lang="en-US" dirty="0"/>
              <a:t>New Vehicle Market Overview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02594" y="1338984"/>
            <a:ext cx="775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</a:rPr>
              <a:t>New Vehicle Registrations – </a:t>
            </a:r>
            <a:r>
              <a:rPr lang="en-US" sz="1800" b="1" dirty="0" smtClean="0">
                <a:solidFill>
                  <a:schemeClr val="accent1"/>
                </a:solidFill>
                <a:effectLst/>
              </a:rPr>
              <a:t>Q4 2010 </a:t>
            </a:r>
            <a:r>
              <a:rPr lang="en-US" sz="1800" b="1" dirty="0">
                <a:solidFill>
                  <a:schemeClr val="accent1"/>
                </a:solidFill>
                <a:effectLst/>
              </a:rPr>
              <a:t>vs. </a:t>
            </a:r>
            <a:r>
              <a:rPr lang="en-US" sz="1800" b="1" dirty="0" smtClean="0">
                <a:solidFill>
                  <a:schemeClr val="accent1"/>
                </a:solidFill>
                <a:effectLst/>
              </a:rPr>
              <a:t>Q4 2009</a:t>
            </a:r>
            <a:endParaRPr 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295275" y="5762625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5270516" y="1929875"/>
            <a:ext cx="3814492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1300" b="1" dirty="0" smtClean="0">
                <a:effectLst/>
              </a:rPr>
              <a:t>Hyundai had highest unit and percentage gain versus Q4 2009, up nearly 80,000 units (56.6%)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1300" b="1" dirty="0" smtClean="0">
                <a:effectLst/>
              </a:rPr>
              <a:t>GM had second-highest unit gain, followed by Ford and Honda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1300" b="1" dirty="0" smtClean="0">
                <a:effectLst/>
              </a:rPr>
              <a:t>Nissan had the second highest percentage point gain (25.4%) followed by Honda (22.2%) and Chrysler (19.8%)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1300" b="1" dirty="0" smtClean="0">
                <a:effectLst/>
              </a:rPr>
              <a:t>Toyota was essentially unchanged, with 120 unit gain versus Q4 2009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endParaRPr lang="en-US" sz="1300" b="1" dirty="0" smtClean="0">
              <a:effectLst/>
            </a:endParaRP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5334000" y="4305299"/>
            <a:ext cx="3657600" cy="155448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74545" y="5309675"/>
            <a:ext cx="178308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/>
              </a:rPr>
              <a:t>Corporation</a:t>
            </a:r>
            <a:endParaRPr lang="en-US" sz="1400" b="1" dirty="0">
              <a:effectLst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10800000">
            <a:off x="1074654" y="2183706"/>
            <a:ext cx="171450" cy="320040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1716004" y="2753301"/>
            <a:ext cx="171450" cy="274320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2998704" y="3491552"/>
            <a:ext cx="171450" cy="237744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4281404" y="3814259"/>
            <a:ext cx="171450" cy="210312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3640054" y="3775016"/>
            <a:ext cx="171450" cy="182880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4919579" y="3890586"/>
            <a:ext cx="171450" cy="365760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/>
      <p:bldP spid="22" grpId="0" animBg="1"/>
      <p:bldP spid="20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45" y="85734"/>
            <a:ext cx="8265102" cy="600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715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Market Changers</a:t>
            </a:r>
            <a:endParaRPr lang="en-US" dirty="0"/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 rot="16200000">
            <a:off x="-629190" y="2574513"/>
            <a:ext cx="242887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effectLst/>
              </a:rPr>
              <a:t>New Registrations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5610225" y="5753100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20756" y="2132740"/>
            <a:ext cx="1174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 algn="ctr">
              <a:lnSpc>
                <a:spcPct val="100000"/>
              </a:lnSpc>
            </a:pPr>
            <a:r>
              <a:rPr lang="en-US" sz="1200" b="1" dirty="0">
                <a:solidFill>
                  <a:schemeClr val="accent1"/>
                </a:solidFill>
                <a:effectLst/>
              </a:rPr>
              <a:t>	</a:t>
            </a:r>
            <a:r>
              <a:rPr lang="en-US" sz="1200" b="1" dirty="0" smtClean="0">
                <a:solidFill>
                  <a:schemeClr val="accent1"/>
                </a:solidFill>
                <a:effectLst/>
              </a:rPr>
              <a:t>Sonata up more than  28,000 units</a:t>
            </a:r>
            <a:endParaRPr lang="en-US" sz="12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5025318" y="1443812"/>
            <a:ext cx="0" cy="292608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5138018" y="1463355"/>
            <a:ext cx="3095625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effectLst/>
              </a:rPr>
              <a:t>Ranked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effectLst/>
              </a:rPr>
              <a:t>by Unit Change</a:t>
            </a:r>
            <a:endParaRPr lang="en-US" sz="1400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1938334" y="2868710"/>
            <a:ext cx="196850" cy="86868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 rot="10800000">
            <a:off x="5399601" y="3818149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10800000">
            <a:off x="6087088" y="2932398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 rot="10800000">
            <a:off x="6779041" y="4055187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 rot="10800000">
            <a:off x="7468114" y="1701843"/>
            <a:ext cx="196850" cy="27432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 rot="10800000">
            <a:off x="8160264" y="2008595"/>
            <a:ext cx="196850" cy="429768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68654" y="1929998"/>
            <a:ext cx="12449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 algn="ctr">
              <a:lnSpc>
                <a:spcPct val="100000"/>
              </a:lnSpc>
            </a:pPr>
            <a:r>
              <a:rPr lang="en-US" sz="1200" b="1" dirty="0">
                <a:solidFill>
                  <a:schemeClr val="accent1"/>
                </a:solidFill>
                <a:effectLst/>
              </a:rPr>
              <a:t>	</a:t>
            </a:r>
            <a:r>
              <a:rPr lang="en-US" sz="1200" b="1" dirty="0" smtClean="0">
                <a:solidFill>
                  <a:schemeClr val="accent1"/>
                </a:solidFill>
                <a:effectLst/>
              </a:rPr>
              <a:t>Equinox and Silverado up combined 34,000 units</a:t>
            </a:r>
            <a:endParaRPr lang="en-US" sz="12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2633659" y="3310035"/>
            <a:ext cx="196850" cy="68580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3325809" y="2754410"/>
            <a:ext cx="196850" cy="59436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4011609" y="3256060"/>
            <a:ext cx="196850" cy="50292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4703759" y="2027335"/>
            <a:ext cx="196850" cy="45720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38" y="-293687"/>
            <a:ext cx="8643937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715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M&amp;M’s (Market Movers)</a:t>
            </a:r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1107293" y="1528633"/>
            <a:ext cx="24288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effectLst/>
              </a:rPr>
              <a:t>Ranked by % change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 rot="16200000">
            <a:off x="-802926" y="2528793"/>
            <a:ext cx="242887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effectLst/>
              </a:rPr>
              <a:t>New Registrations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295275" y="5762625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20227646">
            <a:off x="3539681" y="3178485"/>
            <a:ext cx="121288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 algn="ctr"/>
            <a:r>
              <a:rPr lang="en-US" sz="1200" b="1" dirty="0">
                <a:solidFill>
                  <a:schemeClr val="accent1"/>
                </a:solidFill>
                <a:effectLst/>
              </a:rPr>
              <a:t>	</a:t>
            </a:r>
            <a:r>
              <a:rPr lang="en-US" sz="1200" b="1" dirty="0" smtClean="0">
                <a:solidFill>
                  <a:schemeClr val="accent1"/>
                </a:solidFill>
                <a:effectLst/>
              </a:rPr>
              <a:t>Soul up 9,985 units</a:t>
            </a:r>
            <a:endParaRPr lang="en-US" sz="12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02583" y="1966386"/>
            <a:ext cx="149401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 algn="ctr"/>
            <a:r>
              <a:rPr lang="en-US" sz="1200" b="1" dirty="0">
                <a:solidFill>
                  <a:schemeClr val="accent1"/>
                </a:solidFill>
                <a:effectLst/>
              </a:rPr>
              <a:t>	</a:t>
            </a:r>
            <a:r>
              <a:rPr lang="en-US" sz="1200" b="1" dirty="0" smtClean="0">
                <a:solidFill>
                  <a:schemeClr val="accent1"/>
                </a:solidFill>
                <a:effectLst/>
              </a:rPr>
              <a:t>Grand Cherokee up 21,909 units</a:t>
            </a:r>
            <a:endParaRPr lang="en-US" sz="12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36268" y="3333711"/>
            <a:ext cx="125023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 algn="ctr"/>
            <a:r>
              <a:rPr lang="en-US" sz="1200" b="1" dirty="0">
                <a:solidFill>
                  <a:schemeClr val="accent1"/>
                </a:solidFill>
                <a:effectLst/>
              </a:rPr>
              <a:t>	</a:t>
            </a:r>
            <a:r>
              <a:rPr lang="en-US" sz="1200" b="1" dirty="0" smtClean="0">
                <a:solidFill>
                  <a:schemeClr val="accent1"/>
                </a:solidFill>
                <a:effectLst/>
              </a:rPr>
              <a:t>Outlander up 2,634 units</a:t>
            </a:r>
            <a:endParaRPr lang="en-US" sz="12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38529" y="2351693"/>
            <a:ext cx="116653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 algn="ctr"/>
            <a:r>
              <a:rPr lang="en-US" sz="1200" b="1" dirty="0">
                <a:solidFill>
                  <a:schemeClr val="accent1"/>
                </a:solidFill>
                <a:effectLst/>
              </a:rPr>
              <a:t>	</a:t>
            </a:r>
            <a:r>
              <a:rPr lang="en-US" sz="1200" b="1" dirty="0" err="1" smtClean="0">
                <a:solidFill>
                  <a:schemeClr val="accent1"/>
                </a:solidFill>
                <a:effectLst/>
              </a:rPr>
              <a:t>Elantra</a:t>
            </a:r>
            <a:r>
              <a:rPr lang="en-US" sz="1200" b="1" dirty="0" smtClean="0">
                <a:solidFill>
                  <a:schemeClr val="accent1"/>
                </a:solidFill>
                <a:effectLst/>
              </a:rPr>
              <a:t> up 17,136 units</a:t>
            </a:r>
            <a:endParaRPr lang="en-US" sz="12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 rot="21304286">
            <a:off x="4498136" y="2236708"/>
            <a:ext cx="2273298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/>
              </a:rPr>
              <a:t>Top Ten all up over 100 percent!</a:t>
            </a:r>
            <a:endParaRPr lang="en-US" dirty="0">
              <a:solidFill>
                <a:srgbClr val="00206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3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649289"/>
            <a:ext cx="8428037" cy="612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47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NVE (New Vehicle Entries</a:t>
            </a:r>
            <a:r>
              <a:rPr lang="en-US"/>
              <a:t>) </a:t>
            </a:r>
            <a:r>
              <a:rPr lang="en-US" smtClean="0"/>
              <a:t>Q4 Performance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8701" y="3654894"/>
            <a:ext cx="3844422" cy="113877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25425" indent="-225425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effectLst/>
              </a:rPr>
              <a:t>Numerous small and mid-size coupes and luxury sedans entering market</a:t>
            </a:r>
            <a:endParaRPr lang="en-US" sz="1600" i="1" dirty="0">
              <a:solidFill>
                <a:srgbClr val="000000"/>
              </a:solidFill>
              <a:effectLst/>
            </a:endParaRP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effectLst/>
              </a:rPr>
              <a:t>New entries represent more than 77,000 additional sales for 4</a:t>
            </a:r>
            <a:r>
              <a:rPr lang="en-US" sz="1600" i="1" baseline="30000" dirty="0" smtClean="0">
                <a:solidFill>
                  <a:srgbClr val="000000"/>
                </a:solidFill>
                <a:effectLst/>
              </a:rPr>
              <a:t>th</a:t>
            </a:r>
            <a:r>
              <a:rPr lang="en-US" sz="1600" i="1" dirty="0" smtClean="0">
                <a:solidFill>
                  <a:srgbClr val="000000"/>
                </a:solidFill>
                <a:effectLst/>
              </a:rPr>
              <a:t> quarter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4359146" y="5676900"/>
            <a:ext cx="24288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effectLst/>
              </a:rPr>
              <a:t>New </a:t>
            </a:r>
            <a:r>
              <a:rPr lang="en-US" sz="1400" dirty="0" smtClean="0">
                <a:effectLst/>
              </a:rPr>
              <a:t>Vehicle Registrations</a:t>
            </a:r>
            <a:endParaRPr lang="en-US" sz="1400" dirty="0">
              <a:effectLst/>
            </a:endParaRP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295275" y="5762625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0" y="1396999"/>
          <a:ext cx="8613058" cy="441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295275" y="5762625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2867536" y="2789473"/>
            <a:ext cx="235614" cy="365760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0800000">
            <a:off x="1857886" y="2296713"/>
            <a:ext cx="235614" cy="274320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0800000">
            <a:off x="3877186" y="2877103"/>
            <a:ext cx="235614" cy="182880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4905886" y="3588303"/>
            <a:ext cx="235614" cy="182880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5915536" y="3825158"/>
            <a:ext cx="235614" cy="228600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6922011" y="4041058"/>
            <a:ext cx="235614" cy="228600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0800000">
            <a:off x="7947536" y="4035978"/>
            <a:ext cx="235614" cy="182880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049223" y="1339553"/>
            <a:ext cx="3629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b="1" dirty="0">
                <a:solidFill>
                  <a:schemeClr val="accent1"/>
                </a:solidFill>
                <a:effectLst/>
              </a:rPr>
              <a:t>New Vehicle Registrations</a:t>
            </a: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390525" y="387350"/>
            <a:ext cx="7772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Vehicle Market Overview: Annual Summary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2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052237" y="2539149"/>
            <a:ext cx="4485372" cy="98369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cap="all" dirty="0">
                <a:latin typeface="+mj-lt"/>
                <a:ea typeface="+mj-ea"/>
                <a:cs typeface="+mj-cs"/>
              </a:rPr>
              <a:t>MARKET </a:t>
            </a:r>
            <a:r>
              <a:rPr lang="en-US" sz="4000" cap="all" dirty="0" smtClean="0">
                <a:latin typeface="+mj-lt"/>
                <a:ea typeface="+mj-ea"/>
                <a:cs typeface="+mj-cs"/>
              </a:rPr>
              <a:t>SHARE</a:t>
            </a:r>
            <a:endParaRPr lang="en-US" sz="40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2049"/>
          <a:stretch>
            <a:fillRect/>
          </a:stretch>
        </p:blipFill>
        <p:spPr bwMode="auto">
          <a:xfrm>
            <a:off x="884892" y="1517784"/>
            <a:ext cx="2869916" cy="4206240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581650" y="1341341"/>
            <a:ext cx="2988253" cy="1554201"/>
            <a:chOff x="5581650" y="1341341"/>
            <a:chExt cx="2988253" cy="1554201"/>
          </a:xfrm>
        </p:grpSpPr>
        <p:sp>
          <p:nvSpPr>
            <p:cNvPr id="37" name="Rectangle 36"/>
            <p:cNvSpPr/>
            <p:nvPr/>
          </p:nvSpPr>
          <p:spPr bwMode="auto">
            <a:xfrm>
              <a:off x="5632739" y="1432502"/>
              <a:ext cx="2937164" cy="1463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Tx/>
                <a:buSzTx/>
                <a:buFont typeface="Arial" charset="0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5581650" y="1341341"/>
              <a:ext cx="2927350" cy="14927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82828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ts val="300"/>
                </a:spcAft>
              </a:pPr>
              <a:r>
                <a:rPr lang="en-US" sz="1800" b="1" dirty="0">
                  <a:solidFill>
                    <a:srgbClr val="000000"/>
                  </a:solidFill>
                  <a:effectLst/>
                </a:rPr>
                <a:t>Who is up? </a:t>
              </a:r>
            </a:p>
            <a:p>
              <a:pPr>
                <a:spcBef>
                  <a:spcPct val="0"/>
                </a:spcBef>
                <a:spcAft>
                  <a:spcPts val="300"/>
                </a:spcAft>
                <a:buFont typeface="Arial" charset="0"/>
                <a:buChar char="•"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</a:rPr>
                <a:t>Ford           0.9% </a:t>
              </a:r>
              <a:r>
                <a:rPr lang="en-US" sz="1800" dirty="0">
                  <a:solidFill>
                    <a:srgbClr val="000000"/>
                  </a:solidFill>
                  <a:effectLst/>
                </a:rPr>
                <a:t>share</a:t>
              </a:r>
            </a:p>
            <a:p>
              <a:pPr>
                <a:spcBef>
                  <a:spcPct val="0"/>
                </a:spcBef>
                <a:spcAft>
                  <a:spcPts val="300"/>
                </a:spcAft>
                <a:buFont typeface="Arial" charset="0"/>
                <a:buChar char="•"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</a:rPr>
                <a:t>Hyundai     0.7% share</a:t>
              </a:r>
            </a:p>
            <a:p>
              <a:pPr>
                <a:spcBef>
                  <a:spcPct val="0"/>
                </a:spcBef>
                <a:spcAft>
                  <a:spcPts val="300"/>
                </a:spcAft>
                <a:buFont typeface="Arial" charset="0"/>
                <a:buChar char="•"/>
              </a:pPr>
              <a:r>
                <a:rPr lang="en-US" sz="1800" dirty="0" smtClean="0">
                  <a:solidFill>
                    <a:srgbClr val="000000"/>
                  </a:solidFill>
                  <a:effectLst/>
                </a:rPr>
                <a:t> Nissan       0.4% share</a:t>
              </a:r>
            </a:p>
            <a:p>
              <a:pPr>
                <a:spcBef>
                  <a:spcPct val="0"/>
                </a:spcBef>
                <a:spcAft>
                  <a:spcPts val="300"/>
                </a:spcAft>
                <a:buFont typeface="Arial" charset="0"/>
                <a:buChar char="•"/>
              </a:pPr>
              <a:r>
                <a:rPr lang="en-US" sz="1800" dirty="0" smtClean="0">
                  <a:solidFill>
                    <a:srgbClr val="000000"/>
                  </a:solidFill>
                  <a:effectLst/>
                </a:rPr>
                <a:t> Chrysler     0.4% share</a:t>
              </a:r>
            </a:p>
          </p:txBody>
        </p:sp>
      </p:grp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8864" y="2971799"/>
            <a:ext cx="3894136" cy="283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364" y="1409701"/>
            <a:ext cx="3732211" cy="271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1649" name="Text Box 49"/>
          <p:cNvSpPr txBox="1">
            <a:spLocks noChangeArrowheads="1"/>
          </p:cNvSpPr>
          <p:nvPr/>
        </p:nvSpPr>
        <p:spPr bwMode="auto">
          <a:xfrm>
            <a:off x="7381875" y="2961491"/>
            <a:ext cx="1085850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GM</a:t>
            </a:r>
          </a:p>
        </p:txBody>
      </p:sp>
      <p:sp>
        <p:nvSpPr>
          <p:cNvPr id="281650" name="Text Box 50"/>
          <p:cNvSpPr txBox="1">
            <a:spLocks noChangeArrowheads="1"/>
          </p:cNvSpPr>
          <p:nvPr/>
        </p:nvSpPr>
        <p:spPr bwMode="auto">
          <a:xfrm>
            <a:off x="8105285" y="3980241"/>
            <a:ext cx="1085850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Ford</a:t>
            </a:r>
          </a:p>
        </p:txBody>
      </p:sp>
      <p:sp>
        <p:nvSpPr>
          <p:cNvPr id="281651" name="Text Box 51"/>
          <p:cNvSpPr txBox="1">
            <a:spLocks noChangeArrowheads="1"/>
          </p:cNvSpPr>
          <p:nvPr/>
        </p:nvSpPr>
        <p:spPr bwMode="auto">
          <a:xfrm>
            <a:off x="7508045" y="5490495"/>
            <a:ext cx="1085850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Toyota</a:t>
            </a:r>
          </a:p>
        </p:txBody>
      </p:sp>
      <p:sp>
        <p:nvSpPr>
          <p:cNvPr id="281652" name="Text Box 52"/>
          <p:cNvSpPr txBox="1">
            <a:spLocks noChangeArrowheads="1"/>
          </p:cNvSpPr>
          <p:nvPr/>
        </p:nvSpPr>
        <p:spPr bwMode="auto">
          <a:xfrm>
            <a:off x="5227385" y="5523226"/>
            <a:ext cx="1085850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Honda</a:t>
            </a:r>
          </a:p>
        </p:txBody>
      </p:sp>
      <p:sp>
        <p:nvSpPr>
          <p:cNvPr id="281653" name="Text Box 53"/>
          <p:cNvSpPr txBox="1">
            <a:spLocks noChangeArrowheads="1"/>
          </p:cNvSpPr>
          <p:nvPr/>
        </p:nvSpPr>
        <p:spPr bwMode="auto">
          <a:xfrm>
            <a:off x="4344661" y="4884561"/>
            <a:ext cx="1085850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Chrysler</a:t>
            </a:r>
          </a:p>
        </p:txBody>
      </p:sp>
      <p:sp>
        <p:nvSpPr>
          <p:cNvPr id="281654" name="Text Box 54"/>
          <p:cNvSpPr txBox="1">
            <a:spLocks noChangeArrowheads="1"/>
          </p:cNvSpPr>
          <p:nvPr/>
        </p:nvSpPr>
        <p:spPr bwMode="auto">
          <a:xfrm>
            <a:off x="4220360" y="4018374"/>
            <a:ext cx="1162628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effectLst/>
              </a:rPr>
              <a:t>Hyundai  </a:t>
            </a:r>
            <a:endParaRPr lang="en-US" sz="16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281655" name="Text Box 55"/>
          <p:cNvSpPr txBox="1">
            <a:spLocks noChangeArrowheads="1"/>
          </p:cNvSpPr>
          <p:nvPr/>
        </p:nvSpPr>
        <p:spPr bwMode="auto">
          <a:xfrm>
            <a:off x="4535835" y="3475065"/>
            <a:ext cx="1085850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Nissan</a:t>
            </a:r>
          </a:p>
        </p:txBody>
      </p:sp>
      <p:sp>
        <p:nvSpPr>
          <p:cNvPr id="281656" name="Text Box 56"/>
          <p:cNvSpPr txBox="1">
            <a:spLocks noChangeArrowheads="1"/>
          </p:cNvSpPr>
          <p:nvPr/>
        </p:nvSpPr>
        <p:spPr bwMode="auto">
          <a:xfrm>
            <a:off x="5454939" y="2921660"/>
            <a:ext cx="1085850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Other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6256189" y="4014723"/>
            <a:ext cx="1066802" cy="597253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extBox 52"/>
          <p:cNvSpPr txBox="1"/>
          <p:nvPr/>
        </p:nvSpPr>
        <p:spPr bwMode="auto">
          <a:xfrm>
            <a:off x="6021823" y="4072741"/>
            <a:ext cx="158115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/>
              </a:rPr>
              <a:t>2010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3" name="Title 7"/>
          <p:cNvSpPr txBox="1">
            <a:spLocks/>
          </p:cNvSpPr>
          <p:nvPr/>
        </p:nvSpPr>
        <p:spPr>
          <a:xfrm>
            <a:off x="385763" y="387350"/>
            <a:ext cx="7772400" cy="78263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b="1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Manufacturer Market Share Analysis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606523" y="4435475"/>
            <a:ext cx="2776538" cy="1271269"/>
            <a:chOff x="635000" y="4359275"/>
            <a:chExt cx="2776538" cy="1271269"/>
          </a:xfrm>
        </p:grpSpPr>
        <p:sp>
          <p:nvSpPr>
            <p:cNvPr id="281631" name="Rectangle 31"/>
            <p:cNvSpPr>
              <a:spLocks noChangeArrowheads="1"/>
            </p:cNvSpPr>
            <p:nvPr/>
          </p:nvSpPr>
          <p:spPr bwMode="auto">
            <a:xfrm>
              <a:off x="715963" y="4441824"/>
              <a:ext cx="2695575" cy="118872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635000" y="4359275"/>
              <a:ext cx="2692400" cy="12049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8282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spcAft>
                  <a:spcPts val="300"/>
                </a:spcAft>
              </a:pPr>
              <a:r>
                <a:rPr lang="en-US" sz="1800" b="1" dirty="0">
                  <a:solidFill>
                    <a:srgbClr val="000000"/>
                  </a:solidFill>
                  <a:effectLst/>
                </a:rPr>
                <a:t>Who is down? </a:t>
              </a:r>
            </a:p>
            <a:p>
              <a:pPr>
                <a:spcBef>
                  <a:spcPct val="0"/>
                </a:spcBef>
                <a:spcAft>
                  <a:spcPts val="300"/>
                </a:spcAft>
                <a:buFont typeface="Arial" charset="0"/>
                <a:buChar char="•"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</a:rPr>
                <a:t>Toyota       -1.6% </a:t>
              </a:r>
              <a:r>
                <a:rPr lang="en-US" sz="1800" dirty="0">
                  <a:solidFill>
                    <a:srgbClr val="000000"/>
                  </a:solidFill>
                  <a:effectLst/>
                </a:rPr>
                <a:t>share</a:t>
              </a:r>
            </a:p>
            <a:p>
              <a:pPr>
                <a:spcBef>
                  <a:spcPct val="0"/>
                </a:spcBef>
                <a:spcAft>
                  <a:spcPts val="300"/>
                </a:spcAft>
                <a:buFont typeface="Arial" charset="0"/>
                <a:buChar char="•"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</a:rPr>
                <a:t>GM            -0.3% share</a:t>
              </a:r>
            </a:p>
            <a:p>
              <a:pPr>
                <a:spcBef>
                  <a:spcPct val="0"/>
                </a:spcBef>
                <a:spcAft>
                  <a:spcPts val="300"/>
                </a:spcAft>
                <a:buFont typeface="Arial" charset="0"/>
                <a:buChar char="•"/>
              </a:pPr>
              <a:r>
                <a:rPr lang="en-US" sz="1800" dirty="0" smtClean="0">
                  <a:solidFill>
                    <a:srgbClr val="000000"/>
                  </a:solidFill>
                  <a:effectLst/>
                </a:rPr>
                <a:t> Honda       -0.3% share</a:t>
              </a:r>
              <a:endParaRPr lang="en-US" sz="1800" dirty="0">
                <a:solidFill>
                  <a:srgbClr val="000000"/>
                </a:solidFill>
                <a:effectLst/>
              </a:endParaRPr>
            </a:p>
          </p:txBody>
        </p:sp>
      </p:grpSp>
      <p:sp>
        <p:nvSpPr>
          <p:cNvPr id="281633" name="AutoShape 33"/>
          <p:cNvSpPr>
            <a:spLocks noChangeArrowheads="1"/>
          </p:cNvSpPr>
          <p:nvPr/>
        </p:nvSpPr>
        <p:spPr bwMode="auto">
          <a:xfrm rot="2824446">
            <a:off x="4245769" y="1854994"/>
            <a:ext cx="395288" cy="3073400"/>
          </a:xfrm>
          <a:prstGeom prst="upDownArrow">
            <a:avLst>
              <a:gd name="adj1" fmla="val 33472"/>
              <a:gd name="adj2" fmla="val 88010"/>
            </a:avLst>
          </a:prstGeom>
          <a:gradFill rotWithShape="1">
            <a:gsLst>
              <a:gs pos="0">
                <a:srgbClr val="0000CC"/>
              </a:gs>
              <a:gs pos="100000">
                <a:srgbClr val="0000CC">
                  <a:gamma/>
                  <a:shade val="36078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1634" name="Text Box 34"/>
          <p:cNvSpPr txBox="1">
            <a:spLocks noChangeArrowheads="1"/>
          </p:cNvSpPr>
          <p:nvPr/>
        </p:nvSpPr>
        <p:spPr bwMode="auto">
          <a:xfrm>
            <a:off x="384690" y="812800"/>
            <a:ext cx="5093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effectLst/>
              </a:rPr>
              <a:t>CY2010 </a:t>
            </a:r>
            <a:r>
              <a:rPr lang="en-US" sz="1800" b="1" dirty="0" err="1" smtClean="0">
                <a:effectLst/>
              </a:rPr>
              <a:t>vs</a:t>
            </a:r>
            <a:r>
              <a:rPr lang="en-US" sz="1800" b="1" dirty="0" smtClean="0">
                <a:effectLst/>
              </a:rPr>
              <a:t> CY2009 Market Share</a:t>
            </a:r>
          </a:p>
        </p:txBody>
      </p:sp>
      <p:sp>
        <p:nvSpPr>
          <p:cNvPr id="281636" name="Text Box 36"/>
          <p:cNvSpPr txBox="1">
            <a:spLocks noChangeArrowheads="1"/>
          </p:cNvSpPr>
          <p:nvPr/>
        </p:nvSpPr>
        <p:spPr bwMode="auto">
          <a:xfrm>
            <a:off x="2820265" y="1409700"/>
            <a:ext cx="108585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GM</a:t>
            </a:r>
          </a:p>
        </p:txBody>
      </p:sp>
      <p:sp>
        <p:nvSpPr>
          <p:cNvPr id="281637" name="Text Box 37"/>
          <p:cNvSpPr txBox="1">
            <a:spLocks noChangeArrowheads="1"/>
          </p:cNvSpPr>
          <p:nvPr/>
        </p:nvSpPr>
        <p:spPr bwMode="auto">
          <a:xfrm>
            <a:off x="2358649" y="4025823"/>
            <a:ext cx="108585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Ford</a:t>
            </a:r>
          </a:p>
        </p:txBody>
      </p:sp>
      <p:sp>
        <p:nvSpPr>
          <p:cNvPr id="281638" name="Text Box 38"/>
          <p:cNvSpPr txBox="1">
            <a:spLocks noChangeArrowheads="1"/>
          </p:cNvSpPr>
          <p:nvPr/>
        </p:nvSpPr>
        <p:spPr bwMode="auto">
          <a:xfrm>
            <a:off x="3664214" y="2682189"/>
            <a:ext cx="108585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Toyota</a:t>
            </a:r>
          </a:p>
        </p:txBody>
      </p:sp>
      <p:sp>
        <p:nvSpPr>
          <p:cNvPr id="281639" name="Text Box 39"/>
          <p:cNvSpPr txBox="1">
            <a:spLocks noChangeArrowheads="1"/>
          </p:cNvSpPr>
          <p:nvPr/>
        </p:nvSpPr>
        <p:spPr bwMode="auto">
          <a:xfrm>
            <a:off x="866738" y="3923041"/>
            <a:ext cx="108585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Honda</a:t>
            </a:r>
          </a:p>
        </p:txBody>
      </p:sp>
      <p:sp>
        <p:nvSpPr>
          <p:cNvPr id="281640" name="Text Box 40"/>
          <p:cNvSpPr txBox="1">
            <a:spLocks noChangeArrowheads="1"/>
          </p:cNvSpPr>
          <p:nvPr/>
        </p:nvSpPr>
        <p:spPr bwMode="auto">
          <a:xfrm>
            <a:off x="19050" y="3240573"/>
            <a:ext cx="1033354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Chrysler</a:t>
            </a:r>
          </a:p>
        </p:txBody>
      </p:sp>
      <p:sp>
        <p:nvSpPr>
          <p:cNvPr id="281641" name="Text Box 41"/>
          <p:cNvSpPr txBox="1">
            <a:spLocks noChangeArrowheads="1"/>
          </p:cNvSpPr>
          <p:nvPr/>
        </p:nvSpPr>
        <p:spPr bwMode="auto">
          <a:xfrm>
            <a:off x="38100" y="1836365"/>
            <a:ext cx="108585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Hyundai</a:t>
            </a:r>
          </a:p>
        </p:txBody>
      </p:sp>
      <p:sp>
        <p:nvSpPr>
          <p:cNvPr id="281642" name="Text Box 42"/>
          <p:cNvSpPr txBox="1">
            <a:spLocks noChangeArrowheads="1"/>
          </p:cNvSpPr>
          <p:nvPr/>
        </p:nvSpPr>
        <p:spPr bwMode="auto">
          <a:xfrm>
            <a:off x="-76200" y="2416116"/>
            <a:ext cx="108585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Nissan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782619" y="2373744"/>
            <a:ext cx="1099127" cy="597253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1643" name="Text Box 43"/>
          <p:cNvSpPr txBox="1">
            <a:spLocks noChangeArrowheads="1"/>
          </p:cNvSpPr>
          <p:nvPr/>
        </p:nvSpPr>
        <p:spPr bwMode="auto">
          <a:xfrm>
            <a:off x="800965" y="1343025"/>
            <a:ext cx="108585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Other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51708" y="2435514"/>
            <a:ext cx="158115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/>
              </a:rPr>
              <a:t>2009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81659" name="Text Box 59"/>
          <p:cNvSpPr txBox="1">
            <a:spLocks noChangeArrowheads="1"/>
          </p:cNvSpPr>
          <p:nvPr/>
        </p:nvSpPr>
        <p:spPr bwMode="auto">
          <a:xfrm>
            <a:off x="295275" y="5762625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1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1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49" grpId="0"/>
      <p:bldP spid="281650" grpId="0"/>
      <p:bldP spid="281651" grpId="0"/>
      <p:bldP spid="281652" grpId="0"/>
      <p:bldP spid="281653" grpId="0"/>
      <p:bldP spid="281654" grpId="0"/>
      <p:bldP spid="281655" grpId="0"/>
      <p:bldP spid="281656" grpId="0"/>
      <p:bldP spid="34" grpId="0" animBg="1"/>
      <p:bldP spid="2" grpId="0"/>
      <p:bldP spid="2816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Presentation Overview</a:t>
            </a:r>
          </a:p>
        </p:txBody>
      </p:sp>
      <p:sp>
        <p:nvSpPr>
          <p:cNvPr id="220163" name="Content Placeholder 2"/>
          <p:cNvSpPr>
            <a:spLocks noGrp="1"/>
          </p:cNvSpPr>
          <p:nvPr>
            <p:ph idx="4294967295"/>
          </p:nvPr>
        </p:nvSpPr>
        <p:spPr>
          <a:xfrm>
            <a:off x="608305" y="1404351"/>
            <a:ext cx="7690571" cy="442658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None/>
            </a:pPr>
            <a:r>
              <a:rPr lang="en-US" sz="2400" b="1" dirty="0" smtClean="0"/>
              <a:t>Fourth Quarter 2010 </a:t>
            </a:r>
            <a:r>
              <a:rPr lang="en-US" sz="2400" b="1" dirty="0"/>
              <a:t>Automotive Market </a:t>
            </a:r>
            <a:r>
              <a:rPr lang="en-US" sz="2400" b="1" dirty="0" smtClean="0"/>
              <a:t>Overview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Tx/>
              <a:buFontTx/>
              <a:buChar char="•"/>
            </a:pPr>
            <a:endParaRPr lang="en-US" sz="1000" dirty="0" smtClean="0"/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Tx/>
              <a:buFontTx/>
              <a:buChar char="•"/>
            </a:pPr>
            <a:r>
              <a:rPr lang="en-US" sz="2000" dirty="0" smtClean="0"/>
              <a:t>Vehicles in Operation (VIO)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Tx/>
              <a:buFontTx/>
              <a:buChar char="•"/>
            </a:pPr>
            <a:r>
              <a:rPr lang="en-US" sz="2000" dirty="0" smtClean="0"/>
              <a:t>Vehicle Registrations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Tx/>
              <a:buFontTx/>
              <a:buChar char="•"/>
            </a:pPr>
            <a:r>
              <a:rPr lang="en-US" sz="1800" dirty="0" smtClean="0"/>
              <a:t>New and Used</a:t>
            </a:r>
            <a:endParaRPr lang="en-US" sz="1800" dirty="0"/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Tx/>
              <a:buFontTx/>
              <a:buChar char="•"/>
            </a:pPr>
            <a:r>
              <a:rPr lang="en-US" sz="2000" dirty="0" smtClean="0"/>
              <a:t>New Vehicle Market </a:t>
            </a:r>
            <a:r>
              <a:rPr lang="en-US" sz="2000" dirty="0"/>
              <a:t>Share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Tx/>
              <a:buFontTx/>
              <a:buChar char="•"/>
            </a:pPr>
            <a:r>
              <a:rPr lang="en-US" sz="2000" dirty="0" smtClean="0"/>
              <a:t>Purchase Loyalty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Tx/>
              <a:buFontTx/>
              <a:buChar char="•"/>
            </a:pPr>
            <a:r>
              <a:rPr lang="en-US" sz="1800" dirty="0" smtClean="0"/>
              <a:t>Corporate and Brand</a:t>
            </a:r>
            <a:endParaRPr lang="en-US" sz="1800" dirty="0"/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Tx/>
              <a:buFontTx/>
              <a:buChar char="•"/>
            </a:pPr>
            <a:r>
              <a:rPr lang="en-US" sz="2000" dirty="0" smtClean="0"/>
              <a:t>Other Market Impacts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Char char="•"/>
            </a:pPr>
            <a:r>
              <a:rPr lang="en-US" sz="1800" dirty="0" smtClean="0"/>
              <a:t>Vehicle Financing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Char char="•"/>
            </a:pPr>
            <a:r>
              <a:rPr lang="en-US" sz="1800" dirty="0" smtClean="0"/>
              <a:t>Hybrid Market Share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Char char="•"/>
            </a:pPr>
            <a:r>
              <a:rPr lang="en-US" sz="1800" dirty="0" smtClean="0"/>
              <a:t>Impact of Gas Prices</a:t>
            </a:r>
          </a:p>
        </p:txBody>
      </p:sp>
      <p:pic>
        <p:nvPicPr>
          <p:cNvPr id="117763" name="Picture 3" descr="C:\Documents and Settings\a00180a\Local Settings\Temporary Internet Files\Content.IE5\FJXJR14K\MPj040096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3215" y="2373356"/>
            <a:ext cx="2184400" cy="29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4" y="790575"/>
            <a:ext cx="792543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387656" y="815864"/>
            <a:ext cx="7566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effectLst/>
              </a:rPr>
              <a:t>Market Share Trend</a:t>
            </a:r>
            <a:endParaRPr 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187325" y="6524625"/>
            <a:ext cx="352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90000"/>
              </a:spcBef>
              <a:spcAft>
                <a:spcPct val="0"/>
              </a:spcAft>
              <a:buFontTx/>
              <a:buNone/>
            </a:pPr>
            <a:fld id="{EBD9809F-F82F-4B9B-9A39-F294315AB7E8}" type="slidenum">
              <a:rPr lang="en-US" sz="1200">
                <a:solidFill>
                  <a:schemeClr val="bg1"/>
                </a:solidFill>
                <a:effectLst/>
              </a:rPr>
              <a:pPr algn="ctr">
                <a:spcBef>
                  <a:spcPct val="9000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sz="1200">
              <a:solidFill>
                <a:schemeClr val="bg1"/>
              </a:solidFill>
              <a:effectLst/>
            </a:endParaRP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304800" y="5743575"/>
            <a:ext cx="1981200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63" name="Title 7"/>
          <p:cNvSpPr txBox="1">
            <a:spLocks/>
          </p:cNvSpPr>
          <p:nvPr/>
        </p:nvSpPr>
        <p:spPr>
          <a:xfrm>
            <a:off x="385763" y="387350"/>
            <a:ext cx="7772400" cy="78263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b="1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Manufacturer Market Share </a:t>
            </a:r>
            <a:r>
              <a:rPr lang="en-US" sz="2400" b="1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Analysis</a:t>
            </a:r>
            <a:endParaRPr lang="en-US" sz="2400" b="1" kern="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4052" y="5502311"/>
            <a:ext cx="79154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effectLst/>
              </a:rPr>
              <a:t>2008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139068" y="5503899"/>
            <a:ext cx="8159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effectLst/>
              </a:rPr>
              <a:t>2009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70744" y="5502299"/>
            <a:ext cx="8159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effectLst/>
              </a:rPr>
              <a:t>2010</a:t>
            </a:r>
            <a:endParaRPr lang="en-US" b="1" dirty="0">
              <a:solidFill>
                <a:srgbClr val="000099"/>
              </a:solidFill>
              <a:effectLst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3511475" y="1531963"/>
            <a:ext cx="0" cy="41148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5552460" y="1528915"/>
            <a:ext cx="0" cy="41148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382588"/>
            <a:ext cx="8643937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187325" y="6524625"/>
            <a:ext cx="352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90000"/>
              </a:spcBef>
              <a:spcAft>
                <a:spcPct val="0"/>
              </a:spcAft>
              <a:buFontTx/>
              <a:buNone/>
            </a:pPr>
            <a:fld id="{EBD9809F-F82F-4B9B-9A39-F294315AB7E8}" type="slidenum">
              <a:rPr lang="en-US" sz="1200">
                <a:solidFill>
                  <a:schemeClr val="bg1"/>
                </a:solidFill>
                <a:effectLst/>
              </a:rPr>
              <a:pPr algn="ctr">
                <a:spcBef>
                  <a:spcPct val="9000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sz="1200">
              <a:solidFill>
                <a:schemeClr val="bg1"/>
              </a:solidFill>
              <a:effectLst/>
            </a:endParaRP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266700" y="5753100"/>
            <a:ext cx="1981200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63" name="Title 7"/>
          <p:cNvSpPr txBox="1">
            <a:spLocks/>
          </p:cNvSpPr>
          <p:nvPr/>
        </p:nvSpPr>
        <p:spPr>
          <a:xfrm>
            <a:off x="385763" y="387350"/>
            <a:ext cx="7772400" cy="78263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b="1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Manufacturer Market Share </a:t>
            </a:r>
            <a:r>
              <a:rPr lang="en-US" sz="2400" b="1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Analysis - The ‘Others’</a:t>
            </a:r>
            <a:endParaRPr lang="en-US" sz="2400" b="1" kern="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3833439" y="2184387"/>
            <a:ext cx="0" cy="246888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357436" y="2609384"/>
            <a:ext cx="196850" cy="18288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 rot="10800000">
            <a:off x="7082368" y="2453285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 rot="10800000">
            <a:off x="7784501" y="4039340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 rot="10800000">
            <a:off x="8500939" y="4256167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 rot="10800000">
            <a:off x="6367403" y="2731465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 rot="10800000">
            <a:off x="5641521" y="4048681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3510171" y="4336562"/>
            <a:ext cx="196850" cy="13716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2787759" y="4381487"/>
            <a:ext cx="196850" cy="13716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2071797" y="1882860"/>
            <a:ext cx="196850" cy="13716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394215" y="812800"/>
            <a:ext cx="5093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effectLst/>
              </a:rPr>
              <a:t>CY2010 </a:t>
            </a:r>
            <a:r>
              <a:rPr lang="en-US" sz="1800" b="1" dirty="0" err="1" smtClean="0">
                <a:effectLst/>
              </a:rPr>
              <a:t>vs</a:t>
            </a:r>
            <a:r>
              <a:rPr lang="en-US" sz="1800" b="1" dirty="0" smtClean="0">
                <a:effectLst/>
              </a:rPr>
              <a:t> CY2009 Market Share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11757" y="1540038"/>
            <a:ext cx="2156059" cy="291156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effectLst/>
              </a:rPr>
              <a:t> Mix of vehicles helping to drive share for Ford, Hyundai, Nissan,  Chrysler and VW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b="1" dirty="0" smtClean="0">
                <a:effectLst/>
              </a:rPr>
              <a:t> Small / Mid-Range car drop impacting share for Toyota, Honda, GM, Volvo and Mercedes-Benz</a:t>
            </a:r>
            <a:endParaRPr lang="en-US" sz="1600" b="1" dirty="0">
              <a:effectLst/>
            </a:endParaRP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2650" y="1023277"/>
            <a:ext cx="6845300" cy="497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409882" y="808704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effectLst/>
              </a:rPr>
              <a:t>Q4 2010 </a:t>
            </a:r>
            <a:r>
              <a:rPr lang="en-US" sz="1800" b="1" dirty="0" err="1">
                <a:effectLst/>
              </a:rPr>
              <a:t>vs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smtClean="0">
                <a:effectLst/>
              </a:rPr>
              <a:t>Q4 2009 </a:t>
            </a:r>
            <a:r>
              <a:rPr lang="en-US" sz="1800" b="1" dirty="0">
                <a:effectLst/>
              </a:rPr>
              <a:t>Market Share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187325" y="6524625"/>
            <a:ext cx="352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90000"/>
              </a:spcBef>
              <a:spcAft>
                <a:spcPct val="0"/>
              </a:spcAft>
              <a:buFontTx/>
              <a:buNone/>
            </a:pPr>
            <a:fld id="{78F41053-8A10-4FCE-9C73-F331743158BE}" type="slidenum">
              <a:rPr lang="en-US" sz="1200">
                <a:solidFill>
                  <a:schemeClr val="bg1"/>
                </a:solidFill>
                <a:effectLst/>
              </a:rPr>
              <a:pPr algn="ctr">
                <a:spcBef>
                  <a:spcPct val="9000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en-US" sz="1200">
              <a:solidFill>
                <a:schemeClr val="bg1"/>
              </a:solidFill>
              <a:effectLst/>
            </a:endParaRP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6920208" y="5743576"/>
            <a:ext cx="1898904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63" name="Title 7"/>
          <p:cNvSpPr txBox="1">
            <a:spLocks/>
          </p:cNvSpPr>
          <p:nvPr/>
        </p:nvSpPr>
        <p:spPr>
          <a:xfrm>
            <a:off x="385763" y="387350"/>
            <a:ext cx="7772400" cy="78263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b="1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Market </a:t>
            </a:r>
            <a:r>
              <a:rPr lang="en-US" sz="2400" b="1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Share </a:t>
            </a:r>
            <a:r>
              <a:rPr lang="en-US" sz="2400" b="1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Analysis: Model Level</a:t>
            </a:r>
            <a:endParaRPr lang="en-US" sz="2400" b="1" kern="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77521" name="AutoShape 17"/>
          <p:cNvSpPr>
            <a:spLocks noChangeArrowheads="1"/>
          </p:cNvSpPr>
          <p:nvPr/>
        </p:nvSpPr>
        <p:spPr bwMode="auto">
          <a:xfrm rot="10800000">
            <a:off x="7329713" y="2322691"/>
            <a:ext cx="196850" cy="274320"/>
          </a:xfrm>
          <a:prstGeom prst="upArrow">
            <a:avLst>
              <a:gd name="adj1" fmla="val 46778"/>
              <a:gd name="adj2" fmla="val 68537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7528" name="AutoShape 24"/>
          <p:cNvSpPr>
            <a:spLocks noChangeArrowheads="1"/>
          </p:cNvSpPr>
          <p:nvPr/>
        </p:nvSpPr>
        <p:spPr bwMode="auto">
          <a:xfrm rot="10800000">
            <a:off x="6717409" y="3769540"/>
            <a:ext cx="196850" cy="22860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5803677" y="2026266"/>
            <a:ext cx="0" cy="237744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4292019" y="3594120"/>
            <a:ext cx="196850" cy="22860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 rot="10800000">
            <a:off x="6119310" y="4163460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 rot="10800000">
            <a:off x="7935751" y="2932097"/>
            <a:ext cx="196850" cy="365760"/>
          </a:xfrm>
          <a:prstGeom prst="upArrow">
            <a:avLst>
              <a:gd name="adj1" fmla="val 46778"/>
              <a:gd name="adj2" fmla="val 68537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 rot="10800000">
            <a:off x="8540784" y="1953771"/>
            <a:ext cx="196850" cy="731520"/>
          </a:xfrm>
          <a:prstGeom prst="upArrow">
            <a:avLst>
              <a:gd name="adj1" fmla="val 46778"/>
              <a:gd name="adj2" fmla="val 68537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3687566" y="3463159"/>
            <a:ext cx="196850" cy="54864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4900224" y="3488036"/>
            <a:ext cx="196850" cy="18288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3076187" y="3057673"/>
            <a:ext cx="196850" cy="73152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5506843" y="3351845"/>
            <a:ext cx="196850" cy="18288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21" grpId="0" animBg="1"/>
      <p:bldP spid="277528" grpId="0" animBg="1"/>
      <p:bldP spid="20" grpId="0" animBg="1"/>
      <p:bldP spid="23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171004"/>
            <a:ext cx="7362826" cy="53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Market Share Analysis: </a:t>
            </a:r>
            <a:r>
              <a:rPr lang="en-US" smtClean="0"/>
              <a:t>Segment Level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2935" y="3162033"/>
            <a:ext cx="9334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Full Size Pickup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6248" y="2589927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SUV - Large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1257" y="2460661"/>
            <a:ext cx="8798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Small Car - Economy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33736" y="3985214"/>
            <a:ext cx="53813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 smtClean="0">
                <a:effectLst/>
              </a:rPr>
              <a:t>Full Size Pickup segment had greatest market share increase in Q4 2010 versus Q4 2009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 smtClean="0">
                <a:effectLst/>
              </a:rPr>
              <a:t>Entry Level SUV and CUV, SUV Lower Mid Range and Small Car Budget had strong increases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 smtClean="0">
                <a:effectLst/>
              </a:rPr>
              <a:t>Mid Range Car Standard, Sport Car Touring and Small Car Economy had large market share drops</a:t>
            </a:r>
            <a:endParaRPr lang="en-US" sz="1600" b="1" dirty="0">
              <a:effectLst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95275" y="5753198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 rot="16200000">
            <a:off x="-618631" y="2769602"/>
            <a:ext cx="242887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effectLst/>
              </a:rPr>
              <a:t>Market Share Change</a:t>
            </a:r>
            <a:endParaRPr lang="en-US" sz="1400" dirty="0"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2654" y="3162033"/>
            <a:ext cx="914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SUV – Entry Level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9123" y="3162033"/>
            <a:ext cx="9334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Small Car Budget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09882" y="818536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effectLst/>
              </a:rPr>
              <a:t>Q4 2010 </a:t>
            </a:r>
            <a:r>
              <a:rPr lang="en-US" sz="1800" b="1" dirty="0" err="1">
                <a:effectLst/>
              </a:rPr>
              <a:t>vs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smtClean="0">
                <a:effectLst/>
              </a:rPr>
              <a:t>Q4 2009 </a:t>
            </a:r>
            <a:r>
              <a:rPr lang="en-US" sz="1800" b="1" dirty="0">
                <a:effectLst/>
              </a:rPr>
              <a:t>Market Share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6166" y="3162033"/>
            <a:ext cx="914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CUV – Entry Level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1155" y="3162033"/>
            <a:ext cx="79138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SUV – Lower Mid Range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0725" y="2294462"/>
            <a:ext cx="9334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Mid Range Car - Standard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1400" y="2294462"/>
            <a:ext cx="9334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Mid Range Car - Premium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1832" y="2460661"/>
            <a:ext cx="7419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Sport Car - Touring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967222" y="3079096"/>
            <a:ext cx="7362825" cy="9525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 bwMode="auto">
          <a:xfrm>
            <a:off x="1606863" y="1941099"/>
            <a:ext cx="6858000" cy="1126575"/>
          </a:xfrm>
          <a:custGeom>
            <a:avLst/>
            <a:gdLst>
              <a:gd name="connsiteX0" fmla="*/ 0 w 6693408"/>
              <a:gd name="connsiteY0" fmla="*/ 1126540 h 1126540"/>
              <a:gd name="connsiteX1" fmla="*/ 6693408 w 6693408"/>
              <a:gd name="connsiteY1" fmla="*/ 1126540 h 1126540"/>
              <a:gd name="connsiteX2" fmla="*/ 6693408 w 6693408"/>
              <a:gd name="connsiteY2" fmla="*/ 387705 h 1126540"/>
              <a:gd name="connsiteX3" fmla="*/ 6137452 w 6693408"/>
              <a:gd name="connsiteY3" fmla="*/ 329184 h 1126540"/>
              <a:gd name="connsiteX4" fmla="*/ 5632704 w 6693408"/>
              <a:gd name="connsiteY4" fmla="*/ 314553 h 1126540"/>
              <a:gd name="connsiteX5" fmla="*/ 5135270 w 6693408"/>
              <a:gd name="connsiteY5" fmla="*/ 0 h 1126540"/>
              <a:gd name="connsiteX6" fmla="*/ 4615891 w 6693408"/>
              <a:gd name="connsiteY6" fmla="*/ 285292 h 1126540"/>
              <a:gd name="connsiteX7" fmla="*/ 4103827 w 6693408"/>
              <a:gd name="connsiteY7" fmla="*/ 277977 h 1126540"/>
              <a:gd name="connsiteX8" fmla="*/ 3584448 w 6693408"/>
              <a:gd name="connsiteY8" fmla="*/ 548640 h 1126540"/>
              <a:gd name="connsiteX9" fmla="*/ 3050438 w 6693408"/>
              <a:gd name="connsiteY9" fmla="*/ 490118 h 1126540"/>
              <a:gd name="connsiteX10" fmla="*/ 2560320 w 6693408"/>
              <a:gd name="connsiteY10" fmla="*/ 248716 h 1126540"/>
              <a:gd name="connsiteX11" fmla="*/ 2055571 w 6693408"/>
              <a:gd name="connsiteY11" fmla="*/ 841248 h 1126540"/>
              <a:gd name="connsiteX12" fmla="*/ 1492300 w 6693408"/>
              <a:gd name="connsiteY12" fmla="*/ 885139 h 1126540"/>
              <a:gd name="connsiteX13" fmla="*/ 1002182 w 6693408"/>
              <a:gd name="connsiteY13" fmla="*/ 848563 h 1126540"/>
              <a:gd name="connsiteX14" fmla="*/ 482803 w 6693408"/>
              <a:gd name="connsiteY14" fmla="*/ 907084 h 1126540"/>
              <a:gd name="connsiteX15" fmla="*/ 0 w 6693408"/>
              <a:gd name="connsiteY15" fmla="*/ 1126540 h 1126540"/>
              <a:gd name="connsiteX0" fmla="*/ 0 w 6693408"/>
              <a:gd name="connsiteY0" fmla="*/ 1126540 h 1126540"/>
              <a:gd name="connsiteX1" fmla="*/ 6693408 w 6693408"/>
              <a:gd name="connsiteY1" fmla="*/ 1126540 h 1126540"/>
              <a:gd name="connsiteX2" fmla="*/ 6693408 w 6693408"/>
              <a:gd name="connsiteY2" fmla="*/ 387705 h 1126540"/>
              <a:gd name="connsiteX3" fmla="*/ 6137452 w 6693408"/>
              <a:gd name="connsiteY3" fmla="*/ 329184 h 1126540"/>
              <a:gd name="connsiteX4" fmla="*/ 5632704 w 6693408"/>
              <a:gd name="connsiteY4" fmla="*/ 314553 h 1126540"/>
              <a:gd name="connsiteX5" fmla="*/ 5135270 w 6693408"/>
              <a:gd name="connsiteY5" fmla="*/ 0 h 1126540"/>
              <a:gd name="connsiteX6" fmla="*/ 4615891 w 6693408"/>
              <a:gd name="connsiteY6" fmla="*/ 285292 h 1126540"/>
              <a:gd name="connsiteX7" fmla="*/ 4103827 w 6693408"/>
              <a:gd name="connsiteY7" fmla="*/ 277977 h 1126540"/>
              <a:gd name="connsiteX8" fmla="*/ 3584448 w 6693408"/>
              <a:gd name="connsiteY8" fmla="*/ 548640 h 1126540"/>
              <a:gd name="connsiteX9" fmla="*/ 3050438 w 6693408"/>
              <a:gd name="connsiteY9" fmla="*/ 490118 h 1126540"/>
              <a:gd name="connsiteX10" fmla="*/ 2560320 w 6693408"/>
              <a:gd name="connsiteY10" fmla="*/ 248716 h 1126540"/>
              <a:gd name="connsiteX11" fmla="*/ 1492300 w 6693408"/>
              <a:gd name="connsiteY11" fmla="*/ 885139 h 1126540"/>
              <a:gd name="connsiteX12" fmla="*/ 1002182 w 6693408"/>
              <a:gd name="connsiteY12" fmla="*/ 848563 h 1126540"/>
              <a:gd name="connsiteX13" fmla="*/ 482803 w 6693408"/>
              <a:gd name="connsiteY13" fmla="*/ 907084 h 1126540"/>
              <a:gd name="connsiteX14" fmla="*/ 0 w 6693408"/>
              <a:gd name="connsiteY14" fmla="*/ 1126540 h 1126540"/>
              <a:gd name="connsiteX0" fmla="*/ 0 w 6693408"/>
              <a:gd name="connsiteY0" fmla="*/ 1126540 h 1126540"/>
              <a:gd name="connsiteX1" fmla="*/ 6693408 w 6693408"/>
              <a:gd name="connsiteY1" fmla="*/ 1126540 h 1126540"/>
              <a:gd name="connsiteX2" fmla="*/ 6693408 w 6693408"/>
              <a:gd name="connsiteY2" fmla="*/ 387705 h 1126540"/>
              <a:gd name="connsiteX3" fmla="*/ 6137452 w 6693408"/>
              <a:gd name="connsiteY3" fmla="*/ 329184 h 1126540"/>
              <a:gd name="connsiteX4" fmla="*/ 5632704 w 6693408"/>
              <a:gd name="connsiteY4" fmla="*/ 314553 h 1126540"/>
              <a:gd name="connsiteX5" fmla="*/ 5135270 w 6693408"/>
              <a:gd name="connsiteY5" fmla="*/ 0 h 1126540"/>
              <a:gd name="connsiteX6" fmla="*/ 4615891 w 6693408"/>
              <a:gd name="connsiteY6" fmla="*/ 285292 h 1126540"/>
              <a:gd name="connsiteX7" fmla="*/ 4103827 w 6693408"/>
              <a:gd name="connsiteY7" fmla="*/ 277977 h 1126540"/>
              <a:gd name="connsiteX8" fmla="*/ 3584448 w 6693408"/>
              <a:gd name="connsiteY8" fmla="*/ 548640 h 1126540"/>
              <a:gd name="connsiteX9" fmla="*/ 3050438 w 6693408"/>
              <a:gd name="connsiteY9" fmla="*/ 490118 h 1126540"/>
              <a:gd name="connsiteX10" fmla="*/ 2379345 w 6693408"/>
              <a:gd name="connsiteY10" fmla="*/ 248716 h 1126540"/>
              <a:gd name="connsiteX11" fmla="*/ 1492300 w 6693408"/>
              <a:gd name="connsiteY11" fmla="*/ 885139 h 1126540"/>
              <a:gd name="connsiteX12" fmla="*/ 1002182 w 6693408"/>
              <a:gd name="connsiteY12" fmla="*/ 848563 h 1126540"/>
              <a:gd name="connsiteX13" fmla="*/ 482803 w 6693408"/>
              <a:gd name="connsiteY13" fmla="*/ 907084 h 1126540"/>
              <a:gd name="connsiteX14" fmla="*/ 0 w 6693408"/>
              <a:gd name="connsiteY14" fmla="*/ 1126540 h 1126540"/>
              <a:gd name="connsiteX0" fmla="*/ 0 w 6693408"/>
              <a:gd name="connsiteY0" fmla="*/ 1126540 h 1126540"/>
              <a:gd name="connsiteX1" fmla="*/ 6693408 w 6693408"/>
              <a:gd name="connsiteY1" fmla="*/ 1126540 h 1126540"/>
              <a:gd name="connsiteX2" fmla="*/ 6693408 w 6693408"/>
              <a:gd name="connsiteY2" fmla="*/ 387705 h 1126540"/>
              <a:gd name="connsiteX3" fmla="*/ 6137452 w 6693408"/>
              <a:gd name="connsiteY3" fmla="*/ 329184 h 1126540"/>
              <a:gd name="connsiteX4" fmla="*/ 5632704 w 6693408"/>
              <a:gd name="connsiteY4" fmla="*/ 314553 h 1126540"/>
              <a:gd name="connsiteX5" fmla="*/ 5135270 w 6693408"/>
              <a:gd name="connsiteY5" fmla="*/ 0 h 1126540"/>
              <a:gd name="connsiteX6" fmla="*/ 4615891 w 6693408"/>
              <a:gd name="connsiteY6" fmla="*/ 285292 h 1126540"/>
              <a:gd name="connsiteX7" fmla="*/ 4103827 w 6693408"/>
              <a:gd name="connsiteY7" fmla="*/ 277977 h 1126540"/>
              <a:gd name="connsiteX8" fmla="*/ 3584448 w 6693408"/>
              <a:gd name="connsiteY8" fmla="*/ 548640 h 1126540"/>
              <a:gd name="connsiteX9" fmla="*/ 3050438 w 6693408"/>
              <a:gd name="connsiteY9" fmla="*/ 490118 h 1126540"/>
              <a:gd name="connsiteX10" fmla="*/ 2379345 w 6693408"/>
              <a:gd name="connsiteY10" fmla="*/ 248716 h 1126540"/>
              <a:gd name="connsiteX11" fmla="*/ 1492300 w 6693408"/>
              <a:gd name="connsiteY11" fmla="*/ 885139 h 1126540"/>
              <a:gd name="connsiteX12" fmla="*/ 1002182 w 6693408"/>
              <a:gd name="connsiteY12" fmla="*/ 848563 h 1126540"/>
              <a:gd name="connsiteX13" fmla="*/ 482803 w 6693408"/>
              <a:gd name="connsiteY13" fmla="*/ 907084 h 1126540"/>
              <a:gd name="connsiteX14" fmla="*/ 0 w 6693408"/>
              <a:gd name="connsiteY14" fmla="*/ 1126540 h 1126540"/>
              <a:gd name="connsiteX0" fmla="*/ 0 w 6693408"/>
              <a:gd name="connsiteY0" fmla="*/ 1126540 h 1126540"/>
              <a:gd name="connsiteX1" fmla="*/ 6693408 w 6693408"/>
              <a:gd name="connsiteY1" fmla="*/ 1126540 h 1126540"/>
              <a:gd name="connsiteX2" fmla="*/ 6693408 w 6693408"/>
              <a:gd name="connsiteY2" fmla="*/ 387705 h 1126540"/>
              <a:gd name="connsiteX3" fmla="*/ 6137452 w 6693408"/>
              <a:gd name="connsiteY3" fmla="*/ 329184 h 1126540"/>
              <a:gd name="connsiteX4" fmla="*/ 5632704 w 6693408"/>
              <a:gd name="connsiteY4" fmla="*/ 314553 h 1126540"/>
              <a:gd name="connsiteX5" fmla="*/ 5135270 w 6693408"/>
              <a:gd name="connsiteY5" fmla="*/ 0 h 1126540"/>
              <a:gd name="connsiteX6" fmla="*/ 4615891 w 6693408"/>
              <a:gd name="connsiteY6" fmla="*/ 285292 h 1126540"/>
              <a:gd name="connsiteX7" fmla="*/ 4103827 w 6693408"/>
              <a:gd name="connsiteY7" fmla="*/ 277977 h 1126540"/>
              <a:gd name="connsiteX8" fmla="*/ 3584448 w 6693408"/>
              <a:gd name="connsiteY8" fmla="*/ 548640 h 1126540"/>
              <a:gd name="connsiteX9" fmla="*/ 3050438 w 6693408"/>
              <a:gd name="connsiteY9" fmla="*/ 490118 h 1126540"/>
              <a:gd name="connsiteX10" fmla="*/ 2379345 w 6693408"/>
              <a:gd name="connsiteY10" fmla="*/ 248716 h 1126540"/>
              <a:gd name="connsiteX11" fmla="*/ 2054889 w 6693408"/>
              <a:gd name="connsiteY11" fmla="*/ 709578 h 1126540"/>
              <a:gd name="connsiteX12" fmla="*/ 1492300 w 6693408"/>
              <a:gd name="connsiteY12" fmla="*/ 885139 h 1126540"/>
              <a:gd name="connsiteX13" fmla="*/ 1002182 w 6693408"/>
              <a:gd name="connsiteY13" fmla="*/ 848563 h 1126540"/>
              <a:gd name="connsiteX14" fmla="*/ 482803 w 6693408"/>
              <a:gd name="connsiteY14" fmla="*/ 907084 h 1126540"/>
              <a:gd name="connsiteX15" fmla="*/ 0 w 6693408"/>
              <a:gd name="connsiteY15" fmla="*/ 1126540 h 1126540"/>
              <a:gd name="connsiteX0" fmla="*/ 0 w 6693408"/>
              <a:gd name="connsiteY0" fmla="*/ 1126540 h 1126540"/>
              <a:gd name="connsiteX1" fmla="*/ 6693408 w 6693408"/>
              <a:gd name="connsiteY1" fmla="*/ 1126540 h 1126540"/>
              <a:gd name="connsiteX2" fmla="*/ 6693408 w 6693408"/>
              <a:gd name="connsiteY2" fmla="*/ 387705 h 1126540"/>
              <a:gd name="connsiteX3" fmla="*/ 6137452 w 6693408"/>
              <a:gd name="connsiteY3" fmla="*/ 329184 h 1126540"/>
              <a:gd name="connsiteX4" fmla="*/ 5632704 w 6693408"/>
              <a:gd name="connsiteY4" fmla="*/ 314553 h 1126540"/>
              <a:gd name="connsiteX5" fmla="*/ 5135270 w 6693408"/>
              <a:gd name="connsiteY5" fmla="*/ 0 h 1126540"/>
              <a:gd name="connsiteX6" fmla="*/ 4615891 w 6693408"/>
              <a:gd name="connsiteY6" fmla="*/ 285292 h 1126540"/>
              <a:gd name="connsiteX7" fmla="*/ 4103827 w 6693408"/>
              <a:gd name="connsiteY7" fmla="*/ 277977 h 1126540"/>
              <a:gd name="connsiteX8" fmla="*/ 3584448 w 6693408"/>
              <a:gd name="connsiteY8" fmla="*/ 548640 h 1126540"/>
              <a:gd name="connsiteX9" fmla="*/ 3050438 w 6693408"/>
              <a:gd name="connsiteY9" fmla="*/ 490118 h 1126540"/>
              <a:gd name="connsiteX10" fmla="*/ 2379345 w 6693408"/>
              <a:gd name="connsiteY10" fmla="*/ 248716 h 1126540"/>
              <a:gd name="connsiteX11" fmla="*/ 1492300 w 6693408"/>
              <a:gd name="connsiteY11" fmla="*/ 885139 h 1126540"/>
              <a:gd name="connsiteX12" fmla="*/ 1002182 w 6693408"/>
              <a:gd name="connsiteY12" fmla="*/ 848563 h 1126540"/>
              <a:gd name="connsiteX13" fmla="*/ 482803 w 6693408"/>
              <a:gd name="connsiteY13" fmla="*/ 907084 h 1126540"/>
              <a:gd name="connsiteX14" fmla="*/ 0 w 6693408"/>
              <a:gd name="connsiteY14" fmla="*/ 1126540 h 1126540"/>
              <a:gd name="connsiteX0" fmla="*/ 2379345 w 6693408"/>
              <a:gd name="connsiteY0" fmla="*/ 248716 h 1126540"/>
              <a:gd name="connsiteX1" fmla="*/ 1492300 w 6693408"/>
              <a:gd name="connsiteY1" fmla="*/ 885139 h 1126540"/>
              <a:gd name="connsiteX2" fmla="*/ 1002182 w 6693408"/>
              <a:gd name="connsiteY2" fmla="*/ 848563 h 1126540"/>
              <a:gd name="connsiteX3" fmla="*/ 482803 w 6693408"/>
              <a:gd name="connsiteY3" fmla="*/ 907084 h 1126540"/>
              <a:gd name="connsiteX4" fmla="*/ 0 w 6693408"/>
              <a:gd name="connsiteY4" fmla="*/ 1126540 h 1126540"/>
              <a:gd name="connsiteX5" fmla="*/ 6693408 w 6693408"/>
              <a:gd name="connsiteY5" fmla="*/ 1126540 h 1126540"/>
              <a:gd name="connsiteX6" fmla="*/ 6693408 w 6693408"/>
              <a:gd name="connsiteY6" fmla="*/ 387705 h 1126540"/>
              <a:gd name="connsiteX7" fmla="*/ 6137452 w 6693408"/>
              <a:gd name="connsiteY7" fmla="*/ 329184 h 1126540"/>
              <a:gd name="connsiteX8" fmla="*/ 5632704 w 6693408"/>
              <a:gd name="connsiteY8" fmla="*/ 314553 h 1126540"/>
              <a:gd name="connsiteX9" fmla="*/ 5135270 w 6693408"/>
              <a:gd name="connsiteY9" fmla="*/ 0 h 1126540"/>
              <a:gd name="connsiteX10" fmla="*/ 4615891 w 6693408"/>
              <a:gd name="connsiteY10" fmla="*/ 285292 h 1126540"/>
              <a:gd name="connsiteX11" fmla="*/ 4103827 w 6693408"/>
              <a:gd name="connsiteY11" fmla="*/ 277977 h 1126540"/>
              <a:gd name="connsiteX12" fmla="*/ 3584448 w 6693408"/>
              <a:gd name="connsiteY12" fmla="*/ 548640 h 1126540"/>
              <a:gd name="connsiteX13" fmla="*/ 3050438 w 6693408"/>
              <a:gd name="connsiteY13" fmla="*/ 490118 h 1126540"/>
              <a:gd name="connsiteX14" fmla="*/ 2470785 w 6693408"/>
              <a:gd name="connsiteY14" fmla="*/ 340156 h 1126540"/>
              <a:gd name="connsiteX0" fmla="*/ 2174558 w 6693408"/>
              <a:gd name="connsiteY0" fmla="*/ 772591 h 1126540"/>
              <a:gd name="connsiteX1" fmla="*/ 1492300 w 6693408"/>
              <a:gd name="connsiteY1" fmla="*/ 885139 h 1126540"/>
              <a:gd name="connsiteX2" fmla="*/ 1002182 w 6693408"/>
              <a:gd name="connsiteY2" fmla="*/ 848563 h 1126540"/>
              <a:gd name="connsiteX3" fmla="*/ 482803 w 6693408"/>
              <a:gd name="connsiteY3" fmla="*/ 907084 h 1126540"/>
              <a:gd name="connsiteX4" fmla="*/ 0 w 6693408"/>
              <a:gd name="connsiteY4" fmla="*/ 1126540 h 1126540"/>
              <a:gd name="connsiteX5" fmla="*/ 6693408 w 6693408"/>
              <a:gd name="connsiteY5" fmla="*/ 1126540 h 1126540"/>
              <a:gd name="connsiteX6" fmla="*/ 6693408 w 6693408"/>
              <a:gd name="connsiteY6" fmla="*/ 387705 h 1126540"/>
              <a:gd name="connsiteX7" fmla="*/ 6137452 w 6693408"/>
              <a:gd name="connsiteY7" fmla="*/ 329184 h 1126540"/>
              <a:gd name="connsiteX8" fmla="*/ 5632704 w 6693408"/>
              <a:gd name="connsiteY8" fmla="*/ 314553 h 1126540"/>
              <a:gd name="connsiteX9" fmla="*/ 5135270 w 6693408"/>
              <a:gd name="connsiteY9" fmla="*/ 0 h 1126540"/>
              <a:gd name="connsiteX10" fmla="*/ 4615891 w 6693408"/>
              <a:gd name="connsiteY10" fmla="*/ 285292 h 1126540"/>
              <a:gd name="connsiteX11" fmla="*/ 4103827 w 6693408"/>
              <a:gd name="connsiteY11" fmla="*/ 277977 h 1126540"/>
              <a:gd name="connsiteX12" fmla="*/ 3584448 w 6693408"/>
              <a:gd name="connsiteY12" fmla="*/ 548640 h 1126540"/>
              <a:gd name="connsiteX13" fmla="*/ 3050438 w 6693408"/>
              <a:gd name="connsiteY13" fmla="*/ 490118 h 1126540"/>
              <a:gd name="connsiteX14" fmla="*/ 2470785 w 6693408"/>
              <a:gd name="connsiteY14" fmla="*/ 340156 h 1126540"/>
              <a:gd name="connsiteX0" fmla="*/ 2174558 w 6693408"/>
              <a:gd name="connsiteY0" fmla="*/ 772591 h 1126540"/>
              <a:gd name="connsiteX1" fmla="*/ 1492300 w 6693408"/>
              <a:gd name="connsiteY1" fmla="*/ 885139 h 1126540"/>
              <a:gd name="connsiteX2" fmla="*/ 1002182 w 6693408"/>
              <a:gd name="connsiteY2" fmla="*/ 848563 h 1126540"/>
              <a:gd name="connsiteX3" fmla="*/ 482803 w 6693408"/>
              <a:gd name="connsiteY3" fmla="*/ 907084 h 1126540"/>
              <a:gd name="connsiteX4" fmla="*/ 0 w 6693408"/>
              <a:gd name="connsiteY4" fmla="*/ 1126540 h 1126540"/>
              <a:gd name="connsiteX5" fmla="*/ 6693408 w 6693408"/>
              <a:gd name="connsiteY5" fmla="*/ 1126540 h 1126540"/>
              <a:gd name="connsiteX6" fmla="*/ 6693408 w 6693408"/>
              <a:gd name="connsiteY6" fmla="*/ 387705 h 1126540"/>
              <a:gd name="connsiteX7" fmla="*/ 6137452 w 6693408"/>
              <a:gd name="connsiteY7" fmla="*/ 329184 h 1126540"/>
              <a:gd name="connsiteX8" fmla="*/ 5632704 w 6693408"/>
              <a:gd name="connsiteY8" fmla="*/ 314553 h 1126540"/>
              <a:gd name="connsiteX9" fmla="*/ 5135270 w 6693408"/>
              <a:gd name="connsiteY9" fmla="*/ 0 h 1126540"/>
              <a:gd name="connsiteX10" fmla="*/ 4615891 w 6693408"/>
              <a:gd name="connsiteY10" fmla="*/ 285292 h 1126540"/>
              <a:gd name="connsiteX11" fmla="*/ 4103827 w 6693408"/>
              <a:gd name="connsiteY11" fmla="*/ 277977 h 1126540"/>
              <a:gd name="connsiteX12" fmla="*/ 3584448 w 6693408"/>
              <a:gd name="connsiteY12" fmla="*/ 548640 h 1126540"/>
              <a:gd name="connsiteX13" fmla="*/ 3050438 w 6693408"/>
              <a:gd name="connsiteY13" fmla="*/ 490118 h 1126540"/>
              <a:gd name="connsiteX14" fmla="*/ 2470785 w 6693408"/>
              <a:gd name="connsiteY14" fmla="*/ 340156 h 1126540"/>
              <a:gd name="connsiteX0" fmla="*/ 2174558 w 6693408"/>
              <a:gd name="connsiteY0" fmla="*/ 772591 h 1126540"/>
              <a:gd name="connsiteX1" fmla="*/ 2035839 w 6693408"/>
              <a:gd name="connsiteY1" fmla="*/ 771490 h 1126540"/>
              <a:gd name="connsiteX2" fmla="*/ 1492300 w 6693408"/>
              <a:gd name="connsiteY2" fmla="*/ 885139 h 1126540"/>
              <a:gd name="connsiteX3" fmla="*/ 1002182 w 6693408"/>
              <a:gd name="connsiteY3" fmla="*/ 848563 h 1126540"/>
              <a:gd name="connsiteX4" fmla="*/ 482803 w 6693408"/>
              <a:gd name="connsiteY4" fmla="*/ 907084 h 1126540"/>
              <a:gd name="connsiteX5" fmla="*/ 0 w 6693408"/>
              <a:gd name="connsiteY5" fmla="*/ 1126540 h 1126540"/>
              <a:gd name="connsiteX6" fmla="*/ 6693408 w 6693408"/>
              <a:gd name="connsiteY6" fmla="*/ 1126540 h 1126540"/>
              <a:gd name="connsiteX7" fmla="*/ 6693408 w 6693408"/>
              <a:gd name="connsiteY7" fmla="*/ 387705 h 1126540"/>
              <a:gd name="connsiteX8" fmla="*/ 6137452 w 6693408"/>
              <a:gd name="connsiteY8" fmla="*/ 329184 h 1126540"/>
              <a:gd name="connsiteX9" fmla="*/ 5632704 w 6693408"/>
              <a:gd name="connsiteY9" fmla="*/ 314553 h 1126540"/>
              <a:gd name="connsiteX10" fmla="*/ 5135270 w 6693408"/>
              <a:gd name="connsiteY10" fmla="*/ 0 h 1126540"/>
              <a:gd name="connsiteX11" fmla="*/ 4615891 w 6693408"/>
              <a:gd name="connsiteY11" fmla="*/ 285292 h 1126540"/>
              <a:gd name="connsiteX12" fmla="*/ 4103827 w 6693408"/>
              <a:gd name="connsiteY12" fmla="*/ 277977 h 1126540"/>
              <a:gd name="connsiteX13" fmla="*/ 3584448 w 6693408"/>
              <a:gd name="connsiteY13" fmla="*/ 548640 h 1126540"/>
              <a:gd name="connsiteX14" fmla="*/ 3050438 w 6693408"/>
              <a:gd name="connsiteY14" fmla="*/ 490118 h 1126540"/>
              <a:gd name="connsiteX15" fmla="*/ 2470785 w 6693408"/>
              <a:gd name="connsiteY15" fmla="*/ 340156 h 1126540"/>
              <a:gd name="connsiteX0" fmla="*/ 2174558 w 6693408"/>
              <a:gd name="connsiteY0" fmla="*/ 772591 h 1126540"/>
              <a:gd name="connsiteX1" fmla="*/ 2035839 w 6693408"/>
              <a:gd name="connsiteY1" fmla="*/ 771490 h 1126540"/>
              <a:gd name="connsiteX2" fmla="*/ 1492300 w 6693408"/>
              <a:gd name="connsiteY2" fmla="*/ 885139 h 1126540"/>
              <a:gd name="connsiteX3" fmla="*/ 1002182 w 6693408"/>
              <a:gd name="connsiteY3" fmla="*/ 848563 h 1126540"/>
              <a:gd name="connsiteX4" fmla="*/ 482803 w 6693408"/>
              <a:gd name="connsiteY4" fmla="*/ 907084 h 1126540"/>
              <a:gd name="connsiteX5" fmla="*/ 0 w 6693408"/>
              <a:gd name="connsiteY5" fmla="*/ 1126540 h 1126540"/>
              <a:gd name="connsiteX6" fmla="*/ 6693408 w 6693408"/>
              <a:gd name="connsiteY6" fmla="*/ 1126540 h 1126540"/>
              <a:gd name="connsiteX7" fmla="*/ 6693408 w 6693408"/>
              <a:gd name="connsiteY7" fmla="*/ 387705 h 1126540"/>
              <a:gd name="connsiteX8" fmla="*/ 6137452 w 6693408"/>
              <a:gd name="connsiteY8" fmla="*/ 329184 h 1126540"/>
              <a:gd name="connsiteX9" fmla="*/ 5632704 w 6693408"/>
              <a:gd name="connsiteY9" fmla="*/ 314553 h 1126540"/>
              <a:gd name="connsiteX10" fmla="*/ 5135270 w 6693408"/>
              <a:gd name="connsiteY10" fmla="*/ 0 h 1126540"/>
              <a:gd name="connsiteX11" fmla="*/ 4615891 w 6693408"/>
              <a:gd name="connsiteY11" fmla="*/ 285292 h 1126540"/>
              <a:gd name="connsiteX12" fmla="*/ 4103827 w 6693408"/>
              <a:gd name="connsiteY12" fmla="*/ 277977 h 1126540"/>
              <a:gd name="connsiteX13" fmla="*/ 3584448 w 6693408"/>
              <a:gd name="connsiteY13" fmla="*/ 548640 h 1126540"/>
              <a:gd name="connsiteX14" fmla="*/ 3050438 w 6693408"/>
              <a:gd name="connsiteY14" fmla="*/ 490118 h 1126540"/>
              <a:gd name="connsiteX15" fmla="*/ 2470785 w 6693408"/>
              <a:gd name="connsiteY15" fmla="*/ 340156 h 1126540"/>
              <a:gd name="connsiteX16" fmla="*/ 2174558 w 6693408"/>
              <a:gd name="connsiteY16" fmla="*/ 772591 h 1126540"/>
              <a:gd name="connsiteX0" fmla="*/ 2174558 w 6693408"/>
              <a:gd name="connsiteY0" fmla="*/ 772591 h 1126540"/>
              <a:gd name="connsiteX1" fmla="*/ 2035839 w 6693408"/>
              <a:gd name="connsiteY1" fmla="*/ 771490 h 1126540"/>
              <a:gd name="connsiteX2" fmla="*/ 1492300 w 6693408"/>
              <a:gd name="connsiteY2" fmla="*/ 885139 h 1126540"/>
              <a:gd name="connsiteX3" fmla="*/ 1002182 w 6693408"/>
              <a:gd name="connsiteY3" fmla="*/ 848563 h 1126540"/>
              <a:gd name="connsiteX4" fmla="*/ 482803 w 6693408"/>
              <a:gd name="connsiteY4" fmla="*/ 907084 h 1126540"/>
              <a:gd name="connsiteX5" fmla="*/ 0 w 6693408"/>
              <a:gd name="connsiteY5" fmla="*/ 1126540 h 1126540"/>
              <a:gd name="connsiteX6" fmla="*/ 6693408 w 6693408"/>
              <a:gd name="connsiteY6" fmla="*/ 1126540 h 1126540"/>
              <a:gd name="connsiteX7" fmla="*/ 6693408 w 6693408"/>
              <a:gd name="connsiteY7" fmla="*/ 387705 h 1126540"/>
              <a:gd name="connsiteX8" fmla="*/ 6137452 w 6693408"/>
              <a:gd name="connsiteY8" fmla="*/ 329184 h 1126540"/>
              <a:gd name="connsiteX9" fmla="*/ 5632704 w 6693408"/>
              <a:gd name="connsiteY9" fmla="*/ 314553 h 1126540"/>
              <a:gd name="connsiteX10" fmla="*/ 5135270 w 6693408"/>
              <a:gd name="connsiteY10" fmla="*/ 0 h 1126540"/>
              <a:gd name="connsiteX11" fmla="*/ 4615891 w 6693408"/>
              <a:gd name="connsiteY11" fmla="*/ 285292 h 1126540"/>
              <a:gd name="connsiteX12" fmla="*/ 4103827 w 6693408"/>
              <a:gd name="connsiteY12" fmla="*/ 277977 h 1126540"/>
              <a:gd name="connsiteX13" fmla="*/ 3584448 w 6693408"/>
              <a:gd name="connsiteY13" fmla="*/ 548640 h 1126540"/>
              <a:gd name="connsiteX14" fmla="*/ 3050438 w 6693408"/>
              <a:gd name="connsiteY14" fmla="*/ 490118 h 1126540"/>
              <a:gd name="connsiteX15" fmla="*/ 2470785 w 6693408"/>
              <a:gd name="connsiteY15" fmla="*/ 340156 h 1126540"/>
              <a:gd name="connsiteX16" fmla="*/ 2174558 w 6693408"/>
              <a:gd name="connsiteY16" fmla="*/ 772591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2174558 w 6693408"/>
              <a:gd name="connsiteY14" fmla="*/ 772591 h 1126540"/>
              <a:gd name="connsiteX15" fmla="*/ 2127279 w 6693408"/>
              <a:gd name="connsiteY15" fmla="*/ 86293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2174558 w 6693408"/>
              <a:gd name="connsiteY14" fmla="*/ 772591 h 1126540"/>
              <a:gd name="connsiteX15" fmla="*/ 1922492 w 6693408"/>
              <a:gd name="connsiteY15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2174558 w 6693408"/>
              <a:gd name="connsiteY14" fmla="*/ 772591 h 1126540"/>
              <a:gd name="connsiteX15" fmla="*/ 1922492 w 6693408"/>
              <a:gd name="connsiteY15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2174558 w 6693408"/>
              <a:gd name="connsiteY14" fmla="*/ 772591 h 1126540"/>
              <a:gd name="connsiteX15" fmla="*/ 1922492 w 6693408"/>
              <a:gd name="connsiteY15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2388871 w 6693408"/>
              <a:gd name="connsiteY14" fmla="*/ 258241 h 1126540"/>
              <a:gd name="connsiteX15" fmla="*/ 1922492 w 6693408"/>
              <a:gd name="connsiteY15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2464464 w 6693408"/>
              <a:gd name="connsiteY14" fmla="*/ 333340 h 1126540"/>
              <a:gd name="connsiteX15" fmla="*/ 2388871 w 6693408"/>
              <a:gd name="connsiteY15" fmla="*/ 258241 h 1126540"/>
              <a:gd name="connsiteX16" fmla="*/ 1922492 w 6693408"/>
              <a:gd name="connsiteY16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2464464 w 6693408"/>
              <a:gd name="connsiteY14" fmla="*/ 333340 h 1126540"/>
              <a:gd name="connsiteX15" fmla="*/ 2388871 w 6693408"/>
              <a:gd name="connsiteY15" fmla="*/ 258241 h 1126540"/>
              <a:gd name="connsiteX16" fmla="*/ 1922492 w 6693408"/>
              <a:gd name="connsiteY16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2388871 w 6693408"/>
              <a:gd name="connsiteY14" fmla="*/ 258241 h 1126540"/>
              <a:gd name="connsiteX15" fmla="*/ 1922492 w 6693408"/>
              <a:gd name="connsiteY15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2388871 w 6693408"/>
              <a:gd name="connsiteY14" fmla="*/ 258241 h 1126540"/>
              <a:gd name="connsiteX15" fmla="*/ 1922492 w 6693408"/>
              <a:gd name="connsiteY15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1922492 w 6693408"/>
              <a:gd name="connsiteY14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1922492 w 6693408"/>
              <a:gd name="connsiteY14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2388264 w 6693408"/>
              <a:gd name="connsiteY14" fmla="*/ 252378 h 1126540"/>
              <a:gd name="connsiteX15" fmla="*/ 1922492 w 6693408"/>
              <a:gd name="connsiteY15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470785 w 6693408"/>
              <a:gd name="connsiteY13" fmla="*/ 340156 h 1126540"/>
              <a:gd name="connsiteX14" fmla="*/ 2854989 w 6693408"/>
              <a:gd name="connsiteY14" fmla="*/ 495265 h 1126540"/>
              <a:gd name="connsiteX15" fmla="*/ 2388264 w 6693408"/>
              <a:gd name="connsiteY15" fmla="*/ 252378 h 1126540"/>
              <a:gd name="connsiteX16" fmla="*/ 1922492 w 6693408"/>
              <a:gd name="connsiteY16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3037522 w 6693408"/>
              <a:gd name="connsiteY13" fmla="*/ 506843 h 1126540"/>
              <a:gd name="connsiteX14" fmla="*/ 2854989 w 6693408"/>
              <a:gd name="connsiteY14" fmla="*/ 495265 h 1126540"/>
              <a:gd name="connsiteX15" fmla="*/ 2388264 w 6693408"/>
              <a:gd name="connsiteY15" fmla="*/ 252378 h 1126540"/>
              <a:gd name="connsiteX16" fmla="*/ 1922492 w 6693408"/>
              <a:gd name="connsiteY16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2854989 w 6693408"/>
              <a:gd name="connsiteY13" fmla="*/ 495265 h 1126540"/>
              <a:gd name="connsiteX14" fmla="*/ 2388264 w 6693408"/>
              <a:gd name="connsiteY14" fmla="*/ 252378 h 1126540"/>
              <a:gd name="connsiteX15" fmla="*/ 1922492 w 6693408"/>
              <a:gd name="connsiteY15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4103827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3050251 w 6693408"/>
              <a:gd name="connsiteY13" fmla="*/ 490503 h 1126540"/>
              <a:gd name="connsiteX14" fmla="*/ 2854989 w 6693408"/>
              <a:gd name="connsiteY14" fmla="*/ 495265 h 1126540"/>
              <a:gd name="connsiteX15" fmla="*/ 2388264 w 6693408"/>
              <a:gd name="connsiteY15" fmla="*/ 252378 h 1126540"/>
              <a:gd name="connsiteX16" fmla="*/ 1922492 w 6693408"/>
              <a:gd name="connsiteY16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584448 w 6693408"/>
              <a:gd name="connsiteY11" fmla="*/ 548640 h 1126540"/>
              <a:gd name="connsiteX12" fmla="*/ 3050438 w 6693408"/>
              <a:gd name="connsiteY12" fmla="*/ 490118 h 1126540"/>
              <a:gd name="connsiteX13" fmla="*/ 3050251 w 6693408"/>
              <a:gd name="connsiteY13" fmla="*/ 490503 h 1126540"/>
              <a:gd name="connsiteX14" fmla="*/ 2854989 w 6693408"/>
              <a:gd name="connsiteY14" fmla="*/ 495265 h 1126540"/>
              <a:gd name="connsiteX15" fmla="*/ 2388264 w 6693408"/>
              <a:gd name="connsiteY15" fmla="*/ 252378 h 1126540"/>
              <a:gd name="connsiteX16" fmla="*/ 1922492 w 6693408"/>
              <a:gd name="connsiteY16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584448 w 6693408"/>
              <a:gd name="connsiteY11" fmla="*/ 548640 h 1126540"/>
              <a:gd name="connsiteX12" fmla="*/ 3259801 w 6693408"/>
              <a:gd name="connsiteY12" fmla="*/ 538128 h 1126540"/>
              <a:gd name="connsiteX13" fmla="*/ 3050438 w 6693408"/>
              <a:gd name="connsiteY13" fmla="*/ 490118 h 1126540"/>
              <a:gd name="connsiteX14" fmla="*/ 3050251 w 6693408"/>
              <a:gd name="connsiteY14" fmla="*/ 490503 h 1126540"/>
              <a:gd name="connsiteX15" fmla="*/ 2854989 w 6693408"/>
              <a:gd name="connsiteY15" fmla="*/ 495265 h 1126540"/>
              <a:gd name="connsiteX16" fmla="*/ 2388264 w 6693408"/>
              <a:gd name="connsiteY16" fmla="*/ 252378 h 1126540"/>
              <a:gd name="connsiteX17" fmla="*/ 1922492 w 6693408"/>
              <a:gd name="connsiteY17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374898 w 6693408"/>
              <a:gd name="connsiteY11" fmla="*/ 548640 h 1126540"/>
              <a:gd name="connsiteX12" fmla="*/ 3259801 w 6693408"/>
              <a:gd name="connsiteY12" fmla="*/ 538128 h 1126540"/>
              <a:gd name="connsiteX13" fmla="*/ 3050438 w 6693408"/>
              <a:gd name="connsiteY13" fmla="*/ 490118 h 1126540"/>
              <a:gd name="connsiteX14" fmla="*/ 3050251 w 6693408"/>
              <a:gd name="connsiteY14" fmla="*/ 490503 h 1126540"/>
              <a:gd name="connsiteX15" fmla="*/ 2854989 w 6693408"/>
              <a:gd name="connsiteY15" fmla="*/ 495265 h 1126540"/>
              <a:gd name="connsiteX16" fmla="*/ 2388264 w 6693408"/>
              <a:gd name="connsiteY16" fmla="*/ 252378 h 1126540"/>
              <a:gd name="connsiteX17" fmla="*/ 1922492 w 6693408"/>
              <a:gd name="connsiteY17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374898 w 6693408"/>
              <a:gd name="connsiteY11" fmla="*/ 548640 h 1126540"/>
              <a:gd name="connsiteX12" fmla="*/ 3259801 w 6693408"/>
              <a:gd name="connsiteY12" fmla="*/ 538128 h 1126540"/>
              <a:gd name="connsiteX13" fmla="*/ 3050438 w 6693408"/>
              <a:gd name="connsiteY13" fmla="*/ 490118 h 1126540"/>
              <a:gd name="connsiteX14" fmla="*/ 2854989 w 6693408"/>
              <a:gd name="connsiteY14" fmla="*/ 495265 h 1126540"/>
              <a:gd name="connsiteX15" fmla="*/ 2388264 w 6693408"/>
              <a:gd name="connsiteY15" fmla="*/ 252378 h 1126540"/>
              <a:gd name="connsiteX16" fmla="*/ 1922492 w 6693408"/>
              <a:gd name="connsiteY16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374898 w 6693408"/>
              <a:gd name="connsiteY11" fmla="*/ 548640 h 1126540"/>
              <a:gd name="connsiteX12" fmla="*/ 3259801 w 6693408"/>
              <a:gd name="connsiteY12" fmla="*/ 538128 h 1126540"/>
              <a:gd name="connsiteX13" fmla="*/ 3050438 w 6693408"/>
              <a:gd name="connsiteY13" fmla="*/ 490118 h 1126540"/>
              <a:gd name="connsiteX14" fmla="*/ 2854989 w 6693408"/>
              <a:gd name="connsiteY14" fmla="*/ 495265 h 1126540"/>
              <a:gd name="connsiteX15" fmla="*/ 2388264 w 6693408"/>
              <a:gd name="connsiteY15" fmla="*/ 252378 h 1126540"/>
              <a:gd name="connsiteX16" fmla="*/ 1922492 w 6693408"/>
              <a:gd name="connsiteY16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374898 w 6693408"/>
              <a:gd name="connsiteY11" fmla="*/ 548640 h 1126540"/>
              <a:gd name="connsiteX12" fmla="*/ 3259801 w 6693408"/>
              <a:gd name="connsiteY12" fmla="*/ 538128 h 1126540"/>
              <a:gd name="connsiteX13" fmla="*/ 3050438 w 6693408"/>
              <a:gd name="connsiteY13" fmla="*/ 490118 h 1126540"/>
              <a:gd name="connsiteX14" fmla="*/ 2854989 w 6693408"/>
              <a:gd name="connsiteY14" fmla="*/ 495265 h 1126540"/>
              <a:gd name="connsiteX15" fmla="*/ 2388264 w 6693408"/>
              <a:gd name="connsiteY15" fmla="*/ 252378 h 1126540"/>
              <a:gd name="connsiteX16" fmla="*/ 1922492 w 6693408"/>
              <a:gd name="connsiteY16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374898 w 6693408"/>
              <a:gd name="connsiteY11" fmla="*/ 548640 h 1126540"/>
              <a:gd name="connsiteX12" fmla="*/ 3374101 w 6693408"/>
              <a:gd name="connsiteY12" fmla="*/ 542890 h 1126540"/>
              <a:gd name="connsiteX13" fmla="*/ 3259801 w 6693408"/>
              <a:gd name="connsiteY13" fmla="*/ 538128 h 1126540"/>
              <a:gd name="connsiteX14" fmla="*/ 3050438 w 6693408"/>
              <a:gd name="connsiteY14" fmla="*/ 490118 h 1126540"/>
              <a:gd name="connsiteX15" fmla="*/ 2854989 w 6693408"/>
              <a:gd name="connsiteY15" fmla="*/ 495265 h 1126540"/>
              <a:gd name="connsiteX16" fmla="*/ 2388264 w 6693408"/>
              <a:gd name="connsiteY16" fmla="*/ 252378 h 1126540"/>
              <a:gd name="connsiteX17" fmla="*/ 1922492 w 6693408"/>
              <a:gd name="connsiteY17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374898 w 6693408"/>
              <a:gd name="connsiteY11" fmla="*/ 548640 h 1126540"/>
              <a:gd name="connsiteX12" fmla="*/ 3374101 w 6693408"/>
              <a:gd name="connsiteY12" fmla="*/ 542890 h 1126540"/>
              <a:gd name="connsiteX13" fmla="*/ 3259801 w 6693408"/>
              <a:gd name="connsiteY13" fmla="*/ 538128 h 1126540"/>
              <a:gd name="connsiteX14" fmla="*/ 3050438 w 6693408"/>
              <a:gd name="connsiteY14" fmla="*/ 490118 h 1126540"/>
              <a:gd name="connsiteX15" fmla="*/ 2854989 w 6693408"/>
              <a:gd name="connsiteY15" fmla="*/ 495265 h 1126540"/>
              <a:gd name="connsiteX16" fmla="*/ 2388264 w 6693408"/>
              <a:gd name="connsiteY16" fmla="*/ 252378 h 1126540"/>
              <a:gd name="connsiteX17" fmla="*/ 1922492 w 6693408"/>
              <a:gd name="connsiteY17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374898 w 6693408"/>
              <a:gd name="connsiteY11" fmla="*/ 548640 h 1126540"/>
              <a:gd name="connsiteX12" fmla="*/ 3259801 w 6693408"/>
              <a:gd name="connsiteY12" fmla="*/ 538128 h 1126540"/>
              <a:gd name="connsiteX13" fmla="*/ 3050438 w 6693408"/>
              <a:gd name="connsiteY13" fmla="*/ 490118 h 1126540"/>
              <a:gd name="connsiteX14" fmla="*/ 2854989 w 6693408"/>
              <a:gd name="connsiteY14" fmla="*/ 495265 h 1126540"/>
              <a:gd name="connsiteX15" fmla="*/ 2388264 w 6693408"/>
              <a:gd name="connsiteY15" fmla="*/ 252378 h 1126540"/>
              <a:gd name="connsiteX16" fmla="*/ 1922492 w 6693408"/>
              <a:gd name="connsiteY16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374898 w 6693408"/>
              <a:gd name="connsiteY11" fmla="*/ 548640 h 1126540"/>
              <a:gd name="connsiteX12" fmla="*/ 3259801 w 6693408"/>
              <a:gd name="connsiteY12" fmla="*/ 538128 h 1126540"/>
              <a:gd name="connsiteX13" fmla="*/ 3050438 w 6693408"/>
              <a:gd name="connsiteY13" fmla="*/ 490118 h 1126540"/>
              <a:gd name="connsiteX14" fmla="*/ 2854989 w 6693408"/>
              <a:gd name="connsiteY14" fmla="*/ 495265 h 1126540"/>
              <a:gd name="connsiteX15" fmla="*/ 2388264 w 6693408"/>
              <a:gd name="connsiteY15" fmla="*/ 252378 h 1126540"/>
              <a:gd name="connsiteX16" fmla="*/ 1922492 w 6693408"/>
              <a:gd name="connsiteY16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259801 w 6693408"/>
              <a:gd name="connsiteY11" fmla="*/ 538128 h 1126540"/>
              <a:gd name="connsiteX12" fmla="*/ 3050438 w 6693408"/>
              <a:gd name="connsiteY12" fmla="*/ 490118 h 1126540"/>
              <a:gd name="connsiteX13" fmla="*/ 2854989 w 6693408"/>
              <a:gd name="connsiteY13" fmla="*/ 495265 h 1126540"/>
              <a:gd name="connsiteX14" fmla="*/ 2388264 w 6693408"/>
              <a:gd name="connsiteY14" fmla="*/ 252378 h 1126540"/>
              <a:gd name="connsiteX15" fmla="*/ 1922492 w 6693408"/>
              <a:gd name="connsiteY15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632704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321714 w 6693408"/>
              <a:gd name="connsiteY11" fmla="*/ 538128 h 1126540"/>
              <a:gd name="connsiteX12" fmla="*/ 3050438 w 6693408"/>
              <a:gd name="connsiteY12" fmla="*/ 490118 h 1126540"/>
              <a:gd name="connsiteX13" fmla="*/ 2854989 w 6693408"/>
              <a:gd name="connsiteY13" fmla="*/ 495265 h 1126540"/>
              <a:gd name="connsiteX14" fmla="*/ 2388264 w 6693408"/>
              <a:gd name="connsiteY14" fmla="*/ 252378 h 1126540"/>
              <a:gd name="connsiteX15" fmla="*/ 1922492 w 6693408"/>
              <a:gd name="connsiteY15" fmla="*/ 805780 h 1126540"/>
              <a:gd name="connsiteX0" fmla="*/ 1492300 w 6693408"/>
              <a:gd name="connsiteY0" fmla="*/ 885139 h 1126540"/>
              <a:gd name="connsiteX1" fmla="*/ 1002182 w 6693408"/>
              <a:gd name="connsiteY1" fmla="*/ 848563 h 1126540"/>
              <a:gd name="connsiteX2" fmla="*/ 482803 w 6693408"/>
              <a:gd name="connsiteY2" fmla="*/ 907084 h 1126540"/>
              <a:gd name="connsiteX3" fmla="*/ 0 w 6693408"/>
              <a:gd name="connsiteY3" fmla="*/ 1126540 h 1126540"/>
              <a:gd name="connsiteX4" fmla="*/ 6693408 w 6693408"/>
              <a:gd name="connsiteY4" fmla="*/ 1126540 h 1126540"/>
              <a:gd name="connsiteX5" fmla="*/ 6693408 w 6693408"/>
              <a:gd name="connsiteY5" fmla="*/ 387705 h 1126540"/>
              <a:gd name="connsiteX6" fmla="*/ 6137452 w 6693408"/>
              <a:gd name="connsiteY6" fmla="*/ 329184 h 1126540"/>
              <a:gd name="connsiteX7" fmla="*/ 5227892 w 6693408"/>
              <a:gd name="connsiteY7" fmla="*/ 314553 h 1126540"/>
              <a:gd name="connsiteX8" fmla="*/ 5135270 w 6693408"/>
              <a:gd name="connsiteY8" fmla="*/ 0 h 1126540"/>
              <a:gd name="connsiteX9" fmla="*/ 4615891 w 6693408"/>
              <a:gd name="connsiteY9" fmla="*/ 285292 h 1126540"/>
              <a:gd name="connsiteX10" fmla="*/ 3813315 w 6693408"/>
              <a:gd name="connsiteY10" fmla="*/ 277977 h 1126540"/>
              <a:gd name="connsiteX11" fmla="*/ 3321714 w 6693408"/>
              <a:gd name="connsiteY11" fmla="*/ 538128 h 1126540"/>
              <a:gd name="connsiteX12" fmla="*/ 3050438 w 6693408"/>
              <a:gd name="connsiteY12" fmla="*/ 490118 h 1126540"/>
              <a:gd name="connsiteX13" fmla="*/ 2854989 w 6693408"/>
              <a:gd name="connsiteY13" fmla="*/ 495265 h 1126540"/>
              <a:gd name="connsiteX14" fmla="*/ 2388264 w 6693408"/>
              <a:gd name="connsiteY14" fmla="*/ 252378 h 1126540"/>
              <a:gd name="connsiteX15" fmla="*/ 1922492 w 6693408"/>
              <a:gd name="connsiteY15" fmla="*/ 805780 h 1126540"/>
              <a:gd name="connsiteX0" fmla="*/ 1492300 w 6693408"/>
              <a:gd name="connsiteY0" fmla="*/ 885174 h 1126575"/>
              <a:gd name="connsiteX1" fmla="*/ 1002182 w 6693408"/>
              <a:gd name="connsiteY1" fmla="*/ 848598 h 1126575"/>
              <a:gd name="connsiteX2" fmla="*/ 482803 w 6693408"/>
              <a:gd name="connsiteY2" fmla="*/ 907119 h 1126575"/>
              <a:gd name="connsiteX3" fmla="*/ 0 w 6693408"/>
              <a:gd name="connsiteY3" fmla="*/ 1126575 h 1126575"/>
              <a:gd name="connsiteX4" fmla="*/ 6693408 w 6693408"/>
              <a:gd name="connsiteY4" fmla="*/ 1126575 h 1126575"/>
              <a:gd name="connsiteX5" fmla="*/ 6693408 w 6693408"/>
              <a:gd name="connsiteY5" fmla="*/ 387740 h 1126575"/>
              <a:gd name="connsiteX6" fmla="*/ 6137452 w 6693408"/>
              <a:gd name="connsiteY6" fmla="*/ 329219 h 1126575"/>
              <a:gd name="connsiteX7" fmla="*/ 5227892 w 6693408"/>
              <a:gd name="connsiteY7" fmla="*/ 314588 h 1126575"/>
              <a:gd name="connsiteX8" fmla="*/ 5135270 w 6693408"/>
              <a:gd name="connsiteY8" fmla="*/ 35 h 1126575"/>
              <a:gd name="connsiteX9" fmla="*/ 4774276 w 6693408"/>
              <a:gd name="connsiteY9" fmla="*/ 0 h 1126575"/>
              <a:gd name="connsiteX10" fmla="*/ 4615891 w 6693408"/>
              <a:gd name="connsiteY10" fmla="*/ 285327 h 1126575"/>
              <a:gd name="connsiteX11" fmla="*/ 3813315 w 6693408"/>
              <a:gd name="connsiteY11" fmla="*/ 278012 h 1126575"/>
              <a:gd name="connsiteX12" fmla="*/ 3321714 w 6693408"/>
              <a:gd name="connsiteY12" fmla="*/ 538163 h 1126575"/>
              <a:gd name="connsiteX13" fmla="*/ 3050438 w 6693408"/>
              <a:gd name="connsiteY13" fmla="*/ 490153 h 1126575"/>
              <a:gd name="connsiteX14" fmla="*/ 2854989 w 6693408"/>
              <a:gd name="connsiteY14" fmla="*/ 495300 h 1126575"/>
              <a:gd name="connsiteX15" fmla="*/ 2388264 w 6693408"/>
              <a:gd name="connsiteY15" fmla="*/ 252413 h 1126575"/>
              <a:gd name="connsiteX16" fmla="*/ 1922492 w 6693408"/>
              <a:gd name="connsiteY16" fmla="*/ 805815 h 1126575"/>
              <a:gd name="connsiteX0" fmla="*/ 1492300 w 6693408"/>
              <a:gd name="connsiteY0" fmla="*/ 885174 h 1126575"/>
              <a:gd name="connsiteX1" fmla="*/ 1002182 w 6693408"/>
              <a:gd name="connsiteY1" fmla="*/ 848598 h 1126575"/>
              <a:gd name="connsiteX2" fmla="*/ 482803 w 6693408"/>
              <a:gd name="connsiteY2" fmla="*/ 907119 h 1126575"/>
              <a:gd name="connsiteX3" fmla="*/ 0 w 6693408"/>
              <a:gd name="connsiteY3" fmla="*/ 1126575 h 1126575"/>
              <a:gd name="connsiteX4" fmla="*/ 6693408 w 6693408"/>
              <a:gd name="connsiteY4" fmla="*/ 1126575 h 1126575"/>
              <a:gd name="connsiteX5" fmla="*/ 6693408 w 6693408"/>
              <a:gd name="connsiteY5" fmla="*/ 387740 h 1126575"/>
              <a:gd name="connsiteX6" fmla="*/ 6137452 w 6693408"/>
              <a:gd name="connsiteY6" fmla="*/ 329219 h 1126575"/>
              <a:gd name="connsiteX7" fmla="*/ 5227892 w 6693408"/>
              <a:gd name="connsiteY7" fmla="*/ 314588 h 1126575"/>
              <a:gd name="connsiteX8" fmla="*/ 5135270 w 6693408"/>
              <a:gd name="connsiteY8" fmla="*/ 35 h 1126575"/>
              <a:gd name="connsiteX9" fmla="*/ 4774276 w 6693408"/>
              <a:gd name="connsiteY9" fmla="*/ 0 h 1126575"/>
              <a:gd name="connsiteX10" fmla="*/ 4615891 w 6693408"/>
              <a:gd name="connsiteY10" fmla="*/ 285327 h 1126575"/>
              <a:gd name="connsiteX11" fmla="*/ 3813315 w 6693408"/>
              <a:gd name="connsiteY11" fmla="*/ 278012 h 1126575"/>
              <a:gd name="connsiteX12" fmla="*/ 3321714 w 6693408"/>
              <a:gd name="connsiteY12" fmla="*/ 538163 h 1126575"/>
              <a:gd name="connsiteX13" fmla="*/ 3050438 w 6693408"/>
              <a:gd name="connsiteY13" fmla="*/ 490153 h 1126575"/>
              <a:gd name="connsiteX14" fmla="*/ 2854989 w 6693408"/>
              <a:gd name="connsiteY14" fmla="*/ 495300 h 1126575"/>
              <a:gd name="connsiteX15" fmla="*/ 2388264 w 6693408"/>
              <a:gd name="connsiteY15" fmla="*/ 252413 h 1126575"/>
              <a:gd name="connsiteX16" fmla="*/ 1922492 w 6693408"/>
              <a:gd name="connsiteY16" fmla="*/ 805815 h 1126575"/>
              <a:gd name="connsiteX0" fmla="*/ 1492300 w 6693408"/>
              <a:gd name="connsiteY0" fmla="*/ 885174 h 1126575"/>
              <a:gd name="connsiteX1" fmla="*/ 1002182 w 6693408"/>
              <a:gd name="connsiteY1" fmla="*/ 848598 h 1126575"/>
              <a:gd name="connsiteX2" fmla="*/ 482803 w 6693408"/>
              <a:gd name="connsiteY2" fmla="*/ 907119 h 1126575"/>
              <a:gd name="connsiteX3" fmla="*/ 0 w 6693408"/>
              <a:gd name="connsiteY3" fmla="*/ 1126575 h 1126575"/>
              <a:gd name="connsiteX4" fmla="*/ 6693408 w 6693408"/>
              <a:gd name="connsiteY4" fmla="*/ 1126575 h 1126575"/>
              <a:gd name="connsiteX5" fmla="*/ 6693408 w 6693408"/>
              <a:gd name="connsiteY5" fmla="*/ 387740 h 1126575"/>
              <a:gd name="connsiteX6" fmla="*/ 6137452 w 6693408"/>
              <a:gd name="connsiteY6" fmla="*/ 329219 h 1126575"/>
              <a:gd name="connsiteX7" fmla="*/ 5227892 w 6693408"/>
              <a:gd name="connsiteY7" fmla="*/ 314588 h 1126575"/>
              <a:gd name="connsiteX8" fmla="*/ 4949533 w 6693408"/>
              <a:gd name="connsiteY8" fmla="*/ 133385 h 1126575"/>
              <a:gd name="connsiteX9" fmla="*/ 4774276 w 6693408"/>
              <a:gd name="connsiteY9" fmla="*/ 0 h 1126575"/>
              <a:gd name="connsiteX10" fmla="*/ 4615891 w 6693408"/>
              <a:gd name="connsiteY10" fmla="*/ 285327 h 1126575"/>
              <a:gd name="connsiteX11" fmla="*/ 3813315 w 6693408"/>
              <a:gd name="connsiteY11" fmla="*/ 278012 h 1126575"/>
              <a:gd name="connsiteX12" fmla="*/ 3321714 w 6693408"/>
              <a:gd name="connsiteY12" fmla="*/ 538163 h 1126575"/>
              <a:gd name="connsiteX13" fmla="*/ 3050438 w 6693408"/>
              <a:gd name="connsiteY13" fmla="*/ 490153 h 1126575"/>
              <a:gd name="connsiteX14" fmla="*/ 2854989 w 6693408"/>
              <a:gd name="connsiteY14" fmla="*/ 495300 h 1126575"/>
              <a:gd name="connsiteX15" fmla="*/ 2388264 w 6693408"/>
              <a:gd name="connsiteY15" fmla="*/ 252413 h 1126575"/>
              <a:gd name="connsiteX16" fmla="*/ 1922492 w 6693408"/>
              <a:gd name="connsiteY16" fmla="*/ 805815 h 1126575"/>
              <a:gd name="connsiteX0" fmla="*/ 1492300 w 6693408"/>
              <a:gd name="connsiteY0" fmla="*/ 885174 h 1126575"/>
              <a:gd name="connsiteX1" fmla="*/ 1002182 w 6693408"/>
              <a:gd name="connsiteY1" fmla="*/ 848598 h 1126575"/>
              <a:gd name="connsiteX2" fmla="*/ 482803 w 6693408"/>
              <a:gd name="connsiteY2" fmla="*/ 907119 h 1126575"/>
              <a:gd name="connsiteX3" fmla="*/ 0 w 6693408"/>
              <a:gd name="connsiteY3" fmla="*/ 1126575 h 1126575"/>
              <a:gd name="connsiteX4" fmla="*/ 6693408 w 6693408"/>
              <a:gd name="connsiteY4" fmla="*/ 1126575 h 1126575"/>
              <a:gd name="connsiteX5" fmla="*/ 6693408 w 6693408"/>
              <a:gd name="connsiteY5" fmla="*/ 387740 h 1126575"/>
              <a:gd name="connsiteX6" fmla="*/ 6137452 w 6693408"/>
              <a:gd name="connsiteY6" fmla="*/ 329219 h 1126575"/>
              <a:gd name="connsiteX7" fmla="*/ 5227892 w 6693408"/>
              <a:gd name="connsiteY7" fmla="*/ 314588 h 1126575"/>
              <a:gd name="connsiteX8" fmla="*/ 4949533 w 6693408"/>
              <a:gd name="connsiteY8" fmla="*/ 133385 h 1126575"/>
              <a:gd name="connsiteX9" fmla="*/ 4774276 w 6693408"/>
              <a:gd name="connsiteY9" fmla="*/ 0 h 1126575"/>
              <a:gd name="connsiteX10" fmla="*/ 4615891 w 6693408"/>
              <a:gd name="connsiteY10" fmla="*/ 285327 h 1126575"/>
              <a:gd name="connsiteX11" fmla="*/ 3813315 w 6693408"/>
              <a:gd name="connsiteY11" fmla="*/ 278012 h 1126575"/>
              <a:gd name="connsiteX12" fmla="*/ 3321714 w 6693408"/>
              <a:gd name="connsiteY12" fmla="*/ 538163 h 1126575"/>
              <a:gd name="connsiteX13" fmla="*/ 3050438 w 6693408"/>
              <a:gd name="connsiteY13" fmla="*/ 490153 h 1126575"/>
              <a:gd name="connsiteX14" fmla="*/ 2854989 w 6693408"/>
              <a:gd name="connsiteY14" fmla="*/ 495300 h 1126575"/>
              <a:gd name="connsiteX15" fmla="*/ 2388264 w 6693408"/>
              <a:gd name="connsiteY15" fmla="*/ 252413 h 1126575"/>
              <a:gd name="connsiteX16" fmla="*/ 1922492 w 6693408"/>
              <a:gd name="connsiteY16" fmla="*/ 805815 h 1126575"/>
              <a:gd name="connsiteX0" fmla="*/ 1492300 w 6693408"/>
              <a:gd name="connsiteY0" fmla="*/ 885174 h 1126575"/>
              <a:gd name="connsiteX1" fmla="*/ 1002182 w 6693408"/>
              <a:gd name="connsiteY1" fmla="*/ 848598 h 1126575"/>
              <a:gd name="connsiteX2" fmla="*/ 482803 w 6693408"/>
              <a:gd name="connsiteY2" fmla="*/ 907119 h 1126575"/>
              <a:gd name="connsiteX3" fmla="*/ 0 w 6693408"/>
              <a:gd name="connsiteY3" fmla="*/ 1126575 h 1126575"/>
              <a:gd name="connsiteX4" fmla="*/ 6693408 w 6693408"/>
              <a:gd name="connsiteY4" fmla="*/ 1126575 h 1126575"/>
              <a:gd name="connsiteX5" fmla="*/ 6693408 w 6693408"/>
              <a:gd name="connsiteY5" fmla="*/ 387740 h 1126575"/>
              <a:gd name="connsiteX6" fmla="*/ 6137452 w 6693408"/>
              <a:gd name="connsiteY6" fmla="*/ 329219 h 1126575"/>
              <a:gd name="connsiteX7" fmla="*/ 5227892 w 6693408"/>
              <a:gd name="connsiteY7" fmla="*/ 314588 h 1126575"/>
              <a:gd name="connsiteX8" fmla="*/ 4949533 w 6693408"/>
              <a:gd name="connsiteY8" fmla="*/ 133385 h 1126575"/>
              <a:gd name="connsiteX9" fmla="*/ 4774276 w 6693408"/>
              <a:gd name="connsiteY9" fmla="*/ 0 h 1126575"/>
              <a:gd name="connsiteX10" fmla="*/ 4615891 w 6693408"/>
              <a:gd name="connsiteY10" fmla="*/ 285327 h 1126575"/>
              <a:gd name="connsiteX11" fmla="*/ 3813315 w 6693408"/>
              <a:gd name="connsiteY11" fmla="*/ 278012 h 1126575"/>
              <a:gd name="connsiteX12" fmla="*/ 3321714 w 6693408"/>
              <a:gd name="connsiteY12" fmla="*/ 538163 h 1126575"/>
              <a:gd name="connsiteX13" fmla="*/ 3050438 w 6693408"/>
              <a:gd name="connsiteY13" fmla="*/ 490153 h 1126575"/>
              <a:gd name="connsiteX14" fmla="*/ 2854989 w 6693408"/>
              <a:gd name="connsiteY14" fmla="*/ 495300 h 1126575"/>
              <a:gd name="connsiteX15" fmla="*/ 2388264 w 6693408"/>
              <a:gd name="connsiteY15" fmla="*/ 252413 h 1126575"/>
              <a:gd name="connsiteX16" fmla="*/ 1922492 w 6693408"/>
              <a:gd name="connsiteY16" fmla="*/ 805815 h 1126575"/>
              <a:gd name="connsiteX0" fmla="*/ 1492300 w 6693408"/>
              <a:gd name="connsiteY0" fmla="*/ 885174 h 1126575"/>
              <a:gd name="connsiteX1" fmla="*/ 1002182 w 6693408"/>
              <a:gd name="connsiteY1" fmla="*/ 848598 h 1126575"/>
              <a:gd name="connsiteX2" fmla="*/ 482803 w 6693408"/>
              <a:gd name="connsiteY2" fmla="*/ 907119 h 1126575"/>
              <a:gd name="connsiteX3" fmla="*/ 0 w 6693408"/>
              <a:gd name="connsiteY3" fmla="*/ 1126575 h 1126575"/>
              <a:gd name="connsiteX4" fmla="*/ 6693408 w 6693408"/>
              <a:gd name="connsiteY4" fmla="*/ 1126575 h 1126575"/>
              <a:gd name="connsiteX5" fmla="*/ 6693408 w 6693408"/>
              <a:gd name="connsiteY5" fmla="*/ 387740 h 1126575"/>
              <a:gd name="connsiteX6" fmla="*/ 6137452 w 6693408"/>
              <a:gd name="connsiteY6" fmla="*/ 329219 h 1126575"/>
              <a:gd name="connsiteX7" fmla="*/ 5227892 w 6693408"/>
              <a:gd name="connsiteY7" fmla="*/ 314588 h 1126575"/>
              <a:gd name="connsiteX8" fmla="*/ 4949533 w 6693408"/>
              <a:gd name="connsiteY8" fmla="*/ 133385 h 1126575"/>
              <a:gd name="connsiteX9" fmla="*/ 4774276 w 6693408"/>
              <a:gd name="connsiteY9" fmla="*/ 0 h 1126575"/>
              <a:gd name="connsiteX10" fmla="*/ 3813315 w 6693408"/>
              <a:gd name="connsiteY10" fmla="*/ 278012 h 1126575"/>
              <a:gd name="connsiteX11" fmla="*/ 3321714 w 6693408"/>
              <a:gd name="connsiteY11" fmla="*/ 538163 h 1126575"/>
              <a:gd name="connsiteX12" fmla="*/ 3050438 w 6693408"/>
              <a:gd name="connsiteY12" fmla="*/ 490153 h 1126575"/>
              <a:gd name="connsiteX13" fmla="*/ 2854989 w 6693408"/>
              <a:gd name="connsiteY13" fmla="*/ 495300 h 1126575"/>
              <a:gd name="connsiteX14" fmla="*/ 2388264 w 6693408"/>
              <a:gd name="connsiteY14" fmla="*/ 252413 h 1126575"/>
              <a:gd name="connsiteX15" fmla="*/ 1922492 w 6693408"/>
              <a:gd name="connsiteY15" fmla="*/ 805815 h 1126575"/>
              <a:gd name="connsiteX0" fmla="*/ 1492300 w 6693408"/>
              <a:gd name="connsiteY0" fmla="*/ 885174 h 1126575"/>
              <a:gd name="connsiteX1" fmla="*/ 1002182 w 6693408"/>
              <a:gd name="connsiteY1" fmla="*/ 848598 h 1126575"/>
              <a:gd name="connsiteX2" fmla="*/ 482803 w 6693408"/>
              <a:gd name="connsiteY2" fmla="*/ 907119 h 1126575"/>
              <a:gd name="connsiteX3" fmla="*/ 0 w 6693408"/>
              <a:gd name="connsiteY3" fmla="*/ 1126575 h 1126575"/>
              <a:gd name="connsiteX4" fmla="*/ 6693408 w 6693408"/>
              <a:gd name="connsiteY4" fmla="*/ 1126575 h 1126575"/>
              <a:gd name="connsiteX5" fmla="*/ 6693408 w 6693408"/>
              <a:gd name="connsiteY5" fmla="*/ 387740 h 1126575"/>
              <a:gd name="connsiteX6" fmla="*/ 6137452 w 6693408"/>
              <a:gd name="connsiteY6" fmla="*/ 329219 h 1126575"/>
              <a:gd name="connsiteX7" fmla="*/ 5227892 w 6693408"/>
              <a:gd name="connsiteY7" fmla="*/ 314588 h 1126575"/>
              <a:gd name="connsiteX8" fmla="*/ 4949533 w 6693408"/>
              <a:gd name="connsiteY8" fmla="*/ 133385 h 1126575"/>
              <a:gd name="connsiteX9" fmla="*/ 4774276 w 6693408"/>
              <a:gd name="connsiteY9" fmla="*/ 0 h 1126575"/>
              <a:gd name="connsiteX10" fmla="*/ 4288501 w 6693408"/>
              <a:gd name="connsiteY10" fmla="*/ 276226 h 1126575"/>
              <a:gd name="connsiteX11" fmla="*/ 3813315 w 6693408"/>
              <a:gd name="connsiteY11" fmla="*/ 278012 h 1126575"/>
              <a:gd name="connsiteX12" fmla="*/ 3321714 w 6693408"/>
              <a:gd name="connsiteY12" fmla="*/ 538163 h 1126575"/>
              <a:gd name="connsiteX13" fmla="*/ 3050438 w 6693408"/>
              <a:gd name="connsiteY13" fmla="*/ 490153 h 1126575"/>
              <a:gd name="connsiteX14" fmla="*/ 2854989 w 6693408"/>
              <a:gd name="connsiteY14" fmla="*/ 495300 h 1126575"/>
              <a:gd name="connsiteX15" fmla="*/ 2388264 w 6693408"/>
              <a:gd name="connsiteY15" fmla="*/ 252413 h 1126575"/>
              <a:gd name="connsiteX16" fmla="*/ 1922492 w 6693408"/>
              <a:gd name="connsiteY16" fmla="*/ 805815 h 1126575"/>
              <a:gd name="connsiteX0" fmla="*/ 1492300 w 6693408"/>
              <a:gd name="connsiteY0" fmla="*/ 885174 h 1126575"/>
              <a:gd name="connsiteX1" fmla="*/ 1002182 w 6693408"/>
              <a:gd name="connsiteY1" fmla="*/ 848598 h 1126575"/>
              <a:gd name="connsiteX2" fmla="*/ 482803 w 6693408"/>
              <a:gd name="connsiteY2" fmla="*/ 907119 h 1126575"/>
              <a:gd name="connsiteX3" fmla="*/ 0 w 6693408"/>
              <a:gd name="connsiteY3" fmla="*/ 1126575 h 1126575"/>
              <a:gd name="connsiteX4" fmla="*/ 6693408 w 6693408"/>
              <a:gd name="connsiteY4" fmla="*/ 1126575 h 1126575"/>
              <a:gd name="connsiteX5" fmla="*/ 6693408 w 6693408"/>
              <a:gd name="connsiteY5" fmla="*/ 387740 h 1126575"/>
              <a:gd name="connsiteX6" fmla="*/ 6250651 w 6693408"/>
              <a:gd name="connsiteY6" fmla="*/ 338139 h 1126575"/>
              <a:gd name="connsiteX7" fmla="*/ 6137452 w 6693408"/>
              <a:gd name="connsiteY7" fmla="*/ 329219 h 1126575"/>
              <a:gd name="connsiteX8" fmla="*/ 5227892 w 6693408"/>
              <a:gd name="connsiteY8" fmla="*/ 314588 h 1126575"/>
              <a:gd name="connsiteX9" fmla="*/ 4949533 w 6693408"/>
              <a:gd name="connsiteY9" fmla="*/ 133385 h 1126575"/>
              <a:gd name="connsiteX10" fmla="*/ 4774276 w 6693408"/>
              <a:gd name="connsiteY10" fmla="*/ 0 h 1126575"/>
              <a:gd name="connsiteX11" fmla="*/ 4288501 w 6693408"/>
              <a:gd name="connsiteY11" fmla="*/ 276226 h 1126575"/>
              <a:gd name="connsiteX12" fmla="*/ 3813315 w 6693408"/>
              <a:gd name="connsiteY12" fmla="*/ 278012 h 1126575"/>
              <a:gd name="connsiteX13" fmla="*/ 3321714 w 6693408"/>
              <a:gd name="connsiteY13" fmla="*/ 538163 h 1126575"/>
              <a:gd name="connsiteX14" fmla="*/ 3050438 w 6693408"/>
              <a:gd name="connsiteY14" fmla="*/ 490153 h 1126575"/>
              <a:gd name="connsiteX15" fmla="*/ 2854989 w 6693408"/>
              <a:gd name="connsiteY15" fmla="*/ 495300 h 1126575"/>
              <a:gd name="connsiteX16" fmla="*/ 2388264 w 6693408"/>
              <a:gd name="connsiteY16" fmla="*/ 252413 h 1126575"/>
              <a:gd name="connsiteX17" fmla="*/ 1922492 w 6693408"/>
              <a:gd name="connsiteY17" fmla="*/ 805815 h 1126575"/>
              <a:gd name="connsiteX0" fmla="*/ 1492300 w 6693408"/>
              <a:gd name="connsiteY0" fmla="*/ 885174 h 1126575"/>
              <a:gd name="connsiteX1" fmla="*/ 1002182 w 6693408"/>
              <a:gd name="connsiteY1" fmla="*/ 848598 h 1126575"/>
              <a:gd name="connsiteX2" fmla="*/ 482803 w 6693408"/>
              <a:gd name="connsiteY2" fmla="*/ 907119 h 1126575"/>
              <a:gd name="connsiteX3" fmla="*/ 0 w 6693408"/>
              <a:gd name="connsiteY3" fmla="*/ 1126575 h 1126575"/>
              <a:gd name="connsiteX4" fmla="*/ 6693408 w 6693408"/>
              <a:gd name="connsiteY4" fmla="*/ 1126575 h 1126575"/>
              <a:gd name="connsiteX5" fmla="*/ 6693408 w 6693408"/>
              <a:gd name="connsiteY5" fmla="*/ 387740 h 1126575"/>
              <a:gd name="connsiteX6" fmla="*/ 6250651 w 6693408"/>
              <a:gd name="connsiteY6" fmla="*/ 338139 h 1126575"/>
              <a:gd name="connsiteX7" fmla="*/ 6242227 w 6693408"/>
              <a:gd name="connsiteY7" fmla="*/ 391132 h 1126575"/>
              <a:gd name="connsiteX8" fmla="*/ 5227892 w 6693408"/>
              <a:gd name="connsiteY8" fmla="*/ 314588 h 1126575"/>
              <a:gd name="connsiteX9" fmla="*/ 4949533 w 6693408"/>
              <a:gd name="connsiteY9" fmla="*/ 133385 h 1126575"/>
              <a:gd name="connsiteX10" fmla="*/ 4774276 w 6693408"/>
              <a:gd name="connsiteY10" fmla="*/ 0 h 1126575"/>
              <a:gd name="connsiteX11" fmla="*/ 4288501 w 6693408"/>
              <a:gd name="connsiteY11" fmla="*/ 276226 h 1126575"/>
              <a:gd name="connsiteX12" fmla="*/ 3813315 w 6693408"/>
              <a:gd name="connsiteY12" fmla="*/ 278012 h 1126575"/>
              <a:gd name="connsiteX13" fmla="*/ 3321714 w 6693408"/>
              <a:gd name="connsiteY13" fmla="*/ 538163 h 1126575"/>
              <a:gd name="connsiteX14" fmla="*/ 3050438 w 6693408"/>
              <a:gd name="connsiteY14" fmla="*/ 490153 h 1126575"/>
              <a:gd name="connsiteX15" fmla="*/ 2854989 w 6693408"/>
              <a:gd name="connsiteY15" fmla="*/ 495300 h 1126575"/>
              <a:gd name="connsiteX16" fmla="*/ 2388264 w 6693408"/>
              <a:gd name="connsiteY16" fmla="*/ 252413 h 1126575"/>
              <a:gd name="connsiteX17" fmla="*/ 1922492 w 6693408"/>
              <a:gd name="connsiteY17" fmla="*/ 805815 h 1126575"/>
              <a:gd name="connsiteX0" fmla="*/ 1492300 w 6693408"/>
              <a:gd name="connsiteY0" fmla="*/ 885174 h 1126575"/>
              <a:gd name="connsiteX1" fmla="*/ 1002182 w 6693408"/>
              <a:gd name="connsiteY1" fmla="*/ 848598 h 1126575"/>
              <a:gd name="connsiteX2" fmla="*/ 482803 w 6693408"/>
              <a:gd name="connsiteY2" fmla="*/ 907119 h 1126575"/>
              <a:gd name="connsiteX3" fmla="*/ 0 w 6693408"/>
              <a:gd name="connsiteY3" fmla="*/ 1126575 h 1126575"/>
              <a:gd name="connsiteX4" fmla="*/ 6693408 w 6693408"/>
              <a:gd name="connsiteY4" fmla="*/ 1126575 h 1126575"/>
              <a:gd name="connsiteX5" fmla="*/ 6693408 w 6693408"/>
              <a:gd name="connsiteY5" fmla="*/ 387740 h 1126575"/>
              <a:gd name="connsiteX6" fmla="*/ 6688801 w 6693408"/>
              <a:gd name="connsiteY6" fmla="*/ 280989 h 1126575"/>
              <a:gd name="connsiteX7" fmla="*/ 6250651 w 6693408"/>
              <a:gd name="connsiteY7" fmla="*/ 338139 h 1126575"/>
              <a:gd name="connsiteX8" fmla="*/ 6242227 w 6693408"/>
              <a:gd name="connsiteY8" fmla="*/ 391132 h 1126575"/>
              <a:gd name="connsiteX9" fmla="*/ 5227892 w 6693408"/>
              <a:gd name="connsiteY9" fmla="*/ 314588 h 1126575"/>
              <a:gd name="connsiteX10" fmla="*/ 4949533 w 6693408"/>
              <a:gd name="connsiteY10" fmla="*/ 133385 h 1126575"/>
              <a:gd name="connsiteX11" fmla="*/ 4774276 w 6693408"/>
              <a:gd name="connsiteY11" fmla="*/ 0 h 1126575"/>
              <a:gd name="connsiteX12" fmla="*/ 4288501 w 6693408"/>
              <a:gd name="connsiteY12" fmla="*/ 276226 h 1126575"/>
              <a:gd name="connsiteX13" fmla="*/ 3813315 w 6693408"/>
              <a:gd name="connsiteY13" fmla="*/ 278012 h 1126575"/>
              <a:gd name="connsiteX14" fmla="*/ 3321714 w 6693408"/>
              <a:gd name="connsiteY14" fmla="*/ 538163 h 1126575"/>
              <a:gd name="connsiteX15" fmla="*/ 3050438 w 6693408"/>
              <a:gd name="connsiteY15" fmla="*/ 490153 h 1126575"/>
              <a:gd name="connsiteX16" fmla="*/ 2854989 w 6693408"/>
              <a:gd name="connsiteY16" fmla="*/ 495300 h 1126575"/>
              <a:gd name="connsiteX17" fmla="*/ 2388264 w 6693408"/>
              <a:gd name="connsiteY17" fmla="*/ 252413 h 1126575"/>
              <a:gd name="connsiteX18" fmla="*/ 1922492 w 6693408"/>
              <a:gd name="connsiteY18" fmla="*/ 805815 h 1126575"/>
              <a:gd name="connsiteX0" fmla="*/ 1492300 w 6693408"/>
              <a:gd name="connsiteY0" fmla="*/ 885174 h 1126575"/>
              <a:gd name="connsiteX1" fmla="*/ 1002182 w 6693408"/>
              <a:gd name="connsiteY1" fmla="*/ 848598 h 1126575"/>
              <a:gd name="connsiteX2" fmla="*/ 482803 w 6693408"/>
              <a:gd name="connsiteY2" fmla="*/ 907119 h 1126575"/>
              <a:gd name="connsiteX3" fmla="*/ 0 w 6693408"/>
              <a:gd name="connsiteY3" fmla="*/ 1126575 h 1126575"/>
              <a:gd name="connsiteX4" fmla="*/ 6693408 w 6693408"/>
              <a:gd name="connsiteY4" fmla="*/ 1126575 h 1126575"/>
              <a:gd name="connsiteX5" fmla="*/ 6693408 w 6693408"/>
              <a:gd name="connsiteY5" fmla="*/ 387740 h 1126575"/>
              <a:gd name="connsiteX6" fmla="*/ 6688801 w 6693408"/>
              <a:gd name="connsiteY6" fmla="*/ 280989 h 1126575"/>
              <a:gd name="connsiteX7" fmla="*/ 6242227 w 6693408"/>
              <a:gd name="connsiteY7" fmla="*/ 391132 h 1126575"/>
              <a:gd name="connsiteX8" fmla="*/ 5227892 w 6693408"/>
              <a:gd name="connsiteY8" fmla="*/ 314588 h 1126575"/>
              <a:gd name="connsiteX9" fmla="*/ 4949533 w 6693408"/>
              <a:gd name="connsiteY9" fmla="*/ 133385 h 1126575"/>
              <a:gd name="connsiteX10" fmla="*/ 4774276 w 6693408"/>
              <a:gd name="connsiteY10" fmla="*/ 0 h 1126575"/>
              <a:gd name="connsiteX11" fmla="*/ 4288501 w 6693408"/>
              <a:gd name="connsiteY11" fmla="*/ 276226 h 1126575"/>
              <a:gd name="connsiteX12" fmla="*/ 3813315 w 6693408"/>
              <a:gd name="connsiteY12" fmla="*/ 278012 h 1126575"/>
              <a:gd name="connsiteX13" fmla="*/ 3321714 w 6693408"/>
              <a:gd name="connsiteY13" fmla="*/ 538163 h 1126575"/>
              <a:gd name="connsiteX14" fmla="*/ 3050438 w 6693408"/>
              <a:gd name="connsiteY14" fmla="*/ 490153 h 1126575"/>
              <a:gd name="connsiteX15" fmla="*/ 2854989 w 6693408"/>
              <a:gd name="connsiteY15" fmla="*/ 495300 h 1126575"/>
              <a:gd name="connsiteX16" fmla="*/ 2388264 w 6693408"/>
              <a:gd name="connsiteY16" fmla="*/ 252413 h 1126575"/>
              <a:gd name="connsiteX17" fmla="*/ 1922492 w 6693408"/>
              <a:gd name="connsiteY17" fmla="*/ 805815 h 1126575"/>
              <a:gd name="connsiteX0" fmla="*/ 1492300 w 7257622"/>
              <a:gd name="connsiteY0" fmla="*/ 885174 h 1126575"/>
              <a:gd name="connsiteX1" fmla="*/ 1002182 w 7257622"/>
              <a:gd name="connsiteY1" fmla="*/ 848598 h 1126575"/>
              <a:gd name="connsiteX2" fmla="*/ 482803 w 7257622"/>
              <a:gd name="connsiteY2" fmla="*/ 907119 h 1126575"/>
              <a:gd name="connsiteX3" fmla="*/ 0 w 7257622"/>
              <a:gd name="connsiteY3" fmla="*/ 1126575 h 1126575"/>
              <a:gd name="connsiteX4" fmla="*/ 6693408 w 7257622"/>
              <a:gd name="connsiteY4" fmla="*/ 1126575 h 1126575"/>
              <a:gd name="connsiteX5" fmla="*/ 6693408 w 7257622"/>
              <a:gd name="connsiteY5" fmla="*/ 387740 h 1126575"/>
              <a:gd name="connsiteX6" fmla="*/ 7257622 w 7257622"/>
              <a:gd name="connsiteY6" fmla="*/ 257176 h 1126575"/>
              <a:gd name="connsiteX7" fmla="*/ 6688801 w 7257622"/>
              <a:gd name="connsiteY7" fmla="*/ 280989 h 1126575"/>
              <a:gd name="connsiteX8" fmla="*/ 6242227 w 7257622"/>
              <a:gd name="connsiteY8" fmla="*/ 391132 h 1126575"/>
              <a:gd name="connsiteX9" fmla="*/ 5227892 w 7257622"/>
              <a:gd name="connsiteY9" fmla="*/ 314588 h 1126575"/>
              <a:gd name="connsiteX10" fmla="*/ 4949533 w 7257622"/>
              <a:gd name="connsiteY10" fmla="*/ 133385 h 1126575"/>
              <a:gd name="connsiteX11" fmla="*/ 4774276 w 7257622"/>
              <a:gd name="connsiteY11" fmla="*/ 0 h 1126575"/>
              <a:gd name="connsiteX12" fmla="*/ 4288501 w 7257622"/>
              <a:gd name="connsiteY12" fmla="*/ 276226 h 1126575"/>
              <a:gd name="connsiteX13" fmla="*/ 3813315 w 7257622"/>
              <a:gd name="connsiteY13" fmla="*/ 278012 h 1126575"/>
              <a:gd name="connsiteX14" fmla="*/ 3321714 w 7257622"/>
              <a:gd name="connsiteY14" fmla="*/ 538163 h 1126575"/>
              <a:gd name="connsiteX15" fmla="*/ 3050438 w 7257622"/>
              <a:gd name="connsiteY15" fmla="*/ 490153 h 1126575"/>
              <a:gd name="connsiteX16" fmla="*/ 2854989 w 7257622"/>
              <a:gd name="connsiteY16" fmla="*/ 495300 h 1126575"/>
              <a:gd name="connsiteX17" fmla="*/ 2388264 w 7257622"/>
              <a:gd name="connsiteY17" fmla="*/ 252413 h 1126575"/>
              <a:gd name="connsiteX18" fmla="*/ 1922492 w 7257622"/>
              <a:gd name="connsiteY18" fmla="*/ 805815 h 1126575"/>
              <a:gd name="connsiteX0" fmla="*/ 1492300 w 7257622"/>
              <a:gd name="connsiteY0" fmla="*/ 885174 h 1126575"/>
              <a:gd name="connsiteX1" fmla="*/ 1002182 w 7257622"/>
              <a:gd name="connsiteY1" fmla="*/ 848598 h 1126575"/>
              <a:gd name="connsiteX2" fmla="*/ 482803 w 7257622"/>
              <a:gd name="connsiteY2" fmla="*/ 907119 h 1126575"/>
              <a:gd name="connsiteX3" fmla="*/ 0 w 7257622"/>
              <a:gd name="connsiteY3" fmla="*/ 1126575 h 1126575"/>
              <a:gd name="connsiteX4" fmla="*/ 6693408 w 7257622"/>
              <a:gd name="connsiteY4" fmla="*/ 1126575 h 1126575"/>
              <a:gd name="connsiteX5" fmla="*/ 7239066 w 7257622"/>
              <a:gd name="connsiteY5" fmla="*/ 1111640 h 1126575"/>
              <a:gd name="connsiteX6" fmla="*/ 7257622 w 7257622"/>
              <a:gd name="connsiteY6" fmla="*/ 257176 h 1126575"/>
              <a:gd name="connsiteX7" fmla="*/ 6688801 w 7257622"/>
              <a:gd name="connsiteY7" fmla="*/ 280989 h 1126575"/>
              <a:gd name="connsiteX8" fmla="*/ 6242227 w 7257622"/>
              <a:gd name="connsiteY8" fmla="*/ 391132 h 1126575"/>
              <a:gd name="connsiteX9" fmla="*/ 5227892 w 7257622"/>
              <a:gd name="connsiteY9" fmla="*/ 314588 h 1126575"/>
              <a:gd name="connsiteX10" fmla="*/ 4949533 w 7257622"/>
              <a:gd name="connsiteY10" fmla="*/ 133385 h 1126575"/>
              <a:gd name="connsiteX11" fmla="*/ 4774276 w 7257622"/>
              <a:gd name="connsiteY11" fmla="*/ 0 h 1126575"/>
              <a:gd name="connsiteX12" fmla="*/ 4288501 w 7257622"/>
              <a:gd name="connsiteY12" fmla="*/ 276226 h 1126575"/>
              <a:gd name="connsiteX13" fmla="*/ 3813315 w 7257622"/>
              <a:gd name="connsiteY13" fmla="*/ 278012 h 1126575"/>
              <a:gd name="connsiteX14" fmla="*/ 3321714 w 7257622"/>
              <a:gd name="connsiteY14" fmla="*/ 538163 h 1126575"/>
              <a:gd name="connsiteX15" fmla="*/ 3050438 w 7257622"/>
              <a:gd name="connsiteY15" fmla="*/ 490153 h 1126575"/>
              <a:gd name="connsiteX16" fmla="*/ 2854989 w 7257622"/>
              <a:gd name="connsiteY16" fmla="*/ 495300 h 1126575"/>
              <a:gd name="connsiteX17" fmla="*/ 2388264 w 7257622"/>
              <a:gd name="connsiteY17" fmla="*/ 252413 h 1126575"/>
              <a:gd name="connsiteX18" fmla="*/ 1922492 w 7257622"/>
              <a:gd name="connsiteY18" fmla="*/ 805815 h 1126575"/>
              <a:gd name="connsiteX0" fmla="*/ 1492300 w 7257622"/>
              <a:gd name="connsiteY0" fmla="*/ 885174 h 1126575"/>
              <a:gd name="connsiteX1" fmla="*/ 1002182 w 7257622"/>
              <a:gd name="connsiteY1" fmla="*/ 848598 h 1126575"/>
              <a:gd name="connsiteX2" fmla="*/ 482803 w 7257622"/>
              <a:gd name="connsiteY2" fmla="*/ 907119 h 1126575"/>
              <a:gd name="connsiteX3" fmla="*/ 0 w 7257622"/>
              <a:gd name="connsiteY3" fmla="*/ 1126575 h 1126575"/>
              <a:gd name="connsiteX4" fmla="*/ 6693408 w 7257622"/>
              <a:gd name="connsiteY4" fmla="*/ 1126575 h 1126575"/>
              <a:gd name="connsiteX5" fmla="*/ 7239066 w 7257622"/>
              <a:gd name="connsiteY5" fmla="*/ 1111640 h 1126575"/>
              <a:gd name="connsiteX6" fmla="*/ 7257622 w 7257622"/>
              <a:gd name="connsiteY6" fmla="*/ 257176 h 1126575"/>
              <a:gd name="connsiteX7" fmla="*/ 6688801 w 7257622"/>
              <a:gd name="connsiteY7" fmla="*/ 280989 h 1126575"/>
              <a:gd name="connsiteX8" fmla="*/ 6242228 w 7257622"/>
              <a:gd name="connsiteY8" fmla="*/ 391132 h 1126575"/>
              <a:gd name="connsiteX9" fmla="*/ 5227892 w 7257622"/>
              <a:gd name="connsiteY9" fmla="*/ 314588 h 1126575"/>
              <a:gd name="connsiteX10" fmla="*/ 4949533 w 7257622"/>
              <a:gd name="connsiteY10" fmla="*/ 133385 h 1126575"/>
              <a:gd name="connsiteX11" fmla="*/ 4774276 w 7257622"/>
              <a:gd name="connsiteY11" fmla="*/ 0 h 1126575"/>
              <a:gd name="connsiteX12" fmla="*/ 4288501 w 7257622"/>
              <a:gd name="connsiteY12" fmla="*/ 276226 h 1126575"/>
              <a:gd name="connsiteX13" fmla="*/ 3813315 w 7257622"/>
              <a:gd name="connsiteY13" fmla="*/ 278012 h 1126575"/>
              <a:gd name="connsiteX14" fmla="*/ 3321714 w 7257622"/>
              <a:gd name="connsiteY14" fmla="*/ 538163 h 1126575"/>
              <a:gd name="connsiteX15" fmla="*/ 3050438 w 7257622"/>
              <a:gd name="connsiteY15" fmla="*/ 490153 h 1126575"/>
              <a:gd name="connsiteX16" fmla="*/ 2854989 w 7257622"/>
              <a:gd name="connsiteY16" fmla="*/ 495300 h 1126575"/>
              <a:gd name="connsiteX17" fmla="*/ 2388264 w 7257622"/>
              <a:gd name="connsiteY17" fmla="*/ 252413 h 1126575"/>
              <a:gd name="connsiteX18" fmla="*/ 1922492 w 7257622"/>
              <a:gd name="connsiteY18" fmla="*/ 805815 h 1126575"/>
              <a:gd name="connsiteX0" fmla="*/ 1492300 w 7257622"/>
              <a:gd name="connsiteY0" fmla="*/ 885174 h 1126575"/>
              <a:gd name="connsiteX1" fmla="*/ 1002182 w 7257622"/>
              <a:gd name="connsiteY1" fmla="*/ 848598 h 1126575"/>
              <a:gd name="connsiteX2" fmla="*/ 482803 w 7257622"/>
              <a:gd name="connsiteY2" fmla="*/ 907119 h 1126575"/>
              <a:gd name="connsiteX3" fmla="*/ 0 w 7257622"/>
              <a:gd name="connsiteY3" fmla="*/ 1126575 h 1126575"/>
              <a:gd name="connsiteX4" fmla="*/ 6693408 w 7257622"/>
              <a:gd name="connsiteY4" fmla="*/ 1126575 h 1126575"/>
              <a:gd name="connsiteX5" fmla="*/ 7239066 w 7257622"/>
              <a:gd name="connsiteY5" fmla="*/ 1111640 h 1126575"/>
              <a:gd name="connsiteX6" fmla="*/ 7257622 w 7257622"/>
              <a:gd name="connsiteY6" fmla="*/ 257176 h 1126575"/>
              <a:gd name="connsiteX7" fmla="*/ 6688801 w 7257622"/>
              <a:gd name="connsiteY7" fmla="*/ 280989 h 1126575"/>
              <a:gd name="connsiteX8" fmla="*/ 6242229 w 7257622"/>
              <a:gd name="connsiteY8" fmla="*/ 391132 h 1126575"/>
              <a:gd name="connsiteX9" fmla="*/ 5227892 w 7257622"/>
              <a:gd name="connsiteY9" fmla="*/ 314588 h 1126575"/>
              <a:gd name="connsiteX10" fmla="*/ 4949533 w 7257622"/>
              <a:gd name="connsiteY10" fmla="*/ 133385 h 1126575"/>
              <a:gd name="connsiteX11" fmla="*/ 4774276 w 7257622"/>
              <a:gd name="connsiteY11" fmla="*/ 0 h 1126575"/>
              <a:gd name="connsiteX12" fmla="*/ 4288501 w 7257622"/>
              <a:gd name="connsiteY12" fmla="*/ 276226 h 1126575"/>
              <a:gd name="connsiteX13" fmla="*/ 3813315 w 7257622"/>
              <a:gd name="connsiteY13" fmla="*/ 278012 h 1126575"/>
              <a:gd name="connsiteX14" fmla="*/ 3321714 w 7257622"/>
              <a:gd name="connsiteY14" fmla="*/ 538163 h 1126575"/>
              <a:gd name="connsiteX15" fmla="*/ 3050438 w 7257622"/>
              <a:gd name="connsiteY15" fmla="*/ 490153 h 1126575"/>
              <a:gd name="connsiteX16" fmla="*/ 2854989 w 7257622"/>
              <a:gd name="connsiteY16" fmla="*/ 495300 h 1126575"/>
              <a:gd name="connsiteX17" fmla="*/ 2388264 w 7257622"/>
              <a:gd name="connsiteY17" fmla="*/ 252413 h 1126575"/>
              <a:gd name="connsiteX18" fmla="*/ 1922492 w 7257622"/>
              <a:gd name="connsiteY18" fmla="*/ 805815 h 1126575"/>
              <a:gd name="connsiteX0" fmla="*/ 1492300 w 7257622"/>
              <a:gd name="connsiteY0" fmla="*/ 885174 h 1126575"/>
              <a:gd name="connsiteX1" fmla="*/ 1002182 w 7257622"/>
              <a:gd name="connsiteY1" fmla="*/ 848598 h 1126575"/>
              <a:gd name="connsiteX2" fmla="*/ 482803 w 7257622"/>
              <a:gd name="connsiteY2" fmla="*/ 907119 h 1126575"/>
              <a:gd name="connsiteX3" fmla="*/ 0 w 7257622"/>
              <a:gd name="connsiteY3" fmla="*/ 1126575 h 1126575"/>
              <a:gd name="connsiteX4" fmla="*/ 6693408 w 7257622"/>
              <a:gd name="connsiteY4" fmla="*/ 1126575 h 1126575"/>
              <a:gd name="connsiteX5" fmla="*/ 7239066 w 7257622"/>
              <a:gd name="connsiteY5" fmla="*/ 1111640 h 1126575"/>
              <a:gd name="connsiteX6" fmla="*/ 7257622 w 7257622"/>
              <a:gd name="connsiteY6" fmla="*/ 257176 h 1126575"/>
              <a:gd name="connsiteX7" fmla="*/ 6688801 w 7257622"/>
              <a:gd name="connsiteY7" fmla="*/ 280989 h 1126575"/>
              <a:gd name="connsiteX8" fmla="*/ 6242229 w 7257622"/>
              <a:gd name="connsiteY8" fmla="*/ 391132 h 1126575"/>
              <a:gd name="connsiteX9" fmla="*/ 5227892 w 7257622"/>
              <a:gd name="connsiteY9" fmla="*/ 314588 h 1126575"/>
              <a:gd name="connsiteX10" fmla="*/ 4949533 w 7257622"/>
              <a:gd name="connsiteY10" fmla="*/ 133385 h 1126575"/>
              <a:gd name="connsiteX11" fmla="*/ 4774276 w 7257622"/>
              <a:gd name="connsiteY11" fmla="*/ 0 h 1126575"/>
              <a:gd name="connsiteX12" fmla="*/ 4288501 w 7257622"/>
              <a:gd name="connsiteY12" fmla="*/ 276226 h 1126575"/>
              <a:gd name="connsiteX13" fmla="*/ 3813315 w 7257622"/>
              <a:gd name="connsiteY13" fmla="*/ 278012 h 1126575"/>
              <a:gd name="connsiteX14" fmla="*/ 3321714 w 7257622"/>
              <a:gd name="connsiteY14" fmla="*/ 538163 h 1126575"/>
              <a:gd name="connsiteX15" fmla="*/ 3050438 w 7257622"/>
              <a:gd name="connsiteY15" fmla="*/ 490153 h 1126575"/>
              <a:gd name="connsiteX16" fmla="*/ 2854989 w 7257622"/>
              <a:gd name="connsiteY16" fmla="*/ 495300 h 1126575"/>
              <a:gd name="connsiteX17" fmla="*/ 2388264 w 7257622"/>
              <a:gd name="connsiteY17" fmla="*/ 252413 h 1126575"/>
              <a:gd name="connsiteX18" fmla="*/ 1922492 w 7257622"/>
              <a:gd name="connsiteY18" fmla="*/ 805815 h 1126575"/>
              <a:gd name="connsiteX0" fmla="*/ 1492300 w 7257622"/>
              <a:gd name="connsiteY0" fmla="*/ 885174 h 1126575"/>
              <a:gd name="connsiteX1" fmla="*/ 1002182 w 7257622"/>
              <a:gd name="connsiteY1" fmla="*/ 848598 h 1126575"/>
              <a:gd name="connsiteX2" fmla="*/ 482803 w 7257622"/>
              <a:gd name="connsiteY2" fmla="*/ 907119 h 1126575"/>
              <a:gd name="connsiteX3" fmla="*/ 0 w 7257622"/>
              <a:gd name="connsiteY3" fmla="*/ 1126575 h 1126575"/>
              <a:gd name="connsiteX4" fmla="*/ 6693408 w 7257622"/>
              <a:gd name="connsiteY4" fmla="*/ 1126575 h 1126575"/>
              <a:gd name="connsiteX5" fmla="*/ 7239066 w 7257622"/>
              <a:gd name="connsiteY5" fmla="*/ 1111640 h 1126575"/>
              <a:gd name="connsiteX6" fmla="*/ 7257622 w 7257622"/>
              <a:gd name="connsiteY6" fmla="*/ 257176 h 1126575"/>
              <a:gd name="connsiteX7" fmla="*/ 6688801 w 7257622"/>
              <a:gd name="connsiteY7" fmla="*/ 280989 h 1126575"/>
              <a:gd name="connsiteX8" fmla="*/ 6242229 w 7257622"/>
              <a:gd name="connsiteY8" fmla="*/ 391132 h 1126575"/>
              <a:gd name="connsiteX9" fmla="*/ 5227892 w 7257622"/>
              <a:gd name="connsiteY9" fmla="*/ 314588 h 1126575"/>
              <a:gd name="connsiteX10" fmla="*/ 4949533 w 7257622"/>
              <a:gd name="connsiteY10" fmla="*/ 133385 h 1126575"/>
              <a:gd name="connsiteX11" fmla="*/ 4774276 w 7257622"/>
              <a:gd name="connsiteY11" fmla="*/ 0 h 1126575"/>
              <a:gd name="connsiteX12" fmla="*/ 4288501 w 7257622"/>
              <a:gd name="connsiteY12" fmla="*/ 276226 h 1126575"/>
              <a:gd name="connsiteX13" fmla="*/ 3813315 w 7257622"/>
              <a:gd name="connsiteY13" fmla="*/ 278012 h 1126575"/>
              <a:gd name="connsiteX14" fmla="*/ 3573051 w 7257622"/>
              <a:gd name="connsiteY14" fmla="*/ 369456 h 1126575"/>
              <a:gd name="connsiteX15" fmla="*/ 3321714 w 7257622"/>
              <a:gd name="connsiteY15" fmla="*/ 538163 h 1126575"/>
              <a:gd name="connsiteX16" fmla="*/ 3050438 w 7257622"/>
              <a:gd name="connsiteY16" fmla="*/ 490153 h 1126575"/>
              <a:gd name="connsiteX17" fmla="*/ 2854989 w 7257622"/>
              <a:gd name="connsiteY17" fmla="*/ 495300 h 1126575"/>
              <a:gd name="connsiteX18" fmla="*/ 2388264 w 7257622"/>
              <a:gd name="connsiteY18" fmla="*/ 252413 h 1126575"/>
              <a:gd name="connsiteX19" fmla="*/ 1922492 w 7257622"/>
              <a:gd name="connsiteY19" fmla="*/ 805815 h 1126575"/>
              <a:gd name="connsiteX0" fmla="*/ 1492300 w 7257622"/>
              <a:gd name="connsiteY0" fmla="*/ 885174 h 1126575"/>
              <a:gd name="connsiteX1" fmla="*/ 1002182 w 7257622"/>
              <a:gd name="connsiteY1" fmla="*/ 848598 h 1126575"/>
              <a:gd name="connsiteX2" fmla="*/ 482803 w 7257622"/>
              <a:gd name="connsiteY2" fmla="*/ 907119 h 1126575"/>
              <a:gd name="connsiteX3" fmla="*/ 0 w 7257622"/>
              <a:gd name="connsiteY3" fmla="*/ 1126575 h 1126575"/>
              <a:gd name="connsiteX4" fmla="*/ 6693408 w 7257622"/>
              <a:gd name="connsiteY4" fmla="*/ 1126575 h 1126575"/>
              <a:gd name="connsiteX5" fmla="*/ 7239066 w 7257622"/>
              <a:gd name="connsiteY5" fmla="*/ 1111640 h 1126575"/>
              <a:gd name="connsiteX6" fmla="*/ 7257622 w 7257622"/>
              <a:gd name="connsiteY6" fmla="*/ 257176 h 1126575"/>
              <a:gd name="connsiteX7" fmla="*/ 6688801 w 7257622"/>
              <a:gd name="connsiteY7" fmla="*/ 280989 h 1126575"/>
              <a:gd name="connsiteX8" fmla="*/ 6242229 w 7257622"/>
              <a:gd name="connsiteY8" fmla="*/ 391132 h 1126575"/>
              <a:gd name="connsiteX9" fmla="*/ 5227892 w 7257622"/>
              <a:gd name="connsiteY9" fmla="*/ 314588 h 1126575"/>
              <a:gd name="connsiteX10" fmla="*/ 4949533 w 7257622"/>
              <a:gd name="connsiteY10" fmla="*/ 133385 h 1126575"/>
              <a:gd name="connsiteX11" fmla="*/ 4774276 w 7257622"/>
              <a:gd name="connsiteY11" fmla="*/ 0 h 1126575"/>
              <a:gd name="connsiteX12" fmla="*/ 4288501 w 7257622"/>
              <a:gd name="connsiteY12" fmla="*/ 276226 h 1126575"/>
              <a:gd name="connsiteX13" fmla="*/ 3813315 w 7257622"/>
              <a:gd name="connsiteY13" fmla="*/ 278012 h 1126575"/>
              <a:gd name="connsiteX14" fmla="*/ 3788620 w 7257622"/>
              <a:gd name="connsiteY14" fmla="*/ 600365 h 1126575"/>
              <a:gd name="connsiteX15" fmla="*/ 3321714 w 7257622"/>
              <a:gd name="connsiteY15" fmla="*/ 538163 h 1126575"/>
              <a:gd name="connsiteX16" fmla="*/ 3050438 w 7257622"/>
              <a:gd name="connsiteY16" fmla="*/ 490153 h 1126575"/>
              <a:gd name="connsiteX17" fmla="*/ 2854989 w 7257622"/>
              <a:gd name="connsiteY17" fmla="*/ 495300 h 1126575"/>
              <a:gd name="connsiteX18" fmla="*/ 2388264 w 7257622"/>
              <a:gd name="connsiteY18" fmla="*/ 252413 h 1126575"/>
              <a:gd name="connsiteX19" fmla="*/ 1922492 w 7257622"/>
              <a:gd name="connsiteY19" fmla="*/ 805815 h 1126575"/>
              <a:gd name="connsiteX0" fmla="*/ 1492300 w 7257622"/>
              <a:gd name="connsiteY0" fmla="*/ 885174 h 1126575"/>
              <a:gd name="connsiteX1" fmla="*/ 1002182 w 7257622"/>
              <a:gd name="connsiteY1" fmla="*/ 848598 h 1126575"/>
              <a:gd name="connsiteX2" fmla="*/ 482803 w 7257622"/>
              <a:gd name="connsiteY2" fmla="*/ 907119 h 1126575"/>
              <a:gd name="connsiteX3" fmla="*/ 0 w 7257622"/>
              <a:gd name="connsiteY3" fmla="*/ 1126575 h 1126575"/>
              <a:gd name="connsiteX4" fmla="*/ 6693408 w 7257622"/>
              <a:gd name="connsiteY4" fmla="*/ 1126575 h 1126575"/>
              <a:gd name="connsiteX5" fmla="*/ 7239066 w 7257622"/>
              <a:gd name="connsiteY5" fmla="*/ 1111640 h 1126575"/>
              <a:gd name="connsiteX6" fmla="*/ 7257622 w 7257622"/>
              <a:gd name="connsiteY6" fmla="*/ 257176 h 1126575"/>
              <a:gd name="connsiteX7" fmla="*/ 6688801 w 7257622"/>
              <a:gd name="connsiteY7" fmla="*/ 280989 h 1126575"/>
              <a:gd name="connsiteX8" fmla="*/ 6242229 w 7257622"/>
              <a:gd name="connsiteY8" fmla="*/ 391132 h 1126575"/>
              <a:gd name="connsiteX9" fmla="*/ 5227892 w 7257622"/>
              <a:gd name="connsiteY9" fmla="*/ 314588 h 1126575"/>
              <a:gd name="connsiteX10" fmla="*/ 4949533 w 7257622"/>
              <a:gd name="connsiteY10" fmla="*/ 133385 h 1126575"/>
              <a:gd name="connsiteX11" fmla="*/ 4774276 w 7257622"/>
              <a:gd name="connsiteY11" fmla="*/ 0 h 1126575"/>
              <a:gd name="connsiteX12" fmla="*/ 4288501 w 7257622"/>
              <a:gd name="connsiteY12" fmla="*/ 276226 h 1126575"/>
              <a:gd name="connsiteX13" fmla="*/ 3813315 w 7257622"/>
              <a:gd name="connsiteY13" fmla="*/ 278012 h 1126575"/>
              <a:gd name="connsiteX14" fmla="*/ 3612245 w 7257622"/>
              <a:gd name="connsiteY14" fmla="*/ 434111 h 1126575"/>
              <a:gd name="connsiteX15" fmla="*/ 3321714 w 7257622"/>
              <a:gd name="connsiteY15" fmla="*/ 538163 h 1126575"/>
              <a:gd name="connsiteX16" fmla="*/ 3050438 w 7257622"/>
              <a:gd name="connsiteY16" fmla="*/ 490153 h 1126575"/>
              <a:gd name="connsiteX17" fmla="*/ 2854989 w 7257622"/>
              <a:gd name="connsiteY17" fmla="*/ 495300 h 1126575"/>
              <a:gd name="connsiteX18" fmla="*/ 2388264 w 7257622"/>
              <a:gd name="connsiteY18" fmla="*/ 252413 h 1126575"/>
              <a:gd name="connsiteX19" fmla="*/ 1922492 w 7257622"/>
              <a:gd name="connsiteY19" fmla="*/ 805815 h 1126575"/>
              <a:gd name="connsiteX0" fmla="*/ 1492300 w 7257622"/>
              <a:gd name="connsiteY0" fmla="*/ 885174 h 1126575"/>
              <a:gd name="connsiteX1" fmla="*/ 1002182 w 7257622"/>
              <a:gd name="connsiteY1" fmla="*/ 848598 h 1126575"/>
              <a:gd name="connsiteX2" fmla="*/ 482803 w 7257622"/>
              <a:gd name="connsiteY2" fmla="*/ 907119 h 1126575"/>
              <a:gd name="connsiteX3" fmla="*/ 0 w 7257622"/>
              <a:gd name="connsiteY3" fmla="*/ 1126575 h 1126575"/>
              <a:gd name="connsiteX4" fmla="*/ 6693408 w 7257622"/>
              <a:gd name="connsiteY4" fmla="*/ 1126575 h 1126575"/>
              <a:gd name="connsiteX5" fmla="*/ 7239066 w 7257622"/>
              <a:gd name="connsiteY5" fmla="*/ 1111640 h 1126575"/>
              <a:gd name="connsiteX6" fmla="*/ 7257622 w 7257622"/>
              <a:gd name="connsiteY6" fmla="*/ 257176 h 1126575"/>
              <a:gd name="connsiteX7" fmla="*/ 6688801 w 7257622"/>
              <a:gd name="connsiteY7" fmla="*/ 280989 h 1126575"/>
              <a:gd name="connsiteX8" fmla="*/ 6242229 w 7257622"/>
              <a:gd name="connsiteY8" fmla="*/ 391132 h 1126575"/>
              <a:gd name="connsiteX9" fmla="*/ 5227892 w 7257622"/>
              <a:gd name="connsiteY9" fmla="*/ 314588 h 1126575"/>
              <a:gd name="connsiteX10" fmla="*/ 4949533 w 7257622"/>
              <a:gd name="connsiteY10" fmla="*/ 133385 h 1126575"/>
              <a:gd name="connsiteX11" fmla="*/ 4774276 w 7257622"/>
              <a:gd name="connsiteY11" fmla="*/ 0 h 1126575"/>
              <a:gd name="connsiteX12" fmla="*/ 4288501 w 7257622"/>
              <a:gd name="connsiteY12" fmla="*/ 276226 h 1126575"/>
              <a:gd name="connsiteX13" fmla="*/ 3813315 w 7257622"/>
              <a:gd name="connsiteY13" fmla="*/ 278012 h 1126575"/>
              <a:gd name="connsiteX14" fmla="*/ 3612245 w 7257622"/>
              <a:gd name="connsiteY14" fmla="*/ 434111 h 1126575"/>
              <a:gd name="connsiteX15" fmla="*/ 3321714 w 7257622"/>
              <a:gd name="connsiteY15" fmla="*/ 538163 h 1126575"/>
              <a:gd name="connsiteX16" fmla="*/ 3050438 w 7257622"/>
              <a:gd name="connsiteY16" fmla="*/ 490153 h 1126575"/>
              <a:gd name="connsiteX17" fmla="*/ 2854989 w 7257622"/>
              <a:gd name="connsiteY17" fmla="*/ 495300 h 1126575"/>
              <a:gd name="connsiteX18" fmla="*/ 2388264 w 7257622"/>
              <a:gd name="connsiteY18" fmla="*/ 252413 h 1126575"/>
              <a:gd name="connsiteX19" fmla="*/ 1922492 w 7257622"/>
              <a:gd name="connsiteY19" fmla="*/ 805815 h 1126575"/>
              <a:gd name="connsiteX0" fmla="*/ 1492300 w 7257622"/>
              <a:gd name="connsiteY0" fmla="*/ 885174 h 1126575"/>
              <a:gd name="connsiteX1" fmla="*/ 1002182 w 7257622"/>
              <a:gd name="connsiteY1" fmla="*/ 848598 h 1126575"/>
              <a:gd name="connsiteX2" fmla="*/ 482803 w 7257622"/>
              <a:gd name="connsiteY2" fmla="*/ 907119 h 1126575"/>
              <a:gd name="connsiteX3" fmla="*/ 0 w 7257622"/>
              <a:gd name="connsiteY3" fmla="*/ 1126575 h 1126575"/>
              <a:gd name="connsiteX4" fmla="*/ 6693408 w 7257622"/>
              <a:gd name="connsiteY4" fmla="*/ 1126575 h 1126575"/>
              <a:gd name="connsiteX5" fmla="*/ 7239066 w 7257622"/>
              <a:gd name="connsiteY5" fmla="*/ 1111640 h 1126575"/>
              <a:gd name="connsiteX6" fmla="*/ 7257622 w 7257622"/>
              <a:gd name="connsiteY6" fmla="*/ 257176 h 1126575"/>
              <a:gd name="connsiteX7" fmla="*/ 6688801 w 7257622"/>
              <a:gd name="connsiteY7" fmla="*/ 280989 h 1126575"/>
              <a:gd name="connsiteX8" fmla="*/ 6242229 w 7257622"/>
              <a:gd name="connsiteY8" fmla="*/ 391132 h 1126575"/>
              <a:gd name="connsiteX9" fmla="*/ 5227892 w 7257622"/>
              <a:gd name="connsiteY9" fmla="*/ 314588 h 1126575"/>
              <a:gd name="connsiteX10" fmla="*/ 4949533 w 7257622"/>
              <a:gd name="connsiteY10" fmla="*/ 133385 h 1126575"/>
              <a:gd name="connsiteX11" fmla="*/ 4774276 w 7257622"/>
              <a:gd name="connsiteY11" fmla="*/ 0 h 1126575"/>
              <a:gd name="connsiteX12" fmla="*/ 4288501 w 7257622"/>
              <a:gd name="connsiteY12" fmla="*/ 276226 h 1126575"/>
              <a:gd name="connsiteX13" fmla="*/ 3813315 w 7257622"/>
              <a:gd name="connsiteY13" fmla="*/ 278012 h 1126575"/>
              <a:gd name="connsiteX14" fmla="*/ 3612245 w 7257622"/>
              <a:gd name="connsiteY14" fmla="*/ 434111 h 1126575"/>
              <a:gd name="connsiteX15" fmla="*/ 3321714 w 7257622"/>
              <a:gd name="connsiteY15" fmla="*/ 538163 h 1126575"/>
              <a:gd name="connsiteX16" fmla="*/ 3050438 w 7257622"/>
              <a:gd name="connsiteY16" fmla="*/ 490153 h 1126575"/>
              <a:gd name="connsiteX17" fmla="*/ 2854989 w 7257622"/>
              <a:gd name="connsiteY17" fmla="*/ 495300 h 1126575"/>
              <a:gd name="connsiteX18" fmla="*/ 2388264 w 7257622"/>
              <a:gd name="connsiteY18" fmla="*/ 252413 h 1126575"/>
              <a:gd name="connsiteX19" fmla="*/ 1922492 w 7257622"/>
              <a:gd name="connsiteY19" fmla="*/ 805815 h 1126575"/>
              <a:gd name="connsiteX0" fmla="*/ 1492300 w 7257622"/>
              <a:gd name="connsiteY0" fmla="*/ 885174 h 1126575"/>
              <a:gd name="connsiteX1" fmla="*/ 1002182 w 7257622"/>
              <a:gd name="connsiteY1" fmla="*/ 848598 h 1126575"/>
              <a:gd name="connsiteX2" fmla="*/ 482803 w 7257622"/>
              <a:gd name="connsiteY2" fmla="*/ 907119 h 1126575"/>
              <a:gd name="connsiteX3" fmla="*/ 0 w 7257622"/>
              <a:gd name="connsiteY3" fmla="*/ 1126575 h 1126575"/>
              <a:gd name="connsiteX4" fmla="*/ 6693408 w 7257622"/>
              <a:gd name="connsiteY4" fmla="*/ 1126575 h 1126575"/>
              <a:gd name="connsiteX5" fmla="*/ 7239066 w 7257622"/>
              <a:gd name="connsiteY5" fmla="*/ 1111640 h 1126575"/>
              <a:gd name="connsiteX6" fmla="*/ 7257622 w 7257622"/>
              <a:gd name="connsiteY6" fmla="*/ 257176 h 1126575"/>
              <a:gd name="connsiteX7" fmla="*/ 6688801 w 7257622"/>
              <a:gd name="connsiteY7" fmla="*/ 280989 h 1126575"/>
              <a:gd name="connsiteX8" fmla="*/ 6242230 w 7257622"/>
              <a:gd name="connsiteY8" fmla="*/ 391132 h 1126575"/>
              <a:gd name="connsiteX9" fmla="*/ 5227892 w 7257622"/>
              <a:gd name="connsiteY9" fmla="*/ 314588 h 1126575"/>
              <a:gd name="connsiteX10" fmla="*/ 4949533 w 7257622"/>
              <a:gd name="connsiteY10" fmla="*/ 133385 h 1126575"/>
              <a:gd name="connsiteX11" fmla="*/ 4774276 w 7257622"/>
              <a:gd name="connsiteY11" fmla="*/ 0 h 1126575"/>
              <a:gd name="connsiteX12" fmla="*/ 4288501 w 7257622"/>
              <a:gd name="connsiteY12" fmla="*/ 276226 h 1126575"/>
              <a:gd name="connsiteX13" fmla="*/ 3813315 w 7257622"/>
              <a:gd name="connsiteY13" fmla="*/ 278012 h 1126575"/>
              <a:gd name="connsiteX14" fmla="*/ 3612245 w 7257622"/>
              <a:gd name="connsiteY14" fmla="*/ 434111 h 1126575"/>
              <a:gd name="connsiteX15" fmla="*/ 3321714 w 7257622"/>
              <a:gd name="connsiteY15" fmla="*/ 538163 h 1126575"/>
              <a:gd name="connsiteX16" fmla="*/ 3050438 w 7257622"/>
              <a:gd name="connsiteY16" fmla="*/ 490153 h 1126575"/>
              <a:gd name="connsiteX17" fmla="*/ 2854989 w 7257622"/>
              <a:gd name="connsiteY17" fmla="*/ 495300 h 1126575"/>
              <a:gd name="connsiteX18" fmla="*/ 2388264 w 7257622"/>
              <a:gd name="connsiteY18" fmla="*/ 252413 h 1126575"/>
              <a:gd name="connsiteX19" fmla="*/ 1922492 w 7257622"/>
              <a:gd name="connsiteY19" fmla="*/ 805815 h 112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57622" h="1126575">
                <a:moveTo>
                  <a:pt x="1492300" y="885174"/>
                </a:moveTo>
                <a:lnTo>
                  <a:pt x="1002182" y="848598"/>
                </a:lnTo>
                <a:lnTo>
                  <a:pt x="482803" y="907119"/>
                </a:lnTo>
                <a:lnTo>
                  <a:pt x="0" y="1126575"/>
                </a:lnTo>
                <a:lnTo>
                  <a:pt x="6693408" y="1126575"/>
                </a:lnTo>
                <a:lnTo>
                  <a:pt x="7239066" y="1111640"/>
                </a:lnTo>
                <a:lnTo>
                  <a:pt x="7257622" y="257176"/>
                </a:lnTo>
                <a:lnTo>
                  <a:pt x="6688801" y="280989"/>
                </a:lnTo>
                <a:cubicBezTo>
                  <a:pt x="6539944" y="317703"/>
                  <a:pt x="6410684" y="335945"/>
                  <a:pt x="6242230" y="391132"/>
                </a:cubicBezTo>
                <a:lnTo>
                  <a:pt x="5227892" y="314588"/>
                </a:lnTo>
                <a:lnTo>
                  <a:pt x="4949533" y="133385"/>
                </a:lnTo>
                <a:lnTo>
                  <a:pt x="4774276" y="0"/>
                </a:lnTo>
                <a:lnTo>
                  <a:pt x="4288501" y="276226"/>
                </a:lnTo>
                <a:lnTo>
                  <a:pt x="3813315" y="278012"/>
                </a:lnTo>
                <a:cubicBezTo>
                  <a:pt x="3694073" y="293550"/>
                  <a:pt x="3694178" y="390753"/>
                  <a:pt x="3612245" y="434111"/>
                </a:cubicBezTo>
                <a:cubicBezTo>
                  <a:pt x="3530312" y="477469"/>
                  <a:pt x="3408816" y="518047"/>
                  <a:pt x="3321714" y="538163"/>
                </a:cubicBezTo>
                <a:lnTo>
                  <a:pt x="3050438" y="490153"/>
                </a:lnTo>
                <a:lnTo>
                  <a:pt x="2854989" y="495300"/>
                </a:lnTo>
                <a:lnTo>
                  <a:pt x="2388264" y="252413"/>
                </a:lnTo>
                <a:lnTo>
                  <a:pt x="1922492" y="805815"/>
                </a:lnTo>
              </a:path>
            </a:pathLst>
          </a:custGeom>
          <a:solidFill>
            <a:srgbClr val="FFFF00">
              <a:alpha val="7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488" y="275714"/>
            <a:ext cx="8704262" cy="63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0525" y="387350"/>
            <a:ext cx="7772400" cy="782638"/>
          </a:xfrm>
        </p:spPr>
        <p:txBody>
          <a:bodyPr/>
          <a:lstStyle/>
          <a:p>
            <a:r>
              <a:rPr lang="en-US" dirty="0" smtClean="0"/>
              <a:t>Market Share Analysis: Import Brand Market Share</a:t>
            </a:r>
            <a:endParaRPr lang="en-US" dirty="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 rot="16200000">
            <a:off x="-738906" y="3233365"/>
            <a:ext cx="2438400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  <a:effectLst/>
              </a:rPr>
              <a:t>Market Share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629819" y="3054259"/>
            <a:ext cx="6766560" cy="9330"/>
          </a:xfrm>
          <a:prstGeom prst="line">
            <a:avLst/>
          </a:prstGeom>
          <a:noFill/>
          <a:ln w="2540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388099" y="4993420"/>
            <a:ext cx="1801368" cy="685800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effectLst/>
              </a:rPr>
              <a:t>2007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187028" y="4993420"/>
            <a:ext cx="1810512" cy="685800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effectLst/>
              </a:rPr>
              <a:t>2008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995193" y="4993420"/>
            <a:ext cx="1792224" cy="685800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effectLst/>
              </a:rPr>
              <a:t>2009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786213" y="4993547"/>
            <a:ext cx="1792224" cy="685800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002060"/>
                </a:solidFill>
                <a:effectLst/>
              </a:rPr>
              <a:t>2010</a:t>
            </a:r>
            <a:endParaRPr lang="en-US" sz="1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12" name="Donut 11"/>
          <p:cNvSpPr/>
          <p:nvPr/>
        </p:nvSpPr>
        <p:spPr bwMode="auto">
          <a:xfrm>
            <a:off x="2391616" y="2619221"/>
            <a:ext cx="274320" cy="274320"/>
          </a:xfrm>
          <a:prstGeom prst="donut">
            <a:avLst>
              <a:gd name="adj" fmla="val 18911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Donut 16"/>
          <p:cNvSpPr/>
          <p:nvPr/>
        </p:nvSpPr>
        <p:spPr bwMode="auto">
          <a:xfrm>
            <a:off x="3731466" y="2022321"/>
            <a:ext cx="274320" cy="274320"/>
          </a:xfrm>
          <a:prstGeom prst="donut">
            <a:avLst>
              <a:gd name="adj" fmla="val 18911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Donut 19"/>
          <p:cNvSpPr/>
          <p:nvPr/>
        </p:nvSpPr>
        <p:spPr bwMode="auto">
          <a:xfrm>
            <a:off x="5969841" y="1774671"/>
            <a:ext cx="274320" cy="274320"/>
          </a:xfrm>
          <a:prstGeom prst="donut">
            <a:avLst>
              <a:gd name="adj" fmla="val 18911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9897" y="1914884"/>
            <a:ext cx="2133600" cy="480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Import Brands exceed 50 percent market share</a:t>
            </a:r>
            <a:endParaRPr lang="en-US" sz="14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rot="16200000" flipH="1">
            <a:off x="2337431" y="2456881"/>
            <a:ext cx="231788" cy="6360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6200000" flipH="1">
            <a:off x="3318507" y="2850581"/>
            <a:ext cx="1298585" cy="1588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964447" y="3600809"/>
            <a:ext cx="2133600" cy="480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Gas Price Spikes to over $4.00 per gallon</a:t>
            </a:r>
            <a:endParaRPr lang="en-US" sz="14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rot="16200000" flipH="1">
            <a:off x="5570402" y="2649020"/>
            <a:ext cx="1298585" cy="1588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440026" y="3291096"/>
            <a:ext cx="1730479" cy="286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Cash For Clunkers</a:t>
            </a:r>
            <a:endParaRPr lang="en-US" sz="14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7" grpId="0" animBg="1"/>
      <p:bldP spid="20" grpId="0" animBg="1"/>
      <p:bldP spid="21" grpId="0" animBg="1"/>
      <p:bldP spid="32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960938" y="2163763"/>
            <a:ext cx="319405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cap="all" dirty="0">
                <a:latin typeface="+mj-lt"/>
                <a:ea typeface="+mj-ea"/>
                <a:cs typeface="+mj-cs"/>
              </a:rPr>
              <a:t>Customer</a:t>
            </a:r>
            <a:r>
              <a:rPr lang="en-US" sz="4000" cap="all" dirty="0">
                <a:latin typeface="+mn-lt"/>
                <a:ea typeface="+mj-ea"/>
                <a:cs typeface="+mj-cs"/>
              </a:rPr>
              <a:t/>
            </a:r>
            <a:br>
              <a:rPr lang="en-US" sz="4000" cap="all" dirty="0">
                <a:latin typeface="+mn-lt"/>
                <a:ea typeface="+mj-ea"/>
                <a:cs typeface="+mj-cs"/>
              </a:rPr>
            </a:br>
            <a:r>
              <a:rPr lang="en-US" sz="4000" cap="all" dirty="0">
                <a:latin typeface="+mn-lt"/>
                <a:ea typeface="+mj-ea"/>
                <a:cs typeface="+mj-cs"/>
              </a:rPr>
              <a:t>loyalty</a:t>
            </a:r>
          </a:p>
        </p:txBody>
      </p:sp>
      <p:pic>
        <p:nvPicPr>
          <p:cNvPr id="214019" name="Picture 4" descr="AnswersDriveResul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1489075"/>
            <a:ext cx="3617913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432619" y="1425677"/>
            <a:ext cx="8249265" cy="2202426"/>
          </a:xfrm>
          <a:prstGeom prst="rect">
            <a:avLst/>
          </a:prstGeom>
          <a:solidFill>
            <a:srgbClr val="FFFF00">
              <a:alpha val="78000"/>
            </a:srgbClr>
          </a:solidFill>
          <a:ln w="50800" algn="ctr">
            <a:noFill/>
            <a:miter lim="800000"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754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Loyalty Methodology</a:t>
            </a:r>
            <a:endParaRPr lang="en-US" b="0"/>
          </a:p>
        </p:txBody>
      </p:sp>
      <p:sp>
        <p:nvSpPr>
          <p:cNvPr id="275461" name="Text Box 56"/>
          <p:cNvSpPr txBox="1">
            <a:spLocks noChangeArrowheads="1"/>
          </p:cNvSpPr>
          <p:nvPr/>
        </p:nvSpPr>
        <p:spPr bwMode="auto">
          <a:xfrm>
            <a:off x="3582988" y="4341813"/>
            <a:ext cx="1103312" cy="422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200" b="1">
                <a:solidFill>
                  <a:schemeClr val="bg1"/>
                </a:solidFill>
                <a:effectLst/>
              </a:rPr>
              <a:t>Multiple Levels</a:t>
            </a:r>
          </a:p>
        </p:txBody>
      </p:sp>
      <p:sp>
        <p:nvSpPr>
          <p:cNvPr id="35" name="Rectangle 6"/>
          <p:cNvSpPr txBox="1">
            <a:spLocks noChangeArrowheads="1"/>
          </p:cNvSpPr>
          <p:nvPr/>
        </p:nvSpPr>
        <p:spPr bwMode="auto">
          <a:xfrm>
            <a:off x="561975" y="1562100"/>
            <a:ext cx="4305300" cy="1924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274320" tIns="0" rIns="274320" bIns="274320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endParaRPr lang="en-US" sz="100" dirty="0">
              <a:effectLst/>
            </a:endParaRPr>
          </a:p>
          <a:p>
            <a:pPr marL="0" lvl="1">
              <a:spcBef>
                <a:spcPct val="0"/>
              </a:spcBef>
              <a:spcAft>
                <a:spcPts val="600"/>
              </a:spcAft>
              <a:buSzPct val="100000"/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effectLst/>
              </a:rPr>
              <a:t>Garage loyalty</a:t>
            </a:r>
            <a:r>
              <a:rPr lang="en-US" sz="1600" b="1" dirty="0">
                <a:effectLst/>
              </a:rPr>
              <a:t> </a:t>
            </a:r>
            <a:r>
              <a:rPr lang="en-US" sz="1600" dirty="0">
                <a:effectLst/>
              </a:rPr>
              <a:t>measures whether a new vehicle purchase matches a prior new vehicle owned, including vehicles currently in the garage </a:t>
            </a:r>
            <a:r>
              <a:rPr lang="en-US" sz="1600" i="1" dirty="0">
                <a:effectLst/>
              </a:rPr>
              <a:t>or disposed</a:t>
            </a:r>
            <a:r>
              <a:rPr lang="en-US" sz="1600" dirty="0">
                <a:effectLst/>
              </a:rPr>
              <a:t> up to 90 days prior to the new vehicle purchase.  </a:t>
            </a:r>
          </a:p>
          <a:p>
            <a:pPr marL="0" lvl="1">
              <a:spcBef>
                <a:spcPct val="0"/>
              </a:spcBef>
              <a:spcAft>
                <a:spcPts val="600"/>
              </a:spcAft>
              <a:buSzPct val="100000"/>
              <a:buFontTx/>
              <a:buNone/>
            </a:pPr>
            <a:endParaRPr lang="en-US" sz="100" i="1" dirty="0">
              <a:solidFill>
                <a:srgbClr val="015CAE"/>
              </a:solidFill>
              <a:effectLst/>
            </a:endParaRPr>
          </a:p>
          <a:p>
            <a:pPr marL="0" lvl="1">
              <a:spcBef>
                <a:spcPct val="0"/>
              </a:spcBef>
              <a:spcAft>
                <a:spcPts val="600"/>
              </a:spcAft>
              <a:buSzPct val="100000"/>
              <a:buFontTx/>
              <a:buNone/>
            </a:pPr>
            <a:r>
              <a:rPr lang="en-US" sz="1400" i="1" dirty="0">
                <a:solidFill>
                  <a:srgbClr val="015CAE"/>
                </a:solidFill>
                <a:effectLst/>
              </a:rPr>
              <a:t>Provides complete view of repurchase activity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endParaRPr lang="en-US" sz="1600" i="1" dirty="0">
              <a:solidFill>
                <a:srgbClr val="015CAE"/>
              </a:solidFill>
              <a:effectLst/>
            </a:endParaRPr>
          </a:p>
        </p:txBody>
      </p:sp>
      <p:pic>
        <p:nvPicPr>
          <p:cNvPr id="2754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0" y="1533832"/>
            <a:ext cx="36004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6"/>
          <p:cNvSpPr txBox="1">
            <a:spLocks noChangeArrowheads="1"/>
          </p:cNvSpPr>
          <p:nvPr/>
        </p:nvSpPr>
        <p:spPr bwMode="auto">
          <a:xfrm>
            <a:off x="561975" y="3762375"/>
            <a:ext cx="4305300" cy="192405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274320" tIns="182880" rIns="274320" bIns="274320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endParaRPr lang="en-US" sz="100">
              <a:effectLst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  <a:buSzPct val="100000"/>
              <a:buFontTx/>
              <a:buNone/>
            </a:pPr>
            <a:r>
              <a:rPr lang="en-US" sz="1600" b="1">
                <a:solidFill>
                  <a:schemeClr val="accent1"/>
                </a:solidFill>
                <a:effectLst/>
              </a:rPr>
              <a:t>Disposal loyalty</a:t>
            </a:r>
            <a:r>
              <a:rPr lang="en-US" sz="1600" b="1">
                <a:effectLst/>
              </a:rPr>
              <a:t> </a:t>
            </a:r>
            <a:r>
              <a:rPr lang="en-US" sz="1600">
                <a:effectLst/>
              </a:rPr>
              <a:t>measure whether a new vehicle purchase matches a vehicle disposed of +/- 90 days of the new vehicle purchase. 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SzPct val="100000"/>
              <a:buFontTx/>
              <a:buNone/>
            </a:pPr>
            <a:r>
              <a:rPr lang="en-US" sz="1400" i="1">
                <a:solidFill>
                  <a:srgbClr val="015CAE"/>
                </a:solidFill>
                <a:effectLst/>
              </a:rPr>
              <a:t>Essentially tracking vehicle replacement 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endParaRPr lang="en-US" sz="1600" i="1">
              <a:solidFill>
                <a:srgbClr val="015CAE"/>
              </a:solidFill>
              <a:effectLst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8010525" y="2552699"/>
            <a:ext cx="209550" cy="200025"/>
          </a:xfrm>
          <a:prstGeom prst="ellipse">
            <a:avLst/>
          </a:prstGeom>
          <a:solidFill>
            <a:srgbClr val="000000"/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buFontTx/>
              <a:buChar char="•"/>
              <a:defRPr/>
            </a:pPr>
            <a:endParaRPr lang="en-US" sz="1200" b="1">
              <a:effectLst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410450" y="2552699"/>
            <a:ext cx="209550" cy="200025"/>
          </a:xfrm>
          <a:prstGeom prst="ellipse">
            <a:avLst/>
          </a:prstGeom>
          <a:solidFill>
            <a:srgbClr val="000000"/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buFontTx/>
              <a:buChar char="•"/>
              <a:defRPr/>
            </a:pPr>
            <a:endParaRPr lang="en-US" sz="1200" b="1">
              <a:effectLst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6562725" y="2552699"/>
            <a:ext cx="209550" cy="200025"/>
          </a:xfrm>
          <a:prstGeom prst="ellipse">
            <a:avLst/>
          </a:prstGeom>
          <a:solidFill>
            <a:srgbClr val="000000"/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buFontTx/>
              <a:buChar char="•"/>
              <a:defRPr/>
            </a:pPr>
            <a:endParaRPr lang="en-US" sz="1200" b="1">
              <a:effectLst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5943600" y="2552699"/>
            <a:ext cx="209550" cy="200025"/>
          </a:xfrm>
          <a:prstGeom prst="ellipse">
            <a:avLst/>
          </a:prstGeom>
          <a:solidFill>
            <a:srgbClr val="000000"/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buFontTx/>
              <a:buChar char="•"/>
              <a:defRPr/>
            </a:pPr>
            <a:endParaRPr lang="en-US" sz="1200" b="1">
              <a:effectLst/>
            </a:endParaRPr>
          </a:p>
        </p:txBody>
      </p:sp>
      <p:sp>
        <p:nvSpPr>
          <p:cNvPr id="275480" name="AutoShape 162"/>
          <p:cNvSpPr>
            <a:spLocks noChangeAspect="1" noChangeArrowheads="1"/>
          </p:cNvSpPr>
          <p:nvPr/>
        </p:nvSpPr>
        <p:spPr bwMode="auto">
          <a:xfrm>
            <a:off x="5289550" y="466725"/>
            <a:ext cx="5143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endParaRPr lang="en-US" sz="1200" b="1">
              <a:effectLst/>
            </a:endParaRPr>
          </a:p>
        </p:txBody>
      </p:sp>
      <p:sp>
        <p:nvSpPr>
          <p:cNvPr id="275482" name="Rectangle 26"/>
          <p:cNvSpPr>
            <a:spLocks noChangeArrowheads="1"/>
          </p:cNvSpPr>
          <p:nvPr/>
        </p:nvSpPr>
        <p:spPr bwMode="auto">
          <a:xfrm>
            <a:off x="6180138" y="2527300"/>
            <a:ext cx="347662" cy="115888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5483" name="Rectangle 27"/>
          <p:cNvSpPr>
            <a:spLocks noChangeArrowheads="1"/>
          </p:cNvSpPr>
          <p:nvPr/>
        </p:nvSpPr>
        <p:spPr bwMode="auto">
          <a:xfrm>
            <a:off x="6165850" y="3175000"/>
            <a:ext cx="347663" cy="115888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5484" name="Text Box 28"/>
          <p:cNvSpPr txBox="1">
            <a:spLocks noChangeArrowheads="1"/>
          </p:cNvSpPr>
          <p:nvPr/>
        </p:nvSpPr>
        <p:spPr bwMode="auto">
          <a:xfrm>
            <a:off x="6059488" y="2457450"/>
            <a:ext cx="660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effectLst/>
              </a:rPr>
              <a:t>Honda</a:t>
            </a:r>
          </a:p>
        </p:txBody>
      </p:sp>
      <p:sp>
        <p:nvSpPr>
          <p:cNvPr id="275485" name="Text Box 29"/>
          <p:cNvSpPr txBox="1">
            <a:spLocks noChangeArrowheads="1"/>
          </p:cNvSpPr>
          <p:nvPr/>
        </p:nvSpPr>
        <p:spPr bwMode="auto">
          <a:xfrm>
            <a:off x="6062663" y="3101975"/>
            <a:ext cx="660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effectLst/>
              </a:rPr>
              <a:t>Honda</a:t>
            </a:r>
          </a:p>
        </p:txBody>
      </p:sp>
      <p:sp>
        <p:nvSpPr>
          <p:cNvPr id="275486" name="Rectangle 30"/>
          <p:cNvSpPr>
            <a:spLocks noChangeArrowheads="1"/>
          </p:cNvSpPr>
          <p:nvPr/>
        </p:nvSpPr>
        <p:spPr bwMode="auto">
          <a:xfrm>
            <a:off x="7618413" y="2513013"/>
            <a:ext cx="357187" cy="125412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5487" name="Rectangle 31"/>
          <p:cNvSpPr>
            <a:spLocks noChangeArrowheads="1"/>
          </p:cNvSpPr>
          <p:nvPr/>
        </p:nvSpPr>
        <p:spPr bwMode="auto">
          <a:xfrm>
            <a:off x="7618413" y="3154363"/>
            <a:ext cx="407987" cy="125412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5488" name="Text Box 32"/>
          <p:cNvSpPr txBox="1">
            <a:spLocks noChangeArrowheads="1"/>
          </p:cNvSpPr>
          <p:nvPr/>
        </p:nvSpPr>
        <p:spPr bwMode="auto">
          <a:xfrm>
            <a:off x="7518400" y="2439989"/>
            <a:ext cx="660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000000"/>
                </a:solidFill>
                <a:effectLst/>
              </a:rPr>
              <a:t>Honda</a:t>
            </a:r>
          </a:p>
        </p:txBody>
      </p:sp>
      <p:sp>
        <p:nvSpPr>
          <p:cNvPr id="275495" name="Text Box 39"/>
          <p:cNvSpPr txBox="1">
            <a:spLocks noChangeArrowheads="1"/>
          </p:cNvSpPr>
          <p:nvPr/>
        </p:nvSpPr>
        <p:spPr bwMode="auto">
          <a:xfrm>
            <a:off x="7531100" y="3065463"/>
            <a:ext cx="660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effectLst/>
              </a:rPr>
              <a:t>Acura</a:t>
            </a:r>
          </a:p>
        </p:txBody>
      </p:sp>
      <p:pic>
        <p:nvPicPr>
          <p:cNvPr id="27550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250" y="3705225"/>
            <a:ext cx="36417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831041" y="2006389"/>
            <a:ext cx="1198563" cy="18288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  <a:effectLst/>
              </a:rPr>
              <a:t>Owned Vehicle: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3950" y="3726368"/>
            <a:ext cx="36004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Loyalty </a:t>
            </a:r>
            <a:r>
              <a:rPr lang="en-US" dirty="0" smtClean="0"/>
              <a:t>Types</a:t>
            </a:r>
            <a:endParaRPr lang="en-US" b="0" dirty="0"/>
          </a:p>
        </p:txBody>
      </p:sp>
      <p:sp>
        <p:nvSpPr>
          <p:cNvPr id="275461" name="Text Box 56"/>
          <p:cNvSpPr txBox="1">
            <a:spLocks noChangeArrowheads="1"/>
          </p:cNvSpPr>
          <p:nvPr/>
        </p:nvSpPr>
        <p:spPr bwMode="auto">
          <a:xfrm>
            <a:off x="3582988" y="4341813"/>
            <a:ext cx="1103312" cy="422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200" b="1">
                <a:solidFill>
                  <a:schemeClr val="bg1"/>
                </a:solidFill>
                <a:effectLst/>
              </a:rPr>
              <a:t>Multiple Levels</a:t>
            </a:r>
          </a:p>
        </p:txBody>
      </p:sp>
      <p:sp>
        <p:nvSpPr>
          <p:cNvPr id="35" name="Rectangle 6"/>
          <p:cNvSpPr txBox="1">
            <a:spLocks noChangeArrowheads="1"/>
          </p:cNvSpPr>
          <p:nvPr/>
        </p:nvSpPr>
        <p:spPr bwMode="auto">
          <a:xfrm>
            <a:off x="561975" y="1562100"/>
            <a:ext cx="4305300" cy="192405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274320" tIns="0" rIns="274320" bIns="274320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endParaRPr lang="en-US" sz="100" dirty="0">
              <a:effectLst/>
            </a:endParaRPr>
          </a:p>
          <a:p>
            <a:pPr marL="0" lvl="1">
              <a:spcBef>
                <a:spcPct val="0"/>
              </a:spcBef>
              <a:spcAft>
                <a:spcPts val="600"/>
              </a:spcAft>
              <a:buSzPct val="100000"/>
              <a:buFontTx/>
              <a:buNone/>
            </a:pPr>
            <a:endParaRPr lang="en-US" sz="1200" b="1" dirty="0" smtClean="0">
              <a:solidFill>
                <a:schemeClr val="accent1"/>
              </a:solidFill>
              <a:effectLst/>
            </a:endParaRPr>
          </a:p>
          <a:p>
            <a:pPr marL="0" lvl="1">
              <a:spcBef>
                <a:spcPct val="0"/>
              </a:spcBef>
              <a:spcAft>
                <a:spcPts val="600"/>
              </a:spcAft>
              <a:buSzPct val="100000"/>
              <a:buFontTx/>
              <a:buNone/>
            </a:pPr>
            <a:r>
              <a:rPr lang="en-US" sz="1600" b="1" dirty="0" smtClean="0">
                <a:solidFill>
                  <a:schemeClr val="accent1"/>
                </a:solidFill>
                <a:effectLst/>
              </a:rPr>
              <a:t>Corporate Loyalty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dirty="0">
                <a:effectLst/>
              </a:rPr>
              <a:t>measures whether a new vehicle purchase matches a prior new vehicle </a:t>
            </a:r>
            <a:r>
              <a:rPr lang="en-US" sz="1600" dirty="0" smtClean="0">
                <a:effectLst/>
              </a:rPr>
              <a:t>owned at the corporate level.  Includes all brands under the corporate umbrella</a:t>
            </a:r>
            <a:endParaRPr lang="en-US" sz="100" i="1" dirty="0">
              <a:solidFill>
                <a:srgbClr val="015CAE"/>
              </a:solidFill>
              <a:effectLst/>
            </a:endParaRPr>
          </a:p>
          <a:p>
            <a:pPr marL="0" lvl="1">
              <a:spcBef>
                <a:spcPct val="0"/>
              </a:spcBef>
              <a:spcAft>
                <a:spcPts val="600"/>
              </a:spcAft>
              <a:buSzPct val="100000"/>
              <a:buFontTx/>
              <a:buNone/>
            </a:pPr>
            <a:endParaRPr lang="en-US" sz="1400" i="1" dirty="0">
              <a:solidFill>
                <a:srgbClr val="015CAE"/>
              </a:solidFill>
              <a:effectLst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endParaRPr lang="en-US" sz="1600" i="1" dirty="0">
              <a:solidFill>
                <a:srgbClr val="015CAE"/>
              </a:solidFill>
              <a:effectLst/>
            </a:endParaRPr>
          </a:p>
        </p:txBody>
      </p:sp>
      <p:sp>
        <p:nvSpPr>
          <p:cNvPr id="39" name="Rectangle 6"/>
          <p:cNvSpPr txBox="1">
            <a:spLocks noChangeArrowheads="1"/>
          </p:cNvSpPr>
          <p:nvPr/>
        </p:nvSpPr>
        <p:spPr bwMode="auto">
          <a:xfrm>
            <a:off x="561975" y="3762375"/>
            <a:ext cx="4305300" cy="192405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274320" tIns="182880" rIns="274320" bIns="274320"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endParaRPr lang="en-US" sz="100" dirty="0">
              <a:effectLst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  <a:buSzPct val="100000"/>
              <a:buFontTx/>
              <a:buNone/>
            </a:pPr>
            <a:endParaRPr lang="en-US" sz="300" b="1" dirty="0" smtClean="0">
              <a:solidFill>
                <a:schemeClr val="accent1"/>
              </a:solidFill>
              <a:effectLst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  <a:buSzPct val="100000"/>
              <a:buFontTx/>
              <a:buNone/>
            </a:pPr>
            <a:r>
              <a:rPr lang="en-US" sz="1600" b="1" dirty="0" smtClean="0">
                <a:solidFill>
                  <a:schemeClr val="accent1"/>
                </a:solidFill>
                <a:effectLst/>
              </a:rPr>
              <a:t>Brand Loyalty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dirty="0" smtClean="0">
                <a:effectLst/>
              </a:rPr>
              <a:t>measures </a:t>
            </a:r>
            <a:r>
              <a:rPr lang="en-US" sz="1600" dirty="0">
                <a:effectLst/>
              </a:rPr>
              <a:t>whether a new vehicle purchase matches a </a:t>
            </a:r>
            <a:r>
              <a:rPr lang="en-US" sz="1600" dirty="0" smtClean="0">
                <a:effectLst/>
              </a:rPr>
              <a:t>prior new vehicle owned at the brand level. </a:t>
            </a:r>
            <a:endParaRPr lang="en-US" sz="1600" i="1" dirty="0">
              <a:solidFill>
                <a:srgbClr val="015CAE"/>
              </a:solidFill>
              <a:effectLst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8010525" y="4745235"/>
            <a:ext cx="209550" cy="200025"/>
          </a:xfrm>
          <a:prstGeom prst="ellipse">
            <a:avLst/>
          </a:prstGeom>
          <a:solidFill>
            <a:srgbClr val="000000"/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buFontTx/>
              <a:buChar char="•"/>
              <a:defRPr/>
            </a:pPr>
            <a:endParaRPr lang="en-US" sz="1200" b="1">
              <a:effectLst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410450" y="4745235"/>
            <a:ext cx="209550" cy="200025"/>
          </a:xfrm>
          <a:prstGeom prst="ellipse">
            <a:avLst/>
          </a:prstGeom>
          <a:solidFill>
            <a:srgbClr val="000000"/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buFontTx/>
              <a:buChar char="•"/>
              <a:defRPr/>
            </a:pPr>
            <a:endParaRPr lang="en-US" sz="1200" b="1">
              <a:effectLst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6562725" y="4745235"/>
            <a:ext cx="209550" cy="200025"/>
          </a:xfrm>
          <a:prstGeom prst="ellipse">
            <a:avLst/>
          </a:prstGeom>
          <a:solidFill>
            <a:srgbClr val="000000"/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buFontTx/>
              <a:buChar char="•"/>
              <a:defRPr/>
            </a:pPr>
            <a:endParaRPr lang="en-US" sz="1200" b="1">
              <a:effectLst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5943600" y="4745235"/>
            <a:ext cx="209550" cy="200025"/>
          </a:xfrm>
          <a:prstGeom prst="ellipse">
            <a:avLst/>
          </a:prstGeom>
          <a:solidFill>
            <a:srgbClr val="000000"/>
          </a:solidFill>
          <a:ln w="2857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buFontTx/>
              <a:buChar char="•"/>
              <a:defRPr/>
            </a:pPr>
            <a:endParaRPr lang="en-US" sz="1200" b="1">
              <a:effectLst/>
            </a:endParaRPr>
          </a:p>
        </p:txBody>
      </p:sp>
      <p:sp>
        <p:nvSpPr>
          <p:cNvPr id="275480" name="AutoShape 162"/>
          <p:cNvSpPr>
            <a:spLocks noChangeAspect="1" noChangeArrowheads="1"/>
          </p:cNvSpPr>
          <p:nvPr/>
        </p:nvSpPr>
        <p:spPr bwMode="auto">
          <a:xfrm>
            <a:off x="5289550" y="466725"/>
            <a:ext cx="5143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endParaRPr lang="en-US" sz="1200" b="1">
              <a:effectLst/>
            </a:endParaRPr>
          </a:p>
        </p:txBody>
      </p:sp>
      <p:sp>
        <p:nvSpPr>
          <p:cNvPr id="275482" name="Rectangle 26"/>
          <p:cNvSpPr>
            <a:spLocks noChangeArrowheads="1"/>
          </p:cNvSpPr>
          <p:nvPr/>
        </p:nvSpPr>
        <p:spPr bwMode="auto">
          <a:xfrm>
            <a:off x="6180138" y="4719836"/>
            <a:ext cx="347662" cy="115888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5483" name="Rectangle 27"/>
          <p:cNvSpPr>
            <a:spLocks noChangeArrowheads="1"/>
          </p:cNvSpPr>
          <p:nvPr/>
        </p:nvSpPr>
        <p:spPr bwMode="auto">
          <a:xfrm>
            <a:off x="6165850" y="5367536"/>
            <a:ext cx="347663" cy="115888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5484" name="Text Box 28"/>
          <p:cNvSpPr txBox="1">
            <a:spLocks noChangeArrowheads="1"/>
          </p:cNvSpPr>
          <p:nvPr/>
        </p:nvSpPr>
        <p:spPr bwMode="auto">
          <a:xfrm>
            <a:off x="6059488" y="4649986"/>
            <a:ext cx="660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effectLst/>
              </a:rPr>
              <a:t>Honda</a:t>
            </a:r>
          </a:p>
        </p:txBody>
      </p:sp>
      <p:sp>
        <p:nvSpPr>
          <p:cNvPr id="275485" name="Text Box 29"/>
          <p:cNvSpPr txBox="1">
            <a:spLocks noChangeArrowheads="1"/>
          </p:cNvSpPr>
          <p:nvPr/>
        </p:nvSpPr>
        <p:spPr bwMode="auto">
          <a:xfrm>
            <a:off x="6062663" y="5294511"/>
            <a:ext cx="660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effectLst/>
              </a:rPr>
              <a:t>Honda</a:t>
            </a:r>
          </a:p>
        </p:txBody>
      </p:sp>
      <p:sp>
        <p:nvSpPr>
          <p:cNvPr id="275486" name="Rectangle 30"/>
          <p:cNvSpPr>
            <a:spLocks noChangeArrowheads="1"/>
          </p:cNvSpPr>
          <p:nvPr/>
        </p:nvSpPr>
        <p:spPr bwMode="auto">
          <a:xfrm>
            <a:off x="7618413" y="4705549"/>
            <a:ext cx="357187" cy="125412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5487" name="Rectangle 31"/>
          <p:cNvSpPr>
            <a:spLocks noChangeArrowheads="1"/>
          </p:cNvSpPr>
          <p:nvPr/>
        </p:nvSpPr>
        <p:spPr bwMode="auto">
          <a:xfrm>
            <a:off x="7618413" y="5346899"/>
            <a:ext cx="407987" cy="125412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5488" name="Text Box 32"/>
          <p:cNvSpPr txBox="1">
            <a:spLocks noChangeArrowheads="1"/>
          </p:cNvSpPr>
          <p:nvPr/>
        </p:nvSpPr>
        <p:spPr bwMode="auto">
          <a:xfrm>
            <a:off x="7518400" y="4632624"/>
            <a:ext cx="660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000000"/>
                </a:solidFill>
                <a:effectLst/>
              </a:rPr>
              <a:t>Honda</a:t>
            </a:r>
          </a:p>
        </p:txBody>
      </p:sp>
      <p:sp>
        <p:nvSpPr>
          <p:cNvPr id="275495" name="Text Box 39"/>
          <p:cNvSpPr txBox="1">
            <a:spLocks noChangeArrowheads="1"/>
          </p:cNvSpPr>
          <p:nvPr/>
        </p:nvSpPr>
        <p:spPr bwMode="auto">
          <a:xfrm>
            <a:off x="7531100" y="5257999"/>
            <a:ext cx="660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effectLst/>
              </a:rPr>
              <a:t>Acura</a:t>
            </a:r>
          </a:p>
        </p:txBody>
      </p:sp>
      <p:pic>
        <p:nvPicPr>
          <p:cNvPr id="27550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1253" y="1512631"/>
            <a:ext cx="36417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4975123" y="1592823"/>
            <a:ext cx="3500283" cy="3070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effectLst/>
              </a:rPr>
              <a:t>Corporate Loyalty Example:</a:t>
            </a:r>
            <a:endParaRPr lang="en-US" sz="1550" dirty="0">
              <a:effectLst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80040" y="3809996"/>
            <a:ext cx="3500283" cy="3070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effectLst/>
              </a:rPr>
              <a:t>Brand </a:t>
            </a:r>
            <a:r>
              <a:rPr lang="en-US" sz="1550" smtClean="0">
                <a:effectLst/>
              </a:rPr>
              <a:t>Loyalty Example:</a:t>
            </a:r>
            <a:endParaRPr lang="en-US" sz="1550" dirty="0">
              <a:effectLst/>
            </a:endParaRPr>
          </a:p>
        </p:txBody>
      </p:sp>
      <p:sp>
        <p:nvSpPr>
          <p:cNvPr id="103" name="Text Box 25"/>
          <p:cNvSpPr txBox="1">
            <a:spLocks noChangeArrowheads="1"/>
          </p:cNvSpPr>
          <p:nvPr/>
        </p:nvSpPr>
        <p:spPr bwMode="auto">
          <a:xfrm>
            <a:off x="5834216" y="1996864"/>
            <a:ext cx="1198563" cy="18288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  <a:effectLst/>
              </a:rPr>
              <a:t>Owned Vehicle:</a:t>
            </a:r>
          </a:p>
        </p:txBody>
      </p:sp>
      <p:sp>
        <p:nvSpPr>
          <p:cNvPr id="104" name="Text Box 25"/>
          <p:cNvSpPr txBox="1">
            <a:spLocks noChangeArrowheads="1"/>
          </p:cNvSpPr>
          <p:nvPr/>
        </p:nvSpPr>
        <p:spPr bwMode="auto">
          <a:xfrm>
            <a:off x="5831041" y="4200314"/>
            <a:ext cx="1198563" cy="182880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  <a:effectLst/>
              </a:rPr>
              <a:t>Owned Vehicle: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88649"/>
            <a:ext cx="4121536" cy="299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474" y="1415718"/>
            <a:ext cx="4456379" cy="32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523875" y="1270000"/>
            <a:ext cx="3854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smtClean="0">
                <a:solidFill>
                  <a:schemeClr val="accent1"/>
                </a:solidFill>
                <a:effectLst/>
              </a:rPr>
              <a:t>Q4 </a:t>
            </a:r>
            <a:r>
              <a:rPr lang="en-US" sz="1800" b="1" dirty="0" smtClean="0">
                <a:solidFill>
                  <a:schemeClr val="accent1"/>
                </a:solidFill>
                <a:effectLst/>
              </a:rPr>
              <a:t>2010 </a:t>
            </a:r>
            <a:r>
              <a:rPr lang="en-US" sz="1800" b="1" dirty="0">
                <a:solidFill>
                  <a:schemeClr val="accent1"/>
                </a:solidFill>
                <a:effectLst/>
              </a:rPr>
              <a:t>Corporate Loyalty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87325" y="6524625"/>
            <a:ext cx="352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90000"/>
              </a:spcBef>
              <a:spcAft>
                <a:spcPct val="0"/>
              </a:spcAft>
              <a:buFontTx/>
              <a:buNone/>
            </a:pPr>
            <a:fld id="{356882C0-FDC4-480B-94B9-641C3FF6BE1D}" type="slidenum">
              <a:rPr lang="en-US" sz="1200">
                <a:solidFill>
                  <a:schemeClr val="bg1"/>
                </a:solidFill>
                <a:effectLst/>
              </a:rPr>
              <a:pPr algn="ctr">
                <a:spcBef>
                  <a:spcPct val="9000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en-US" sz="1200">
              <a:solidFill>
                <a:schemeClr val="bg1"/>
              </a:solidFill>
              <a:effectLst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45907" y="4663988"/>
            <a:ext cx="43783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1350" b="1" dirty="0" smtClean="0">
                <a:effectLst/>
              </a:rPr>
              <a:t>GM passed Ford to gain top spot in Corporate Loyalty (first time in 3 quarters)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1350" b="1" dirty="0" smtClean="0">
                <a:effectLst/>
              </a:rPr>
              <a:t>Hyundai is higher than Honda for 3</a:t>
            </a:r>
            <a:r>
              <a:rPr lang="en-US" sz="1350" b="1" baseline="30000" dirty="0" smtClean="0">
                <a:effectLst/>
              </a:rPr>
              <a:t>rd</a:t>
            </a:r>
            <a:r>
              <a:rPr lang="en-US" sz="1350" b="1" dirty="0" smtClean="0">
                <a:effectLst/>
              </a:rPr>
              <a:t> straight qtr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sz="1350" b="1" dirty="0" smtClean="0">
                <a:effectLst/>
              </a:rPr>
              <a:t>Chrysler continues to increase</a:t>
            </a:r>
            <a:endParaRPr lang="en-US" sz="1350" b="1" dirty="0">
              <a:effectLst/>
            </a:endParaRPr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title"/>
          </p:nvPr>
        </p:nvSpPr>
        <p:spPr>
          <a:xfrm>
            <a:off x="385763" y="387350"/>
            <a:ext cx="7772400" cy="554038"/>
          </a:xfrm>
          <a:noFill/>
          <a:ln/>
        </p:spPr>
        <p:txBody>
          <a:bodyPr/>
          <a:lstStyle/>
          <a:p>
            <a:r>
              <a:rPr lang="en-US" dirty="0"/>
              <a:t>Market Overview - Loyalty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4886622" y="12700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</a:rPr>
              <a:t>Corporate Loyalty by Month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6792124" y="4687189"/>
            <a:ext cx="217639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400" b="1" dirty="0" smtClean="0">
                <a:effectLst/>
              </a:rPr>
              <a:t>Honda and Hyundai end year in deadlock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400" b="1" dirty="0" smtClean="0">
                <a:effectLst/>
              </a:rPr>
              <a:t>Chrysler on  upward trend for year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4857378" y="4696714"/>
            <a:ext cx="2125313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400" b="1" dirty="0" smtClean="0">
                <a:effectLst/>
              </a:rPr>
              <a:t>GM ends quarter with dramatic increase in loyalty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400" b="1" dirty="0" smtClean="0">
                <a:effectLst/>
              </a:rPr>
              <a:t>Toyota and Ford in downward trend</a:t>
            </a:r>
            <a:endParaRPr lang="en-US" sz="1400" b="1" dirty="0">
              <a:effectLst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304800" y="5743575"/>
            <a:ext cx="2072640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05206" y="4657724"/>
            <a:ext cx="4389120" cy="1097280"/>
          </a:xfrm>
          <a:prstGeom prst="roundRect">
            <a:avLst>
              <a:gd name="adj" fmla="val 9770"/>
            </a:avLst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254628" y="3936804"/>
            <a:ext cx="1133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600" b="1" dirty="0" smtClean="0">
                <a:solidFill>
                  <a:schemeClr val="accent1"/>
                </a:solidFill>
                <a:effectLst/>
              </a:rPr>
              <a:t>2010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369" y="972390"/>
            <a:ext cx="6770387" cy="492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387350"/>
            <a:ext cx="7772400" cy="554038"/>
          </a:xfrm>
        </p:spPr>
        <p:txBody>
          <a:bodyPr/>
          <a:lstStyle/>
          <a:p>
            <a:r>
              <a:rPr lang="en-US" dirty="0"/>
              <a:t>Brand Loyalty – Top Gainers for </a:t>
            </a:r>
            <a:r>
              <a:rPr lang="en-US" dirty="0" smtClean="0"/>
              <a:t>Q3 2010</a:t>
            </a:r>
            <a:endParaRPr lang="en-US" dirty="0"/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295275" y="5762625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6410995" y="1871746"/>
            <a:ext cx="259965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 smtClean="0">
                <a:effectLst/>
              </a:rPr>
              <a:t>Luxury brands represent five out of the top ten spots in terms of proportional gain in loyalty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 smtClean="0">
                <a:effectLst/>
              </a:rPr>
              <a:t>Jeep, Dodge and Chrysler show strong increases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 smtClean="0">
                <a:effectLst/>
              </a:rPr>
              <a:t>Kia had highest point gain, more than seven percentage points</a:t>
            </a:r>
            <a:endParaRPr lang="en-US" sz="1600" b="1" dirty="0">
              <a:effectLst/>
            </a:endParaRP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433388" y="1365250"/>
            <a:ext cx="7729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solidFill>
                  <a:schemeClr val="accent1"/>
                </a:solidFill>
                <a:effectLst/>
              </a:rPr>
              <a:t>Q4 2010 </a:t>
            </a:r>
            <a:r>
              <a:rPr lang="en-US" sz="1800" b="1" dirty="0" err="1">
                <a:solidFill>
                  <a:schemeClr val="accent1"/>
                </a:solidFill>
                <a:effectLst/>
              </a:rPr>
              <a:t>vs</a:t>
            </a:r>
            <a:r>
              <a:rPr lang="en-US" sz="18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effectLst/>
              </a:rPr>
              <a:t>Q4 2009 </a:t>
            </a:r>
            <a:r>
              <a:rPr lang="en-US" sz="1800" b="1" dirty="0">
                <a:solidFill>
                  <a:schemeClr val="accent1"/>
                </a:solidFill>
                <a:effectLst/>
              </a:rPr>
              <a:t>Brand Loyalty: ranked by % change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868362"/>
          </a:xfrm>
        </p:spPr>
        <p:txBody>
          <a:bodyPr/>
          <a:lstStyle/>
          <a:p>
            <a:pPr eaLnBrk="1" hangingPunct="1"/>
            <a:r>
              <a:rPr lang="en-US" sz="2800" smtClean="0"/>
              <a:t>Understanding the Customer </a:t>
            </a:r>
            <a:br>
              <a:rPr lang="en-US" sz="2800" smtClean="0"/>
            </a:br>
            <a:r>
              <a:rPr lang="en-US" sz="2800" b="0" smtClean="0"/>
              <a:t>Leveraging Experian’s “best in class” data assets</a:t>
            </a:r>
          </a:p>
        </p:txBody>
      </p:sp>
      <p:sp>
        <p:nvSpPr>
          <p:cNvPr id="33795" name="Rectangle 19"/>
          <p:cNvSpPr>
            <a:spLocks noChangeArrowheads="1"/>
          </p:cNvSpPr>
          <p:nvPr/>
        </p:nvSpPr>
        <p:spPr bwMode="auto">
          <a:xfrm>
            <a:off x="1320800" y="3195638"/>
            <a:ext cx="12858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>
              <a:buSzPct val="150000"/>
              <a:buFont typeface="Wingdings" pitchFamily="2" charset="2"/>
              <a:buChar char="§"/>
            </a:pPr>
            <a:endParaRPr lang="en-US" sz="1400" b="1">
              <a:solidFill>
                <a:srgbClr val="5F5F5F"/>
              </a:solidFill>
            </a:endParaRPr>
          </a:p>
        </p:txBody>
      </p:sp>
      <p:sp>
        <p:nvSpPr>
          <p:cNvPr id="33796" name="AutoShape 13"/>
          <p:cNvSpPr>
            <a:spLocks noChangeArrowheads="1"/>
          </p:cNvSpPr>
          <p:nvPr/>
        </p:nvSpPr>
        <p:spPr bwMode="auto">
          <a:xfrm>
            <a:off x="7772400" y="2209800"/>
            <a:ext cx="1096963" cy="889000"/>
          </a:xfrm>
          <a:prstGeom prst="can">
            <a:avLst>
              <a:gd name="adj" fmla="val 17370"/>
            </a:avLst>
          </a:prstGeom>
          <a:solidFill>
            <a:srgbClr val="ED1951"/>
          </a:solidFill>
          <a:ln w="9525">
            <a:solidFill>
              <a:srgbClr val="FFFFFF">
                <a:alpha val="30196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90000"/>
              </a:spcBef>
            </a:pPr>
            <a:r>
              <a:rPr lang="en-GB" sz="1200" b="1">
                <a:solidFill>
                  <a:srgbClr val="FFFFFF"/>
                </a:solidFill>
                <a:effectLst/>
              </a:rPr>
              <a:t>National</a:t>
            </a:r>
            <a:br>
              <a:rPr lang="en-GB" sz="1200" b="1">
                <a:solidFill>
                  <a:srgbClr val="FFFFFF"/>
                </a:solidFill>
                <a:effectLst/>
              </a:rPr>
            </a:br>
            <a:r>
              <a:rPr lang="en-GB" sz="1200" b="1">
                <a:solidFill>
                  <a:srgbClr val="FFFFFF"/>
                </a:solidFill>
                <a:effectLst/>
              </a:rPr>
              <a:t>Fraud</a:t>
            </a:r>
            <a:br>
              <a:rPr lang="en-GB" sz="1200" b="1">
                <a:solidFill>
                  <a:srgbClr val="FFFFFF"/>
                </a:solidFill>
                <a:effectLst/>
              </a:rPr>
            </a:br>
            <a:r>
              <a:rPr lang="en-GB" sz="1200" b="1">
                <a:solidFill>
                  <a:srgbClr val="FFFFFF"/>
                </a:solidFill>
                <a:effectLst/>
              </a:rPr>
              <a:t>Database</a:t>
            </a: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2878360" y="3213100"/>
            <a:ext cx="170397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1100" b="1" dirty="0" smtClean="0">
                <a:solidFill>
                  <a:srgbClr val="5F5F5F"/>
                </a:solidFill>
                <a:effectLst/>
              </a:rPr>
              <a:t>650 million+ vehicles in U.S. (all 50 states &amp; Wash. D.C.) and Canada, including 280million+ vehicle in operation</a:t>
            </a:r>
          </a:p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1100" b="1" dirty="0" smtClean="0">
                <a:solidFill>
                  <a:srgbClr val="5F5F5F"/>
                </a:solidFill>
                <a:effectLst/>
              </a:rPr>
              <a:t>Includes title, registration, mileage readings, key vehicle events</a:t>
            </a:r>
          </a:p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1100" b="1" dirty="0" smtClean="0">
                <a:solidFill>
                  <a:srgbClr val="5F5F5F"/>
                </a:solidFill>
                <a:effectLst/>
              </a:rPr>
              <a:t>5.5B+ vehicle history records, including 270M+ title brands and 92M+ accident related events</a:t>
            </a:r>
            <a:endParaRPr lang="en-US" b="1" dirty="0">
              <a:solidFill>
                <a:srgbClr val="5F5F5F"/>
              </a:solidFill>
              <a:effectLst/>
            </a:endParaRPr>
          </a:p>
        </p:txBody>
      </p:sp>
      <p:sp>
        <p:nvSpPr>
          <p:cNvPr id="33798" name="AutoShape 15"/>
          <p:cNvSpPr>
            <a:spLocks noChangeArrowheads="1"/>
          </p:cNvSpPr>
          <p:nvPr/>
        </p:nvSpPr>
        <p:spPr bwMode="auto">
          <a:xfrm>
            <a:off x="4724400" y="2209800"/>
            <a:ext cx="1096963" cy="889000"/>
          </a:xfrm>
          <a:prstGeom prst="can">
            <a:avLst>
              <a:gd name="adj" fmla="val 17370"/>
            </a:avLst>
          </a:prstGeom>
          <a:solidFill>
            <a:srgbClr val="5F5F5F"/>
          </a:solidFill>
          <a:ln w="9525">
            <a:solidFill>
              <a:srgbClr val="FFFFFF">
                <a:alpha val="30196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225"/>
              </a:spcBef>
            </a:pPr>
            <a:r>
              <a:rPr lang="en-GB" sz="1200" b="1">
                <a:solidFill>
                  <a:srgbClr val="FFFFFF"/>
                </a:solidFill>
                <a:effectLst/>
              </a:rPr>
              <a:t>Online</a:t>
            </a:r>
            <a:br>
              <a:rPr lang="en-GB" sz="1200" b="1">
                <a:solidFill>
                  <a:srgbClr val="FFFFFF"/>
                </a:solidFill>
                <a:effectLst/>
              </a:rPr>
            </a:br>
            <a:r>
              <a:rPr lang="en-GB" sz="1200" b="1">
                <a:solidFill>
                  <a:srgbClr val="FFFFFF"/>
                </a:solidFill>
                <a:effectLst/>
              </a:rPr>
              <a:t>Activity</a:t>
            </a:r>
            <a:br>
              <a:rPr lang="en-GB" sz="1200" b="1">
                <a:solidFill>
                  <a:srgbClr val="FFFFFF"/>
                </a:solidFill>
                <a:effectLst/>
              </a:rPr>
            </a:br>
            <a:r>
              <a:rPr lang="en-GB" sz="1200" b="1">
                <a:solidFill>
                  <a:srgbClr val="FFFFFF"/>
                </a:solidFill>
                <a:effectLst/>
              </a:rPr>
              <a:t>Databases</a:t>
            </a:r>
          </a:p>
        </p:txBody>
      </p:sp>
      <p:sp>
        <p:nvSpPr>
          <p:cNvPr id="33799" name="AutoShape 11"/>
          <p:cNvSpPr>
            <a:spLocks noChangeArrowheads="1"/>
          </p:cNvSpPr>
          <p:nvPr/>
        </p:nvSpPr>
        <p:spPr bwMode="auto">
          <a:xfrm>
            <a:off x="1600200" y="2209800"/>
            <a:ext cx="1098550" cy="889000"/>
          </a:xfrm>
          <a:prstGeom prst="can">
            <a:avLst>
              <a:gd name="adj" fmla="val 17370"/>
            </a:avLst>
          </a:prstGeom>
          <a:solidFill>
            <a:srgbClr val="387C2C"/>
          </a:solidFill>
          <a:ln w="9525">
            <a:solidFill>
              <a:srgbClr val="FFFFFF">
                <a:alpha val="30196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90000"/>
              </a:spcBef>
            </a:pPr>
            <a:r>
              <a:rPr lang="en-GB" sz="1200" b="1" dirty="0">
                <a:solidFill>
                  <a:srgbClr val="FFFFFF"/>
                </a:solidFill>
                <a:effectLst/>
              </a:rPr>
              <a:t>Credit</a:t>
            </a:r>
            <a:br>
              <a:rPr lang="en-GB" sz="1200" b="1" dirty="0">
                <a:solidFill>
                  <a:srgbClr val="FFFFFF"/>
                </a:solidFill>
                <a:effectLst/>
              </a:rPr>
            </a:br>
            <a:r>
              <a:rPr lang="en-GB" sz="1200" b="1" dirty="0">
                <a:solidFill>
                  <a:srgbClr val="FFFFFF"/>
                </a:solidFill>
                <a:effectLst/>
              </a:rPr>
              <a:t>Databases</a:t>
            </a:r>
          </a:p>
        </p:txBody>
      </p:sp>
      <p:sp>
        <p:nvSpPr>
          <p:cNvPr id="33800" name="AutoShape 14"/>
          <p:cNvSpPr>
            <a:spLocks noChangeArrowheads="1"/>
          </p:cNvSpPr>
          <p:nvPr/>
        </p:nvSpPr>
        <p:spPr bwMode="auto">
          <a:xfrm>
            <a:off x="200525" y="2057400"/>
            <a:ext cx="1096963" cy="889000"/>
          </a:xfrm>
          <a:prstGeom prst="can">
            <a:avLst>
              <a:gd name="adj" fmla="val 17370"/>
            </a:avLst>
          </a:prstGeom>
          <a:solidFill>
            <a:schemeClr val="folHlink"/>
          </a:solidFill>
          <a:ln w="9525">
            <a:solidFill>
              <a:srgbClr val="FFFFFF">
                <a:alpha val="30196"/>
              </a:srgbClr>
            </a:solidFill>
            <a:round/>
            <a:headEnd/>
            <a:tailEnd/>
          </a:ln>
        </p:spPr>
        <p:txBody>
          <a:bodyPr wrap="none" tIns="137160" anchor="ctr"/>
          <a:lstStyle/>
          <a:p>
            <a:pPr algn="ctr">
              <a:spcBef>
                <a:spcPct val="90000"/>
              </a:spcBef>
            </a:pPr>
            <a:r>
              <a:rPr lang="en-GB" sz="1200" b="1" dirty="0">
                <a:solidFill>
                  <a:srgbClr val="FFFFFF"/>
                </a:solidFill>
                <a:effectLst/>
              </a:rPr>
              <a:t>Consumer</a:t>
            </a:r>
            <a:br>
              <a:rPr lang="en-GB" sz="1200" b="1" dirty="0">
                <a:solidFill>
                  <a:srgbClr val="FFFFFF"/>
                </a:solidFill>
                <a:effectLst/>
              </a:rPr>
            </a:br>
            <a:r>
              <a:rPr lang="en-GB" sz="1200" b="1" dirty="0">
                <a:solidFill>
                  <a:srgbClr val="FFFFFF"/>
                </a:solidFill>
                <a:effectLst/>
              </a:rPr>
              <a:t>Marketing </a:t>
            </a:r>
            <a:br>
              <a:rPr lang="en-GB" sz="1200" b="1" dirty="0">
                <a:solidFill>
                  <a:srgbClr val="FFFFFF"/>
                </a:solidFill>
                <a:effectLst/>
              </a:rPr>
            </a:br>
            <a:r>
              <a:rPr lang="en-GB" sz="1200" b="1" dirty="0">
                <a:solidFill>
                  <a:srgbClr val="FFFFFF"/>
                </a:solidFill>
                <a:effectLst/>
              </a:rPr>
              <a:t>Databases</a:t>
            </a:r>
          </a:p>
        </p:txBody>
      </p:sp>
      <p:sp>
        <p:nvSpPr>
          <p:cNvPr id="33801" name="AutoShape 14"/>
          <p:cNvSpPr>
            <a:spLocks noChangeArrowheads="1"/>
          </p:cNvSpPr>
          <p:nvPr/>
        </p:nvSpPr>
        <p:spPr bwMode="auto">
          <a:xfrm>
            <a:off x="6248400" y="2043113"/>
            <a:ext cx="1096963" cy="936625"/>
          </a:xfrm>
          <a:prstGeom prst="can">
            <a:avLst>
              <a:gd name="adj" fmla="val 17370"/>
            </a:avLst>
          </a:prstGeom>
          <a:solidFill>
            <a:srgbClr val="D3AB07"/>
          </a:solidFill>
          <a:ln w="9525">
            <a:solidFill>
              <a:srgbClr val="FFFFFF">
                <a:alpha val="30196"/>
              </a:srgbClr>
            </a:solidFill>
            <a:round/>
            <a:headEnd/>
            <a:tailEnd/>
          </a:ln>
        </p:spPr>
        <p:txBody>
          <a:bodyPr wrap="none" tIns="137160" anchor="ctr"/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  <a:effectLst/>
              </a:rPr>
              <a:t>Simmons 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  <a:effectLst/>
              </a:rPr>
              <a:t>National </a:t>
            </a:r>
            <a:br>
              <a:rPr lang="en-US" sz="1200" b="1" dirty="0">
                <a:solidFill>
                  <a:srgbClr val="FFFFFF"/>
                </a:solidFill>
                <a:effectLst/>
              </a:rPr>
            </a:br>
            <a:r>
              <a:rPr lang="en-US" sz="1200" b="1" dirty="0">
                <a:solidFill>
                  <a:srgbClr val="FFFFFF"/>
                </a:solidFill>
                <a:effectLst/>
              </a:rPr>
              <a:t>Consumer </a:t>
            </a:r>
            <a:br>
              <a:rPr lang="en-US" sz="1200" b="1" dirty="0">
                <a:solidFill>
                  <a:srgbClr val="FFFFFF"/>
                </a:solidFill>
                <a:effectLst/>
              </a:rPr>
            </a:br>
            <a:r>
              <a:rPr lang="en-US" sz="1200" b="1" dirty="0">
                <a:solidFill>
                  <a:srgbClr val="FFFFFF"/>
                </a:solidFill>
                <a:effectLst/>
              </a:rPr>
              <a:t>Study</a:t>
            </a:r>
          </a:p>
        </p:txBody>
      </p:sp>
      <p:sp>
        <p:nvSpPr>
          <p:cNvPr id="20" name="AutoShape 12"/>
          <p:cNvSpPr>
            <a:spLocks noChangeAspect="1" noChangeArrowheads="1"/>
          </p:cNvSpPr>
          <p:nvPr/>
        </p:nvSpPr>
        <p:spPr bwMode="auto">
          <a:xfrm>
            <a:off x="3017838" y="2017713"/>
            <a:ext cx="1466850" cy="1189037"/>
          </a:xfrm>
          <a:prstGeom prst="can">
            <a:avLst>
              <a:gd name="adj" fmla="val 17370"/>
            </a:avLst>
          </a:prstGeom>
          <a:solidFill>
            <a:schemeClr val="tx2"/>
          </a:solidFill>
          <a:ln w="9525">
            <a:solidFill>
              <a:srgbClr val="FFFFFF">
                <a:alpha val="30196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90000"/>
              </a:spcBef>
              <a:defRPr/>
            </a:pPr>
            <a:r>
              <a:rPr lang="en-GB" sz="1400" b="1" dirty="0" smtClean="0">
                <a:solidFill>
                  <a:srgbClr val="FFFFFF"/>
                </a:solidFill>
                <a:effectLst/>
              </a:rPr>
              <a:t>North </a:t>
            </a:r>
            <a:br>
              <a:rPr lang="en-GB" sz="1400" b="1" dirty="0" smtClean="0">
                <a:solidFill>
                  <a:srgbClr val="FFFFFF"/>
                </a:solidFill>
                <a:effectLst/>
              </a:rPr>
            </a:br>
            <a:r>
              <a:rPr lang="en-GB" sz="1400" b="1" dirty="0" smtClean="0">
                <a:solidFill>
                  <a:srgbClr val="FFFFFF"/>
                </a:solidFill>
                <a:effectLst/>
              </a:rPr>
              <a:t>American</a:t>
            </a:r>
            <a:br>
              <a:rPr lang="en-GB" sz="1400" b="1" dirty="0" smtClean="0">
                <a:solidFill>
                  <a:srgbClr val="FFFFFF"/>
                </a:solidFill>
                <a:effectLst/>
              </a:rPr>
            </a:br>
            <a:r>
              <a:rPr lang="en-GB" sz="1400" b="1" dirty="0" smtClean="0">
                <a:solidFill>
                  <a:srgbClr val="FFFFFF"/>
                </a:solidFill>
                <a:effectLst/>
              </a:rPr>
              <a:t>Vehicle</a:t>
            </a:r>
            <a:br>
              <a:rPr lang="en-GB" sz="1400" b="1" dirty="0" smtClean="0">
                <a:solidFill>
                  <a:srgbClr val="FFFFFF"/>
                </a:solidFill>
                <a:effectLst/>
              </a:rPr>
            </a:br>
            <a:r>
              <a:rPr lang="en-GB" sz="1400" b="1" dirty="0" smtClean="0">
                <a:solidFill>
                  <a:srgbClr val="FFFFFF"/>
                </a:solidFill>
                <a:effectLst/>
              </a:rPr>
              <a:t>Database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1450" y="1342397"/>
            <a:ext cx="8801100" cy="550197"/>
          </a:xfrm>
          <a:prstGeom prst="rect">
            <a:avLst/>
          </a:prstGeom>
          <a:gradFill>
            <a:gsLst>
              <a:gs pos="41000">
                <a:srgbClr val="0062AC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00" b="1" i="1">
                <a:solidFill>
                  <a:srgbClr val="FFFFFF">
                    <a:lumMod val="95000"/>
                  </a:srgbClr>
                </a:solidFill>
              </a:rPr>
              <a:t>Integrated Information Assets</a:t>
            </a:r>
          </a:p>
        </p:txBody>
      </p:sp>
      <p:sp>
        <p:nvSpPr>
          <p:cNvPr id="33806" name="Rectangle 7"/>
          <p:cNvSpPr>
            <a:spLocks noChangeArrowheads="1"/>
          </p:cNvSpPr>
          <p:nvPr/>
        </p:nvSpPr>
        <p:spPr bwMode="auto">
          <a:xfrm>
            <a:off x="6172200" y="3190875"/>
            <a:ext cx="147955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296"/>
          <a:lstStyle/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900" b="1">
                <a:solidFill>
                  <a:srgbClr val="5F5F5F"/>
                </a:solidFill>
                <a:effectLst/>
              </a:rPr>
              <a:t>50,000 + adults surveyed annually </a:t>
            </a:r>
          </a:p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900" b="1">
                <a:solidFill>
                  <a:srgbClr val="5F5F5F"/>
                </a:solidFill>
                <a:effectLst/>
              </a:rPr>
              <a:t>8,000+ brands in 450+ product categories</a:t>
            </a:r>
          </a:p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900" b="1">
                <a:solidFill>
                  <a:srgbClr val="5F5F5F"/>
                </a:solidFill>
                <a:effectLst/>
              </a:rPr>
              <a:t>Measures television viewing, newspaper and magazine readership, internet usage, radio listening plus mobile</a:t>
            </a:r>
          </a:p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900" b="1">
                <a:solidFill>
                  <a:srgbClr val="5F5F5F"/>
                </a:solidFill>
                <a:effectLst/>
              </a:rPr>
              <a:t>700+ psychographic measures</a:t>
            </a:r>
          </a:p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900" b="1">
                <a:solidFill>
                  <a:srgbClr val="5F5F5F"/>
                </a:solidFill>
                <a:effectLst/>
              </a:rPr>
              <a:t>Easily extrapolated to any target file</a:t>
            </a:r>
          </a:p>
        </p:txBody>
      </p:sp>
      <p:sp>
        <p:nvSpPr>
          <p:cNvPr id="33807" name="Rectangle 8"/>
          <p:cNvSpPr>
            <a:spLocks noChangeArrowheads="1"/>
          </p:cNvSpPr>
          <p:nvPr/>
        </p:nvSpPr>
        <p:spPr bwMode="auto">
          <a:xfrm>
            <a:off x="4724400" y="3190875"/>
            <a:ext cx="1223963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900" b="1">
                <a:solidFill>
                  <a:srgbClr val="5F5F5F"/>
                </a:solidFill>
                <a:effectLst/>
              </a:rPr>
              <a:t>25 million Internet users</a:t>
            </a:r>
            <a:br>
              <a:rPr lang="en-US" sz="900" b="1">
                <a:solidFill>
                  <a:srgbClr val="5F5F5F"/>
                </a:solidFill>
                <a:effectLst/>
              </a:rPr>
            </a:br>
            <a:r>
              <a:rPr lang="en-US" sz="900" b="1">
                <a:solidFill>
                  <a:srgbClr val="5F5F5F"/>
                </a:solidFill>
                <a:effectLst/>
              </a:rPr>
              <a:t>interacting with one million Websites across 160+ industries</a:t>
            </a:r>
          </a:p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900" b="1">
                <a:solidFill>
                  <a:srgbClr val="5F5F5F"/>
                </a:solidFill>
                <a:effectLst/>
              </a:rPr>
              <a:t>Average of 60 billion emails sent on behalf of clients per year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600200" y="3190875"/>
            <a:ext cx="1385888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>
              <a:spcBef>
                <a:spcPts val="200"/>
              </a:spcBef>
              <a:spcAft>
                <a:spcPts val="200"/>
              </a:spcAft>
              <a:buSzPct val="150000"/>
              <a:defRPr/>
            </a:pPr>
            <a:r>
              <a:rPr lang="en-US" sz="900" b="1" u="sng" dirty="0">
                <a:solidFill>
                  <a:srgbClr val="5F5F5F"/>
                </a:solidFill>
                <a:effectLst/>
              </a:rPr>
              <a:t>Consumer</a:t>
            </a:r>
          </a:p>
          <a:p>
            <a:pPr marL="115888" indent="-115888">
              <a:buSzPct val="150000"/>
              <a:buFont typeface="Wingdings" pitchFamily="2" charset="2"/>
              <a:buChar char="§"/>
              <a:defRPr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2 million credit inquiries daily</a:t>
            </a:r>
          </a:p>
          <a:p>
            <a:pPr marL="115888" indent="-115888">
              <a:buSzPct val="150000"/>
              <a:buFont typeface="Wingdings" pitchFamily="2" charset="2"/>
              <a:buChar char="§"/>
              <a:defRPr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1.3 billion transaction updates/month</a:t>
            </a:r>
          </a:p>
          <a:p>
            <a:pPr marL="115888" indent="-115888">
              <a:buSzPct val="150000"/>
              <a:buFont typeface="Wingdings" pitchFamily="2" charset="2"/>
              <a:buChar char="§"/>
              <a:defRPr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99.9% system availability</a:t>
            </a:r>
          </a:p>
          <a:p>
            <a:pPr marL="115888" indent="-115888">
              <a:buSzPct val="150000"/>
              <a:buFont typeface="Wingdings" pitchFamily="2" charset="2"/>
              <a:buChar char="§"/>
              <a:defRPr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1.3 second response rate</a:t>
            </a:r>
          </a:p>
          <a:p>
            <a:pPr marL="115888" indent="-115888">
              <a:buSzPct val="150000"/>
              <a:buFont typeface="Wingdings" pitchFamily="2" charset="2"/>
              <a:buChar char="§"/>
              <a:defRPr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220 million credit active consumers</a:t>
            </a:r>
          </a:p>
          <a:p>
            <a:pPr marL="115888" indent="-115888">
              <a:buSzPct val="150000"/>
              <a:buFont typeface="Wingdings" pitchFamily="2" charset="2"/>
              <a:buChar char="§"/>
              <a:defRPr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50 million public records</a:t>
            </a:r>
          </a:p>
          <a:p>
            <a:pPr>
              <a:spcBef>
                <a:spcPts val="600"/>
              </a:spcBef>
              <a:defRPr/>
            </a:pPr>
            <a:r>
              <a:rPr lang="en-US" sz="900" b="1" u="sng" dirty="0">
                <a:solidFill>
                  <a:srgbClr val="5F5F5F"/>
                </a:solidFill>
                <a:effectLst/>
              </a:rPr>
              <a:t>Business</a:t>
            </a:r>
          </a:p>
          <a:p>
            <a:pPr marL="117475" indent="-117475">
              <a:buSzPct val="150000"/>
              <a:buFont typeface="Wingdings" pitchFamily="2" charset="2"/>
              <a:buChar char="§"/>
              <a:defRPr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22 million businesses</a:t>
            </a:r>
          </a:p>
        </p:txBody>
      </p:sp>
      <p:sp>
        <p:nvSpPr>
          <p:cNvPr id="33809" name="Rectangle 10"/>
          <p:cNvSpPr>
            <a:spLocks noChangeArrowheads="1"/>
          </p:cNvSpPr>
          <p:nvPr/>
        </p:nvSpPr>
        <p:spPr bwMode="auto">
          <a:xfrm>
            <a:off x="200525" y="3190875"/>
            <a:ext cx="134302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Wingdings" pitchFamily="2" charset="2"/>
              <a:buChar char="§"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235 million consumers, </a:t>
            </a:r>
            <a:br>
              <a:rPr lang="en-US" sz="900" b="1" dirty="0">
                <a:solidFill>
                  <a:srgbClr val="5F5F5F"/>
                </a:solidFill>
                <a:effectLst/>
              </a:rPr>
            </a:br>
            <a:r>
              <a:rPr lang="en-US" sz="900" b="1" dirty="0">
                <a:solidFill>
                  <a:srgbClr val="5F5F5F"/>
                </a:solidFill>
                <a:effectLst/>
              </a:rPr>
              <a:t>113 million households</a:t>
            </a:r>
          </a:p>
          <a:p>
            <a:pPr marL="117475" indent="-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Wingdings" pitchFamily="2" charset="2"/>
              <a:buChar char="§"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1,500+ data attributes per record</a:t>
            </a:r>
          </a:p>
          <a:p>
            <a:pPr marL="117475" indent="-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Wingdings" pitchFamily="2" charset="2"/>
              <a:buChar char="§"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Attitudinal segments </a:t>
            </a:r>
            <a:br>
              <a:rPr lang="en-US" sz="900" b="1" dirty="0">
                <a:solidFill>
                  <a:srgbClr val="5F5F5F"/>
                </a:solidFill>
                <a:effectLst/>
              </a:rPr>
            </a:br>
            <a:r>
              <a:rPr lang="en-US" sz="900" b="1" dirty="0">
                <a:solidFill>
                  <a:srgbClr val="5F5F5F"/>
                </a:solidFill>
                <a:effectLst/>
              </a:rPr>
              <a:t>and touch-points</a:t>
            </a:r>
          </a:p>
          <a:p>
            <a:pPr marL="117475" indent="-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Wingdings" pitchFamily="2" charset="2"/>
              <a:buChar char="§"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3,200 public and proprietary sources</a:t>
            </a:r>
          </a:p>
          <a:p>
            <a:pPr marL="117475" indent="-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Wingdings" pitchFamily="2" charset="2"/>
              <a:buChar char="§"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110 million catalog buyers</a:t>
            </a:r>
          </a:p>
          <a:p>
            <a:pPr marL="117475" indent="-1174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Wingdings" pitchFamily="2" charset="2"/>
              <a:buChar char="§"/>
            </a:pPr>
            <a:r>
              <a:rPr lang="en-US" sz="900" b="1" dirty="0">
                <a:solidFill>
                  <a:srgbClr val="5F5F5F"/>
                </a:solidFill>
                <a:effectLst/>
              </a:rPr>
              <a:t>148 million magazine subscribers</a:t>
            </a:r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1320800" y="3190875"/>
            <a:ext cx="12858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>
              <a:buSzPct val="150000"/>
              <a:buFont typeface="Wingdings" pitchFamily="2" charset="2"/>
              <a:buChar char="§"/>
            </a:pPr>
            <a:endParaRPr lang="en-US" sz="1400" b="1">
              <a:solidFill>
                <a:srgbClr val="5F5F5F"/>
              </a:solidFill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7661275" y="3190875"/>
            <a:ext cx="133985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900" b="1">
                <a:solidFill>
                  <a:srgbClr val="5F5F5F"/>
                </a:solidFill>
                <a:effectLst/>
              </a:rPr>
              <a:t>Approximately 600,000 known</a:t>
            </a:r>
            <a:br>
              <a:rPr lang="en-US" sz="900" b="1">
                <a:solidFill>
                  <a:srgbClr val="5F5F5F"/>
                </a:solidFill>
                <a:effectLst/>
              </a:rPr>
            </a:br>
            <a:r>
              <a:rPr lang="en-US" sz="900" b="1">
                <a:solidFill>
                  <a:srgbClr val="5F5F5F"/>
                </a:solidFill>
                <a:effectLst/>
              </a:rPr>
              <a:t>fraud records</a:t>
            </a:r>
          </a:p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900" b="1">
                <a:solidFill>
                  <a:srgbClr val="5F5F5F"/>
                </a:solidFill>
                <a:effectLst/>
              </a:rPr>
              <a:t>186+ million </a:t>
            </a:r>
            <a:br>
              <a:rPr lang="en-US" sz="900" b="1">
                <a:solidFill>
                  <a:srgbClr val="5F5F5F"/>
                </a:solidFill>
                <a:effectLst/>
              </a:rPr>
            </a:br>
            <a:r>
              <a:rPr lang="en-US" sz="900" b="1">
                <a:solidFill>
                  <a:srgbClr val="5F5F5F"/>
                </a:solidFill>
                <a:effectLst/>
              </a:rPr>
              <a:t>cross-industry </a:t>
            </a:r>
            <a:br>
              <a:rPr lang="en-US" sz="900" b="1">
                <a:solidFill>
                  <a:srgbClr val="5F5F5F"/>
                </a:solidFill>
                <a:effectLst/>
              </a:rPr>
            </a:br>
            <a:r>
              <a:rPr lang="en-US" sz="900" b="1">
                <a:solidFill>
                  <a:srgbClr val="5F5F5F"/>
                </a:solidFill>
                <a:effectLst/>
              </a:rPr>
              <a:t>credit </a:t>
            </a:r>
            <a:br>
              <a:rPr lang="en-US" sz="900" b="1">
                <a:solidFill>
                  <a:srgbClr val="5F5F5F"/>
                </a:solidFill>
                <a:effectLst/>
              </a:rPr>
            </a:br>
            <a:r>
              <a:rPr lang="en-US" sz="900" b="1">
                <a:solidFill>
                  <a:srgbClr val="5F5F5F"/>
                </a:solidFill>
                <a:effectLst/>
              </a:rPr>
              <a:t>applications</a:t>
            </a:r>
          </a:p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900" b="1">
                <a:solidFill>
                  <a:srgbClr val="5F5F5F"/>
                </a:solidFill>
                <a:effectLst/>
              </a:rPr>
              <a:t>215+ million consumer</a:t>
            </a:r>
          </a:p>
          <a:p>
            <a:pPr marL="117475" indent="-117475">
              <a:buSzPct val="150000"/>
              <a:buFont typeface="Wingdings" pitchFamily="2" charset="2"/>
              <a:buChar char="§"/>
            </a:pPr>
            <a:r>
              <a:rPr lang="en-US" sz="900" b="1">
                <a:solidFill>
                  <a:srgbClr val="5F5F5F"/>
                </a:solidFill>
                <a:effectLst/>
              </a:rPr>
              <a:t> 200 +demographic and credit records</a:t>
            </a:r>
          </a:p>
        </p:txBody>
      </p: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27" y="877486"/>
            <a:ext cx="6493300" cy="47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387350"/>
            <a:ext cx="7772400" cy="554038"/>
          </a:xfrm>
        </p:spPr>
        <p:txBody>
          <a:bodyPr/>
          <a:lstStyle/>
          <a:p>
            <a:r>
              <a:rPr lang="en-US"/>
              <a:t>Brand Loyalty by Model: Top 10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1897063" y="1518160"/>
            <a:ext cx="402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Q4 2010 </a:t>
            </a:r>
            <a:r>
              <a:rPr lang="en-US" sz="2400" b="1" dirty="0">
                <a:solidFill>
                  <a:schemeClr val="bg1"/>
                </a:solidFill>
              </a:rPr>
              <a:t>Brand Loyalty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87325" y="6524625"/>
            <a:ext cx="352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90000"/>
              </a:spcBef>
              <a:spcAft>
                <a:spcPct val="0"/>
              </a:spcAft>
              <a:buFontTx/>
              <a:buNone/>
            </a:pPr>
            <a:fld id="{29D9FB1D-7D84-462F-9D42-44F48BCC4278}" type="slidenum">
              <a:rPr lang="en-US" sz="1200">
                <a:solidFill>
                  <a:schemeClr val="bg1"/>
                </a:solidFill>
                <a:effectLst/>
              </a:rPr>
              <a:pPr algn="ctr">
                <a:spcBef>
                  <a:spcPct val="9000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en-US" sz="1200">
              <a:solidFill>
                <a:schemeClr val="bg1"/>
              </a:solidFill>
              <a:effectLst/>
            </a:endParaRP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298451" y="5733855"/>
            <a:ext cx="1734693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6610840" y="1847694"/>
            <a:ext cx="237290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 smtClean="0">
                <a:effectLst/>
              </a:rPr>
              <a:t>Kia Forte owners were most brand loyal, with nearly  two out of three returning to Kia 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 smtClean="0">
                <a:effectLst/>
              </a:rPr>
              <a:t>Ford </a:t>
            </a:r>
            <a:r>
              <a:rPr lang="en-US" sz="1600" b="1" dirty="0">
                <a:effectLst/>
              </a:rPr>
              <a:t>vehicles made up </a:t>
            </a:r>
            <a:r>
              <a:rPr lang="en-US" sz="1600" b="1" dirty="0" smtClean="0">
                <a:effectLst/>
              </a:rPr>
              <a:t>six </a:t>
            </a:r>
            <a:r>
              <a:rPr lang="en-US" sz="1600" b="1" dirty="0">
                <a:effectLst/>
              </a:rPr>
              <a:t>of the top ten in brand loyalty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 smtClean="0">
                <a:effectLst/>
              </a:rPr>
              <a:t>Chevrolet had three of top ten brand loyal vehicles</a:t>
            </a:r>
            <a:endParaRPr lang="en-US" sz="1600" b="1" dirty="0">
              <a:effectLst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1563" y="5478989"/>
            <a:ext cx="4027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effectLst/>
              </a:rPr>
              <a:t>Model Owned</a:t>
            </a:r>
            <a:endParaRPr lang="en-US" sz="1800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38" y="314325"/>
            <a:ext cx="783370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876300" y="1298575"/>
            <a:ext cx="3854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solidFill>
                  <a:schemeClr val="accent1"/>
                </a:solidFill>
                <a:effectLst/>
              </a:rPr>
              <a:t>Corporate Loyalty: 2010 </a:t>
            </a:r>
            <a:r>
              <a:rPr lang="en-US" sz="1800" b="1" dirty="0" err="1" smtClean="0">
                <a:solidFill>
                  <a:schemeClr val="accent1"/>
                </a:solidFill>
                <a:effectLst/>
              </a:rPr>
              <a:t>vs</a:t>
            </a:r>
            <a:r>
              <a:rPr lang="en-US" sz="1800" b="1" dirty="0" smtClean="0">
                <a:solidFill>
                  <a:schemeClr val="accent1"/>
                </a:solidFill>
                <a:effectLst/>
              </a:rPr>
              <a:t> 2009</a:t>
            </a:r>
            <a:endParaRPr lang="en-US" sz="18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87325" y="6524625"/>
            <a:ext cx="352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90000"/>
              </a:spcBef>
              <a:spcAft>
                <a:spcPct val="0"/>
              </a:spcAft>
              <a:buFontTx/>
              <a:buNone/>
            </a:pPr>
            <a:fld id="{356882C0-FDC4-480B-94B9-641C3FF6BE1D}" type="slidenum">
              <a:rPr lang="en-US" sz="1200">
                <a:solidFill>
                  <a:schemeClr val="bg1"/>
                </a:solidFill>
                <a:effectLst/>
              </a:rPr>
              <a:pPr algn="ctr">
                <a:spcBef>
                  <a:spcPct val="9000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en-US" sz="1200">
              <a:solidFill>
                <a:schemeClr val="bg1"/>
              </a:solidFill>
              <a:effectLst/>
            </a:endParaRPr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title"/>
          </p:nvPr>
        </p:nvSpPr>
        <p:spPr>
          <a:xfrm>
            <a:off x="385763" y="387350"/>
            <a:ext cx="7772400" cy="554038"/>
          </a:xfrm>
          <a:noFill/>
          <a:ln/>
        </p:spPr>
        <p:txBody>
          <a:bodyPr/>
          <a:lstStyle/>
          <a:p>
            <a:r>
              <a:rPr lang="en-US" dirty="0" smtClean="0"/>
              <a:t>Corporate Loyalty – </a:t>
            </a:r>
            <a:r>
              <a:rPr lang="en-US" smtClean="0"/>
              <a:t>Annual Summary</a:t>
            </a:r>
            <a:endParaRPr lang="en-US" dirty="0"/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304800" y="5743575"/>
            <a:ext cx="2072640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2078161" y="2031534"/>
            <a:ext cx="196850" cy="18288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 rot="10800000">
            <a:off x="1434043" y="1780185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 rot="10800000">
            <a:off x="2717346" y="1880156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3992771" y="2285512"/>
            <a:ext cx="196850" cy="13716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4635609" y="2565387"/>
            <a:ext cx="196850" cy="228600"/>
          </a:xfrm>
          <a:prstGeom prst="upArrow">
            <a:avLst>
              <a:gd name="adj1" fmla="val 46778"/>
              <a:gd name="adj2" fmla="val 67742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5281722" y="2730585"/>
            <a:ext cx="196850" cy="13716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5911959" y="2790812"/>
            <a:ext cx="196850" cy="13716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 rot="10800000">
            <a:off x="6561078" y="2791790"/>
            <a:ext cx="196850" cy="182880"/>
          </a:xfrm>
          <a:prstGeom prst="upArrow">
            <a:avLst>
              <a:gd name="adj1" fmla="val 43556"/>
              <a:gd name="adj2" fmla="val 5403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3354511" y="2212509"/>
            <a:ext cx="196850" cy="18288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7194659" y="2959087"/>
            <a:ext cx="196850" cy="13716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7839184" y="3121012"/>
            <a:ext cx="196850" cy="137160"/>
          </a:xfrm>
          <a:prstGeom prst="upArrow">
            <a:avLst>
              <a:gd name="adj1" fmla="val 46778"/>
              <a:gd name="adj2" fmla="val 75807"/>
            </a:avLst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19" name="Rectangle 41"/>
          <p:cNvSpPr>
            <a:spLocks noChangeArrowheads="1"/>
          </p:cNvSpPr>
          <p:nvPr/>
        </p:nvSpPr>
        <p:spPr bwMode="auto">
          <a:xfrm>
            <a:off x="307975" y="5875338"/>
            <a:ext cx="8501063" cy="639762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>
              <a:solidFill>
                <a:srgbClr val="5F5F5F"/>
              </a:solidFill>
              <a:effectLst/>
            </a:endParaRPr>
          </a:p>
        </p:txBody>
      </p:sp>
      <p:pic>
        <p:nvPicPr>
          <p:cNvPr id="250920" name="Picture 22" descr="http://express/corporate/images/express_header07.2.2.jpg"/>
          <p:cNvPicPr>
            <a:picLocks noChangeAspect="1" noChangeArrowheads="1"/>
          </p:cNvPicPr>
          <p:nvPr/>
        </p:nvPicPr>
        <p:blipFill>
          <a:blip r:embed="rId4"/>
          <a:srcRect r="55853" b="31152"/>
          <a:stretch>
            <a:fillRect/>
          </a:stretch>
        </p:blipFill>
        <p:spPr bwMode="auto">
          <a:xfrm>
            <a:off x="438150" y="5854700"/>
            <a:ext cx="1817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2409825" y="5810250"/>
            <a:ext cx="6410325" cy="752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83" name="AutoShape 3"/>
          <p:cNvSpPr>
            <a:spLocks noChangeArrowheads="1"/>
          </p:cNvSpPr>
          <p:nvPr/>
        </p:nvSpPr>
        <p:spPr bwMode="auto">
          <a:xfrm rot="-9625964">
            <a:off x="3059113" y="5146675"/>
            <a:ext cx="2149475" cy="466725"/>
          </a:xfrm>
          <a:prstGeom prst="rightArrow">
            <a:avLst>
              <a:gd name="adj1" fmla="val 47833"/>
              <a:gd name="adj2" fmla="val 83687"/>
            </a:avLst>
          </a:prstGeom>
          <a:solidFill>
            <a:srgbClr val="3333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84" name="AutoShape 4"/>
          <p:cNvSpPr>
            <a:spLocks noChangeArrowheads="1"/>
          </p:cNvSpPr>
          <p:nvPr/>
        </p:nvSpPr>
        <p:spPr bwMode="auto">
          <a:xfrm rot="-1637354">
            <a:off x="5360988" y="5045075"/>
            <a:ext cx="2149475" cy="611188"/>
          </a:xfrm>
          <a:prstGeom prst="rightArrow">
            <a:avLst>
              <a:gd name="adj1" fmla="val 47833"/>
              <a:gd name="adj2" fmla="val 63906"/>
            </a:avLst>
          </a:prstGeom>
          <a:solidFill>
            <a:srgbClr val="3333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85" name="AutoShape 5"/>
          <p:cNvSpPr>
            <a:spLocks noChangeArrowheads="1"/>
          </p:cNvSpPr>
          <p:nvPr/>
        </p:nvSpPr>
        <p:spPr bwMode="auto">
          <a:xfrm rot="10800000">
            <a:off x="4494213" y="2181225"/>
            <a:ext cx="2079625" cy="422275"/>
          </a:xfrm>
          <a:prstGeom prst="rightArrow">
            <a:avLst>
              <a:gd name="adj1" fmla="val 33843"/>
              <a:gd name="adj2" fmla="val 90995"/>
            </a:avLst>
          </a:prstGeom>
          <a:solidFill>
            <a:srgbClr val="015CA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86" name="AutoShape 6"/>
          <p:cNvSpPr>
            <a:spLocks noChangeArrowheads="1"/>
          </p:cNvSpPr>
          <p:nvPr/>
        </p:nvSpPr>
        <p:spPr bwMode="auto">
          <a:xfrm rot="6715172">
            <a:off x="2431257" y="3409156"/>
            <a:ext cx="1195388" cy="619125"/>
          </a:xfrm>
          <a:prstGeom prst="rightArrow">
            <a:avLst>
              <a:gd name="adj1" fmla="val 51537"/>
              <a:gd name="adj2" fmla="val 63081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2007 – </a:t>
            </a:r>
            <a:r>
              <a:rPr lang="en-US" dirty="0" smtClean="0"/>
              <a:t>Who took </a:t>
            </a:r>
            <a:r>
              <a:rPr lang="en-US" dirty="0"/>
              <a:t>from Whom?</a:t>
            </a:r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2305050" y="1771650"/>
            <a:ext cx="1447800" cy="1447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2619375" y="1466850"/>
            <a:ext cx="1914525" cy="1914525"/>
          </a:xfrm>
          <a:prstGeom prst="ellipse">
            <a:avLst/>
          </a:prstGeom>
          <a:solidFill>
            <a:srgbClr val="0000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90" name="AutoShape 11"/>
          <p:cNvSpPr>
            <a:spLocks noChangeArrowheads="1"/>
          </p:cNvSpPr>
          <p:nvPr/>
        </p:nvSpPr>
        <p:spPr bwMode="auto">
          <a:xfrm rot="1511163">
            <a:off x="4090988" y="3108325"/>
            <a:ext cx="3381375" cy="887413"/>
          </a:xfrm>
          <a:prstGeom prst="rightArrow">
            <a:avLst>
              <a:gd name="adj1" fmla="val 52065"/>
              <a:gd name="adj2" fmla="val 54827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91" name="AutoShape 12"/>
          <p:cNvSpPr>
            <a:spLocks noChangeArrowheads="1"/>
          </p:cNvSpPr>
          <p:nvPr/>
        </p:nvSpPr>
        <p:spPr bwMode="auto">
          <a:xfrm rot="9019247">
            <a:off x="2870200" y="3341688"/>
            <a:ext cx="3765550" cy="611187"/>
          </a:xfrm>
          <a:prstGeom prst="rightArrow">
            <a:avLst>
              <a:gd name="adj1" fmla="val 49620"/>
              <a:gd name="adj2" fmla="val 69996"/>
            </a:avLst>
          </a:prstGeom>
          <a:solidFill>
            <a:srgbClr val="015CA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92" name="Oval 13"/>
          <p:cNvSpPr>
            <a:spLocks noChangeArrowheads="1"/>
          </p:cNvSpPr>
          <p:nvPr/>
        </p:nvSpPr>
        <p:spPr bwMode="auto">
          <a:xfrm>
            <a:off x="6200775" y="1685925"/>
            <a:ext cx="1466850" cy="1466850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93" name="Oval 15"/>
          <p:cNvSpPr>
            <a:spLocks noChangeArrowheads="1"/>
          </p:cNvSpPr>
          <p:nvPr/>
        </p:nvSpPr>
        <p:spPr bwMode="auto">
          <a:xfrm>
            <a:off x="7277100" y="3714750"/>
            <a:ext cx="1627188" cy="1627188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94" name="Oval 23"/>
          <p:cNvSpPr>
            <a:spLocks noChangeArrowheads="1"/>
          </p:cNvSpPr>
          <p:nvPr/>
        </p:nvSpPr>
        <p:spPr bwMode="auto">
          <a:xfrm>
            <a:off x="4727575" y="5124450"/>
            <a:ext cx="1409700" cy="1336675"/>
          </a:xfrm>
          <a:prstGeom prst="ellipse">
            <a:avLst/>
          </a:prstGeom>
          <a:solidFill>
            <a:srgbClr val="33333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95" name="AutoShape 29"/>
          <p:cNvSpPr>
            <a:spLocks noChangeArrowheads="1"/>
          </p:cNvSpPr>
          <p:nvPr/>
        </p:nvSpPr>
        <p:spPr bwMode="auto">
          <a:xfrm rot="3716220">
            <a:off x="6657182" y="2775744"/>
            <a:ext cx="1420812" cy="850900"/>
          </a:xfrm>
          <a:prstGeom prst="rightArrow">
            <a:avLst>
              <a:gd name="adj1" fmla="val 56917"/>
              <a:gd name="adj2" fmla="val 53402"/>
            </a:avLst>
          </a:prstGeom>
          <a:solidFill>
            <a:srgbClr val="015CA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96" name="AutoShape 31"/>
          <p:cNvSpPr>
            <a:spLocks noChangeArrowheads="1"/>
          </p:cNvSpPr>
          <p:nvPr/>
        </p:nvSpPr>
        <p:spPr bwMode="auto">
          <a:xfrm rot="6724913">
            <a:off x="4983163" y="3933825"/>
            <a:ext cx="2462212" cy="300038"/>
          </a:xfrm>
          <a:prstGeom prst="rightArrow">
            <a:avLst>
              <a:gd name="adj1" fmla="val 32074"/>
              <a:gd name="adj2" fmla="val 91713"/>
            </a:avLst>
          </a:prstGeom>
          <a:solidFill>
            <a:srgbClr val="015CA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97" name="AutoShape 32"/>
          <p:cNvSpPr>
            <a:spLocks noChangeArrowheads="1"/>
          </p:cNvSpPr>
          <p:nvPr/>
        </p:nvSpPr>
        <p:spPr bwMode="auto">
          <a:xfrm rot="-7185454">
            <a:off x="3319463" y="4200525"/>
            <a:ext cx="2433637" cy="290513"/>
          </a:xfrm>
          <a:prstGeom prst="rightArrow">
            <a:avLst>
              <a:gd name="adj1" fmla="val 19491"/>
              <a:gd name="adj2" fmla="val 90053"/>
            </a:avLst>
          </a:prstGeom>
          <a:solidFill>
            <a:srgbClr val="3333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98" name="AutoShape 33"/>
          <p:cNvSpPr>
            <a:spLocks noChangeArrowheads="1"/>
          </p:cNvSpPr>
          <p:nvPr/>
        </p:nvSpPr>
        <p:spPr bwMode="auto">
          <a:xfrm rot="-180647">
            <a:off x="3105150" y="4510088"/>
            <a:ext cx="4167188" cy="323850"/>
          </a:xfrm>
          <a:prstGeom prst="rightArrow">
            <a:avLst>
              <a:gd name="adj1" fmla="val 37185"/>
              <a:gd name="adj2" fmla="val 71487"/>
            </a:avLst>
          </a:prstGeom>
          <a:solidFill>
            <a:schemeClr val="bg1"/>
          </a:solidFill>
          <a:ln w="12700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899" name="Oval 35"/>
          <p:cNvSpPr>
            <a:spLocks noChangeArrowheads="1"/>
          </p:cNvSpPr>
          <p:nvPr/>
        </p:nvSpPr>
        <p:spPr bwMode="auto">
          <a:xfrm>
            <a:off x="1939925" y="4238625"/>
            <a:ext cx="1231900" cy="11811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 rot="-1708434">
            <a:off x="4029075" y="3409950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/>
              </a:rPr>
              <a:t>136,000</a:t>
            </a:r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 rot="1425782">
            <a:off x="5000625" y="3476625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/>
              </a:rPr>
              <a:t>258,000</a:t>
            </a: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 rot="-1624892">
            <a:off x="5648325" y="5143500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/>
              </a:rPr>
              <a:t>157,000</a:t>
            </a:r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 rot="1156300">
            <a:off x="3248025" y="5257800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/>
              </a:rPr>
              <a:t>93,000</a:t>
            </a:r>
          </a:p>
        </p:txBody>
      </p:sp>
      <p:sp>
        <p:nvSpPr>
          <p:cNvPr id="103465" name="Text Box 41"/>
          <p:cNvSpPr txBox="1">
            <a:spLocks noChangeArrowheads="1"/>
          </p:cNvSpPr>
          <p:nvPr/>
        </p:nvSpPr>
        <p:spPr bwMode="auto">
          <a:xfrm rot="-4193853">
            <a:off x="2151857" y="3477418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/>
              </a:rPr>
              <a:t>142,000</a:t>
            </a: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4619625" y="2254250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/>
              </a:rPr>
              <a:t>64,000</a:t>
            </a:r>
          </a:p>
        </p:txBody>
      </p:sp>
      <p:sp>
        <p:nvSpPr>
          <p:cNvPr id="103467" name="Text Box 43"/>
          <p:cNvSpPr txBox="1">
            <a:spLocks noChangeArrowheads="1"/>
          </p:cNvSpPr>
          <p:nvPr/>
        </p:nvSpPr>
        <p:spPr bwMode="auto">
          <a:xfrm rot="3686423">
            <a:off x="6523832" y="3182143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/>
              </a:rPr>
              <a:t>240,000</a:t>
            </a:r>
          </a:p>
        </p:txBody>
      </p:sp>
      <p:sp>
        <p:nvSpPr>
          <p:cNvPr id="103468" name="Text Box 44"/>
          <p:cNvSpPr txBox="1">
            <a:spLocks noChangeArrowheads="1"/>
          </p:cNvSpPr>
          <p:nvPr/>
        </p:nvSpPr>
        <p:spPr bwMode="auto">
          <a:xfrm rot="-200891">
            <a:off x="4467225" y="4521200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effectLst/>
              </a:rPr>
              <a:t>46,000</a:t>
            </a:r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 rot="3656511">
            <a:off x="3752057" y="4182268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effectLst/>
              </a:rPr>
              <a:t>6,000</a:t>
            </a:r>
          </a:p>
        </p:txBody>
      </p:sp>
      <p:sp>
        <p:nvSpPr>
          <p:cNvPr id="103470" name="Text Box 46"/>
          <p:cNvSpPr txBox="1">
            <a:spLocks noChangeArrowheads="1"/>
          </p:cNvSpPr>
          <p:nvPr/>
        </p:nvSpPr>
        <p:spPr bwMode="auto">
          <a:xfrm rot="-4053089">
            <a:off x="5095082" y="4115593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effectLst/>
              </a:rPr>
              <a:t>31,000</a:t>
            </a:r>
          </a:p>
        </p:txBody>
      </p:sp>
      <p:sp>
        <p:nvSpPr>
          <p:cNvPr id="103471" name="Text Box 47"/>
          <p:cNvSpPr txBox="1">
            <a:spLocks noChangeArrowheads="1"/>
          </p:cNvSpPr>
          <p:nvPr/>
        </p:nvSpPr>
        <p:spPr bwMode="auto">
          <a:xfrm>
            <a:off x="238125" y="1552575"/>
            <a:ext cx="2114550" cy="165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>
                <a:solidFill>
                  <a:srgbClr val="000000"/>
                </a:solidFill>
                <a:effectLst/>
              </a:rPr>
              <a:t>                </a:t>
            </a:r>
            <a:r>
              <a:rPr lang="en-US" sz="1600" b="1">
                <a:solidFill>
                  <a:schemeClr val="accent1"/>
                </a:solidFill>
                <a:effectLst/>
              </a:rPr>
              <a:t>Net Units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>
                <a:solidFill>
                  <a:srgbClr val="000000"/>
                </a:solidFill>
                <a:effectLst/>
              </a:rPr>
              <a:t>Ford	(471,254)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>
                <a:solidFill>
                  <a:srgbClr val="000000"/>
                </a:solidFill>
                <a:effectLst/>
              </a:rPr>
              <a:t>GM	(330,313)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>
                <a:solidFill>
                  <a:srgbClr val="000000"/>
                </a:solidFill>
                <a:effectLst/>
              </a:rPr>
              <a:t>Chrysler	(225,213)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>
                <a:solidFill>
                  <a:srgbClr val="000000"/>
                </a:solidFill>
                <a:effectLst/>
              </a:rPr>
              <a:t>Honda	 325,555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>
                <a:solidFill>
                  <a:srgbClr val="000000"/>
                </a:solidFill>
                <a:effectLst/>
              </a:rPr>
              <a:t>Toyota	 701,225</a:t>
            </a:r>
          </a:p>
        </p:txBody>
      </p:sp>
      <p:sp>
        <p:nvSpPr>
          <p:cNvPr id="250911" name="Text Box 48"/>
          <p:cNvSpPr txBox="1">
            <a:spLocks noChangeArrowheads="1"/>
          </p:cNvSpPr>
          <p:nvPr/>
        </p:nvSpPr>
        <p:spPr bwMode="auto">
          <a:xfrm>
            <a:off x="2600325" y="6262688"/>
            <a:ext cx="2552700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effectLst/>
              </a:rPr>
              <a:t>Net Owner Migration</a:t>
            </a:r>
          </a:p>
        </p:txBody>
      </p:sp>
      <p:sp>
        <p:nvSpPr>
          <p:cNvPr id="250912" name="Rectangle 49"/>
          <p:cNvSpPr>
            <a:spLocks noChangeArrowheads="1"/>
          </p:cNvSpPr>
          <p:nvPr/>
        </p:nvSpPr>
        <p:spPr bwMode="auto">
          <a:xfrm rot="-242357">
            <a:off x="3070225" y="4727575"/>
            <a:ext cx="192088" cy="1000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0914" name="Text Box 34"/>
          <p:cNvSpPr txBox="1">
            <a:spLocks noChangeArrowheads="1"/>
          </p:cNvSpPr>
          <p:nvPr/>
        </p:nvSpPr>
        <p:spPr bwMode="auto">
          <a:xfrm>
            <a:off x="2974975" y="2127250"/>
            <a:ext cx="119538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/>
              </a:rPr>
              <a:t>GM</a:t>
            </a:r>
          </a:p>
        </p:txBody>
      </p:sp>
      <p:sp>
        <p:nvSpPr>
          <p:cNvPr id="250915" name="Text Box 35"/>
          <p:cNvSpPr txBox="1">
            <a:spLocks noChangeArrowheads="1"/>
          </p:cNvSpPr>
          <p:nvPr/>
        </p:nvSpPr>
        <p:spPr bwMode="auto">
          <a:xfrm>
            <a:off x="6345238" y="2171700"/>
            <a:ext cx="11953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/>
              </a:rPr>
              <a:t>Ford</a:t>
            </a:r>
          </a:p>
        </p:txBody>
      </p:sp>
      <p:sp>
        <p:nvSpPr>
          <p:cNvPr id="250916" name="Text Box 36"/>
          <p:cNvSpPr txBox="1">
            <a:spLocks noChangeArrowheads="1"/>
          </p:cNvSpPr>
          <p:nvPr/>
        </p:nvSpPr>
        <p:spPr bwMode="auto">
          <a:xfrm>
            <a:off x="7394575" y="4284663"/>
            <a:ext cx="1397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/>
              </a:rPr>
              <a:t>Toyota</a:t>
            </a:r>
          </a:p>
        </p:txBody>
      </p:sp>
      <p:sp>
        <p:nvSpPr>
          <p:cNvPr id="250917" name="Text Box 37"/>
          <p:cNvSpPr txBox="1">
            <a:spLocks noChangeArrowheads="1"/>
          </p:cNvSpPr>
          <p:nvPr/>
        </p:nvSpPr>
        <p:spPr bwMode="auto">
          <a:xfrm>
            <a:off x="4700588" y="5559425"/>
            <a:ext cx="1477962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effectLst/>
              </a:rPr>
              <a:t>Chrysler</a:t>
            </a:r>
          </a:p>
        </p:txBody>
      </p:sp>
      <p:sp>
        <p:nvSpPr>
          <p:cNvPr id="250918" name="Text Box 38"/>
          <p:cNvSpPr txBox="1">
            <a:spLocks noChangeArrowheads="1"/>
          </p:cNvSpPr>
          <p:nvPr/>
        </p:nvSpPr>
        <p:spPr bwMode="auto">
          <a:xfrm>
            <a:off x="1862138" y="4586288"/>
            <a:ext cx="1397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effectLst/>
              </a:rPr>
              <a:t>Honda</a:t>
            </a:r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04800" y="5680075"/>
            <a:ext cx="1844040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61" grpId="0"/>
      <p:bldP spid="103462" grpId="0"/>
      <p:bldP spid="103463" grpId="0"/>
      <p:bldP spid="103464" grpId="0"/>
      <p:bldP spid="103465" grpId="0"/>
      <p:bldP spid="103466" grpId="0"/>
      <p:bldP spid="103467" grpId="0"/>
      <p:bldP spid="103468" grpId="0"/>
      <p:bldP spid="103469" grpId="0"/>
      <p:bldP spid="103470" grpId="0"/>
      <p:bldP spid="1034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32"/>
          <p:cNvSpPr>
            <a:spLocks noChangeArrowheads="1"/>
          </p:cNvSpPr>
          <p:nvPr/>
        </p:nvSpPr>
        <p:spPr bwMode="auto">
          <a:xfrm rot="-25545377">
            <a:off x="5038116" y="3938416"/>
            <a:ext cx="2377440" cy="457200"/>
          </a:xfrm>
          <a:prstGeom prst="rightArrow">
            <a:avLst>
              <a:gd name="adj1" fmla="val 67137"/>
              <a:gd name="adj2" fmla="val 86705"/>
            </a:avLst>
          </a:prstGeom>
          <a:solidFill>
            <a:srgbClr val="333333"/>
          </a:solidFill>
          <a:ln w="9525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 rot="14470058">
            <a:off x="3289411" y="4136164"/>
            <a:ext cx="2414587" cy="332166"/>
          </a:xfrm>
          <a:prstGeom prst="rightArrow">
            <a:avLst>
              <a:gd name="adj1" fmla="val 32524"/>
              <a:gd name="adj2" fmla="val 89387"/>
            </a:avLst>
          </a:prstGeom>
          <a:solidFill>
            <a:schemeClr val="tx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auto">
          <a:xfrm rot="-9625964">
            <a:off x="3060975" y="5145761"/>
            <a:ext cx="2149475" cy="512064"/>
          </a:xfrm>
          <a:prstGeom prst="rightArrow">
            <a:avLst>
              <a:gd name="adj1" fmla="val 64967"/>
              <a:gd name="adj2" fmla="val 88015"/>
            </a:avLst>
          </a:prstGeom>
          <a:solidFill>
            <a:srgbClr val="3333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5014" name="Rectangle 41"/>
          <p:cNvSpPr>
            <a:spLocks noChangeArrowheads="1"/>
          </p:cNvSpPr>
          <p:nvPr/>
        </p:nvSpPr>
        <p:spPr bwMode="auto">
          <a:xfrm>
            <a:off x="307975" y="5875338"/>
            <a:ext cx="8501063" cy="639762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>
              <a:solidFill>
                <a:srgbClr val="5F5F5F"/>
              </a:solidFill>
              <a:effectLst/>
            </a:endParaRPr>
          </a:p>
        </p:txBody>
      </p:sp>
      <p:pic>
        <p:nvPicPr>
          <p:cNvPr id="255015" name="Picture 22" descr="http://express/corporate/images/express_header07.2.2.jpg"/>
          <p:cNvPicPr>
            <a:picLocks noChangeAspect="1" noChangeArrowheads="1"/>
          </p:cNvPicPr>
          <p:nvPr/>
        </p:nvPicPr>
        <p:blipFill>
          <a:blip r:embed="rId4"/>
          <a:srcRect r="55853" b="31152"/>
          <a:stretch>
            <a:fillRect/>
          </a:stretch>
        </p:blipFill>
        <p:spPr bwMode="auto">
          <a:xfrm>
            <a:off x="438150" y="5854700"/>
            <a:ext cx="1817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409825" y="5810250"/>
            <a:ext cx="6410325" cy="752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0" name="AutoShape 4"/>
          <p:cNvSpPr>
            <a:spLocks noChangeArrowheads="1"/>
          </p:cNvSpPr>
          <p:nvPr/>
        </p:nvSpPr>
        <p:spPr bwMode="auto">
          <a:xfrm rot="-1637354">
            <a:off x="5350411" y="5089100"/>
            <a:ext cx="2149475" cy="592981"/>
          </a:xfrm>
          <a:prstGeom prst="rightArrow">
            <a:avLst>
              <a:gd name="adj1" fmla="val 60248"/>
              <a:gd name="adj2" fmla="val 63906"/>
            </a:avLst>
          </a:prstGeom>
          <a:solidFill>
            <a:srgbClr val="3333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1" name="AutoShape 5"/>
          <p:cNvSpPr>
            <a:spLocks noChangeArrowheads="1"/>
          </p:cNvSpPr>
          <p:nvPr/>
        </p:nvSpPr>
        <p:spPr bwMode="auto">
          <a:xfrm>
            <a:off x="4113693" y="2106078"/>
            <a:ext cx="2103120" cy="548640"/>
          </a:xfrm>
          <a:prstGeom prst="rightArrow">
            <a:avLst>
              <a:gd name="adj1" fmla="val 69250"/>
              <a:gd name="adj2" fmla="val 7220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2" name="AutoShape 6"/>
          <p:cNvSpPr>
            <a:spLocks noChangeArrowheads="1"/>
          </p:cNvSpPr>
          <p:nvPr/>
        </p:nvSpPr>
        <p:spPr bwMode="auto">
          <a:xfrm rot="6715172">
            <a:off x="2431257" y="3409156"/>
            <a:ext cx="1195388" cy="619125"/>
          </a:xfrm>
          <a:prstGeom prst="rightArrow">
            <a:avLst>
              <a:gd name="adj1" fmla="val 65096"/>
              <a:gd name="adj2" fmla="val 62419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Q4 </a:t>
            </a:r>
            <a:r>
              <a:rPr lang="en-US" dirty="0" smtClean="0"/>
              <a:t>2010: </a:t>
            </a:r>
            <a:r>
              <a:rPr lang="en-US" dirty="0"/>
              <a:t>Who’s taking from Whom?</a:t>
            </a:r>
          </a:p>
        </p:txBody>
      </p:sp>
      <p:sp>
        <p:nvSpPr>
          <p:cNvPr id="254984" name="Oval 8"/>
          <p:cNvSpPr>
            <a:spLocks noChangeArrowheads="1"/>
          </p:cNvSpPr>
          <p:nvPr/>
        </p:nvSpPr>
        <p:spPr bwMode="auto">
          <a:xfrm>
            <a:off x="2305050" y="1771650"/>
            <a:ext cx="1447800" cy="1447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705100" y="1552575"/>
            <a:ext cx="1771650" cy="1771650"/>
          </a:xfrm>
          <a:prstGeom prst="ellipse">
            <a:avLst/>
          </a:prstGeom>
          <a:solidFill>
            <a:srgbClr val="0000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6" name="AutoShape 11"/>
          <p:cNvSpPr>
            <a:spLocks noChangeArrowheads="1"/>
          </p:cNvSpPr>
          <p:nvPr/>
        </p:nvSpPr>
        <p:spPr bwMode="auto">
          <a:xfrm rot="1511163">
            <a:off x="4085179" y="3266720"/>
            <a:ext cx="3381375" cy="556264"/>
          </a:xfrm>
          <a:prstGeom prst="rightArrow">
            <a:avLst>
              <a:gd name="adj1" fmla="val 60830"/>
              <a:gd name="adj2" fmla="val 57473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7" name="AutoShape 12"/>
          <p:cNvSpPr>
            <a:spLocks noChangeArrowheads="1"/>
          </p:cNvSpPr>
          <p:nvPr/>
        </p:nvSpPr>
        <p:spPr bwMode="auto">
          <a:xfrm rot="9019247">
            <a:off x="2870200" y="3341688"/>
            <a:ext cx="3765550" cy="611187"/>
          </a:xfrm>
          <a:prstGeom prst="rightArrow">
            <a:avLst>
              <a:gd name="adj1" fmla="val 37718"/>
              <a:gd name="adj2" fmla="val 69996"/>
            </a:avLst>
          </a:prstGeom>
          <a:solidFill>
            <a:srgbClr val="015CA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9" name="AutoShape 29"/>
          <p:cNvSpPr>
            <a:spLocks noChangeArrowheads="1"/>
          </p:cNvSpPr>
          <p:nvPr/>
        </p:nvSpPr>
        <p:spPr bwMode="auto">
          <a:xfrm rot="3716220">
            <a:off x="6615250" y="2938805"/>
            <a:ext cx="1420812" cy="548640"/>
          </a:xfrm>
          <a:prstGeom prst="rightArrow">
            <a:avLst>
              <a:gd name="adj1" fmla="val 38422"/>
              <a:gd name="adj2" fmla="val 44939"/>
            </a:avLst>
          </a:prstGeom>
          <a:solidFill>
            <a:srgbClr val="015CAE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 rot="-1708434">
            <a:off x="4029075" y="3409950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29,035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 rot="1425782">
            <a:off x="5000625" y="3476625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69,465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 rot="-1624892">
            <a:off x="5659936" y="5175964"/>
            <a:ext cx="1828800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65,298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 rot="1156300">
            <a:off x="3238789" y="5276272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56,334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3465" name="Text Box 41"/>
          <p:cNvSpPr txBox="1">
            <a:spLocks noChangeArrowheads="1"/>
          </p:cNvSpPr>
          <p:nvPr/>
        </p:nvSpPr>
        <p:spPr bwMode="auto">
          <a:xfrm rot="-4193853">
            <a:off x="2151857" y="3477418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71,857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4286250" y="2254250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72,124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3467" name="Text Box 43"/>
          <p:cNvSpPr txBox="1">
            <a:spLocks noChangeArrowheads="1"/>
          </p:cNvSpPr>
          <p:nvPr/>
        </p:nvSpPr>
        <p:spPr bwMode="auto">
          <a:xfrm rot="3686423">
            <a:off x="6660064" y="3137345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effectLst/>
              </a:rPr>
              <a:t>27,477</a:t>
            </a:r>
            <a:endParaRPr lang="en-US" sz="1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03468" name="Text Box 44"/>
          <p:cNvSpPr txBox="1">
            <a:spLocks noChangeArrowheads="1"/>
          </p:cNvSpPr>
          <p:nvPr/>
        </p:nvSpPr>
        <p:spPr bwMode="auto">
          <a:xfrm rot="-200891">
            <a:off x="4400550" y="4360806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effectLst/>
              </a:rPr>
              <a:t>14,810</a:t>
            </a:r>
            <a:endParaRPr lang="en-US" sz="1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 rot="3656511">
            <a:off x="3771188" y="4134611"/>
            <a:ext cx="1828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effectLst/>
              </a:rPr>
              <a:t>18,383</a:t>
            </a:r>
            <a:endParaRPr lang="en-US" sz="1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03471" name="Text Box 47"/>
          <p:cNvSpPr txBox="1">
            <a:spLocks noChangeArrowheads="1"/>
          </p:cNvSpPr>
          <p:nvPr/>
        </p:nvSpPr>
        <p:spPr bwMode="auto">
          <a:xfrm>
            <a:off x="266118" y="1552575"/>
            <a:ext cx="2114550" cy="1668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                </a:t>
            </a:r>
            <a:r>
              <a:rPr lang="en-US" sz="1600" b="1" dirty="0">
                <a:solidFill>
                  <a:schemeClr val="accent1"/>
                </a:solidFill>
                <a:effectLst/>
              </a:rPr>
              <a:t>Net Units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 dirty="0" smtClean="0">
                <a:solidFill>
                  <a:srgbClr val="000000"/>
                </a:solidFill>
                <a:effectLst/>
              </a:rPr>
              <a:t>GM</a:t>
            </a:r>
            <a:r>
              <a:rPr lang="en-US" sz="1600" b="1" dirty="0">
                <a:solidFill>
                  <a:srgbClr val="000000"/>
                </a:solidFill>
                <a:effectLst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effectLst/>
              </a:rPr>
              <a:t>(195,063)</a:t>
            </a:r>
            <a:endParaRPr lang="en-US" sz="1600" b="1" dirty="0">
              <a:solidFill>
                <a:srgbClr val="000000"/>
              </a:solidFill>
              <a:effectLst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 dirty="0" smtClean="0">
                <a:solidFill>
                  <a:srgbClr val="000000"/>
                </a:solidFill>
                <a:effectLst/>
              </a:rPr>
              <a:t>Chrysler	(184,771)</a:t>
            </a:r>
            <a:endParaRPr lang="en-US" sz="1600" b="1" dirty="0">
              <a:solidFill>
                <a:srgbClr val="000000"/>
              </a:solidFill>
              <a:effectLst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</a:rPr>
              <a:t>Ford	  </a:t>
            </a:r>
            <a:r>
              <a:rPr lang="en-US" sz="1600" b="1" dirty="0" smtClean="0">
                <a:solidFill>
                  <a:srgbClr val="000000"/>
                </a:solidFill>
                <a:effectLst/>
              </a:rPr>
              <a:t>  60,368</a:t>
            </a:r>
            <a:endParaRPr lang="en-US" sz="1600" b="1" dirty="0">
              <a:solidFill>
                <a:srgbClr val="000000"/>
              </a:solidFill>
              <a:effectLst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 dirty="0" smtClean="0">
                <a:solidFill>
                  <a:srgbClr val="000000"/>
                </a:solidFill>
                <a:effectLst/>
              </a:rPr>
              <a:t>Toyota</a:t>
            </a:r>
            <a:r>
              <a:rPr lang="en-US" sz="1600" b="1" dirty="0">
                <a:solidFill>
                  <a:srgbClr val="000000"/>
                </a:solidFill>
                <a:effectLst/>
              </a:rPr>
              <a:t>	  </a:t>
            </a:r>
            <a:r>
              <a:rPr lang="en-US" sz="1600" b="1" dirty="0" smtClean="0">
                <a:solidFill>
                  <a:srgbClr val="000000"/>
                </a:solidFill>
                <a:effectLst/>
              </a:rPr>
              <a:t>147,430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600" b="1" dirty="0" smtClean="0">
                <a:solidFill>
                  <a:srgbClr val="000000"/>
                </a:solidFill>
                <a:effectLst/>
              </a:rPr>
              <a:t>Honda	  172,036</a:t>
            </a:r>
            <a:endParaRPr lang="en-US" sz="16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>
            <a:off x="4764519" y="5142923"/>
            <a:ext cx="1336339" cy="1267114"/>
          </a:xfrm>
          <a:prstGeom prst="ellipse">
            <a:avLst/>
          </a:prstGeom>
          <a:solidFill>
            <a:srgbClr val="33333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5003" name="Text Box 48"/>
          <p:cNvSpPr txBox="1">
            <a:spLocks noChangeArrowheads="1"/>
          </p:cNvSpPr>
          <p:nvPr/>
        </p:nvSpPr>
        <p:spPr bwMode="auto">
          <a:xfrm>
            <a:off x="2600325" y="6262688"/>
            <a:ext cx="2552700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effectLst/>
              </a:rPr>
              <a:t>Net Owner Migration</a:t>
            </a:r>
          </a:p>
        </p:txBody>
      </p:sp>
      <p:sp>
        <p:nvSpPr>
          <p:cNvPr id="255008" name="Text Box 32"/>
          <p:cNvSpPr txBox="1">
            <a:spLocks noChangeArrowheads="1"/>
          </p:cNvSpPr>
          <p:nvPr/>
        </p:nvSpPr>
        <p:spPr bwMode="auto">
          <a:xfrm>
            <a:off x="4700588" y="5559425"/>
            <a:ext cx="1477962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effectLst/>
              </a:rPr>
              <a:t>Chrysler</a:t>
            </a:r>
          </a:p>
        </p:txBody>
      </p:sp>
      <p:sp>
        <p:nvSpPr>
          <p:cNvPr id="255011" name="Text Box 35"/>
          <p:cNvSpPr txBox="1">
            <a:spLocks noChangeArrowheads="1"/>
          </p:cNvSpPr>
          <p:nvPr/>
        </p:nvSpPr>
        <p:spPr bwMode="auto">
          <a:xfrm>
            <a:off x="2974975" y="2127250"/>
            <a:ext cx="119538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/>
              </a:rPr>
              <a:t>GM</a:t>
            </a: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304800" y="5680075"/>
            <a:ext cx="1807464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42" name="AutoShape 33"/>
          <p:cNvSpPr>
            <a:spLocks noChangeArrowheads="1"/>
          </p:cNvSpPr>
          <p:nvPr/>
        </p:nvSpPr>
        <p:spPr bwMode="auto">
          <a:xfrm rot="10618967">
            <a:off x="3174091" y="4559601"/>
            <a:ext cx="4167187" cy="274320"/>
          </a:xfrm>
          <a:prstGeom prst="rightArrow">
            <a:avLst>
              <a:gd name="adj1" fmla="val 48257"/>
              <a:gd name="adj2" fmla="val 111751"/>
            </a:avLst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103470" name="Text Box 46"/>
          <p:cNvSpPr txBox="1">
            <a:spLocks noChangeArrowheads="1"/>
          </p:cNvSpPr>
          <p:nvPr/>
        </p:nvSpPr>
        <p:spPr bwMode="auto">
          <a:xfrm rot="17669587">
            <a:off x="5289222" y="4086851"/>
            <a:ext cx="1828800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44,756</a:t>
            </a: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6200775" y="1579418"/>
            <a:ext cx="1603952" cy="1573357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419126" y="2097812"/>
            <a:ext cx="11953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</a:rPr>
              <a:t>Ford</a:t>
            </a: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7258627" y="3742458"/>
            <a:ext cx="1534391" cy="146388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7339159" y="4238483"/>
            <a:ext cx="1397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</a:rPr>
              <a:t>Toyota</a:t>
            </a:r>
          </a:p>
        </p:txBody>
      </p:sp>
      <p:sp>
        <p:nvSpPr>
          <p:cNvPr id="53" name="Oval 35"/>
          <p:cNvSpPr>
            <a:spLocks noChangeArrowheads="1"/>
          </p:cNvSpPr>
          <p:nvPr/>
        </p:nvSpPr>
        <p:spPr bwMode="auto">
          <a:xfrm>
            <a:off x="1801091" y="4192445"/>
            <a:ext cx="1379970" cy="132306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788250" y="4604760"/>
            <a:ext cx="1397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effectLst/>
              </a:rPr>
              <a:t>Honda</a:t>
            </a:r>
          </a:p>
        </p:txBody>
      </p: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61" grpId="0"/>
      <p:bldP spid="103462" grpId="0"/>
      <p:bldP spid="103463" grpId="0"/>
      <p:bldP spid="103464" grpId="0"/>
      <p:bldP spid="103465" grpId="0"/>
      <p:bldP spid="103466" grpId="0"/>
      <p:bldP spid="103467" grpId="0"/>
      <p:bldP spid="103468" grpId="0"/>
      <p:bldP spid="103469" grpId="0"/>
      <p:bldP spid="103471" grpId="0"/>
      <p:bldP spid="1034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5"/>
          <p:cNvSpPr>
            <a:spLocks noChangeArrowheads="1"/>
          </p:cNvSpPr>
          <p:nvPr/>
        </p:nvSpPr>
        <p:spPr bwMode="auto">
          <a:xfrm rot="5400000">
            <a:off x="4892050" y="2217734"/>
            <a:ext cx="1183174" cy="548640"/>
          </a:xfrm>
          <a:prstGeom prst="rightArrow">
            <a:avLst>
              <a:gd name="adj1" fmla="val 40795"/>
              <a:gd name="adj2" fmla="val 55948"/>
            </a:avLst>
          </a:prstGeom>
          <a:solidFill>
            <a:srgbClr val="7030A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 rot="20145994">
            <a:off x="3678674" y="3955988"/>
            <a:ext cx="1183174" cy="548640"/>
          </a:xfrm>
          <a:prstGeom prst="rightArrow">
            <a:avLst>
              <a:gd name="adj1" fmla="val 49417"/>
              <a:gd name="adj2" fmla="val 72208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5014" name="Rectangle 41"/>
          <p:cNvSpPr>
            <a:spLocks noChangeArrowheads="1"/>
          </p:cNvSpPr>
          <p:nvPr/>
        </p:nvSpPr>
        <p:spPr bwMode="auto">
          <a:xfrm>
            <a:off x="307975" y="5875338"/>
            <a:ext cx="8501063" cy="639762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>
              <a:solidFill>
                <a:srgbClr val="5F5F5F"/>
              </a:solidFill>
              <a:effectLst/>
            </a:endParaRPr>
          </a:p>
        </p:txBody>
      </p:sp>
      <p:pic>
        <p:nvPicPr>
          <p:cNvPr id="255015" name="Picture 22" descr="http://express/corporate/images/express_header07.2.2.jpg"/>
          <p:cNvPicPr>
            <a:picLocks noChangeAspect="1" noChangeArrowheads="1"/>
          </p:cNvPicPr>
          <p:nvPr/>
        </p:nvPicPr>
        <p:blipFill>
          <a:blip r:embed="rId4"/>
          <a:srcRect r="55853" b="31152"/>
          <a:stretch>
            <a:fillRect/>
          </a:stretch>
        </p:blipFill>
        <p:spPr bwMode="auto">
          <a:xfrm>
            <a:off x="438150" y="5854700"/>
            <a:ext cx="1817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620706" y="5810250"/>
            <a:ext cx="6410325" cy="752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1" name="AutoShape 5"/>
          <p:cNvSpPr>
            <a:spLocks noChangeArrowheads="1"/>
          </p:cNvSpPr>
          <p:nvPr/>
        </p:nvSpPr>
        <p:spPr bwMode="auto">
          <a:xfrm rot="2134108">
            <a:off x="3812142" y="2700279"/>
            <a:ext cx="1183174" cy="640080"/>
          </a:xfrm>
          <a:prstGeom prst="rightArrow">
            <a:avLst>
              <a:gd name="adj1" fmla="val 69250"/>
              <a:gd name="adj2" fmla="val 7220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4" name="Oval 8"/>
          <p:cNvSpPr>
            <a:spLocks noChangeArrowheads="1"/>
          </p:cNvSpPr>
          <p:nvPr/>
        </p:nvSpPr>
        <p:spPr bwMode="auto">
          <a:xfrm>
            <a:off x="3006806" y="1771650"/>
            <a:ext cx="1447800" cy="1447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395605" y="1380449"/>
            <a:ext cx="1771650" cy="1771650"/>
          </a:xfrm>
          <a:prstGeom prst="ellipse">
            <a:avLst/>
          </a:prstGeom>
          <a:solidFill>
            <a:srgbClr val="0000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 rot="2134108">
            <a:off x="3888120" y="2775823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21,594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>
            <a:off x="4853069" y="5272019"/>
            <a:ext cx="1336339" cy="1267114"/>
          </a:xfrm>
          <a:prstGeom prst="ellipse">
            <a:avLst/>
          </a:prstGeom>
          <a:solidFill>
            <a:srgbClr val="33333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5003" name="Text Box 48"/>
          <p:cNvSpPr txBox="1">
            <a:spLocks noChangeArrowheads="1"/>
          </p:cNvSpPr>
          <p:nvPr/>
        </p:nvSpPr>
        <p:spPr bwMode="auto">
          <a:xfrm>
            <a:off x="6464824" y="6176627"/>
            <a:ext cx="2552700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i="1" dirty="0">
                <a:effectLst/>
              </a:rPr>
              <a:t>Net Owner Migration</a:t>
            </a:r>
          </a:p>
        </p:txBody>
      </p:sp>
      <p:sp>
        <p:nvSpPr>
          <p:cNvPr id="255008" name="Text Box 32"/>
          <p:cNvSpPr txBox="1">
            <a:spLocks noChangeArrowheads="1"/>
          </p:cNvSpPr>
          <p:nvPr/>
        </p:nvSpPr>
        <p:spPr bwMode="auto">
          <a:xfrm>
            <a:off x="4789138" y="5688521"/>
            <a:ext cx="1477962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/>
              </a:rPr>
              <a:t>Chrysler</a:t>
            </a:r>
          </a:p>
        </p:txBody>
      </p:sp>
      <p:sp>
        <p:nvSpPr>
          <p:cNvPr id="255011" name="Text Box 35"/>
          <p:cNvSpPr txBox="1">
            <a:spLocks noChangeArrowheads="1"/>
          </p:cNvSpPr>
          <p:nvPr/>
        </p:nvSpPr>
        <p:spPr bwMode="auto">
          <a:xfrm>
            <a:off x="2708511" y="2019670"/>
            <a:ext cx="119538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</a:rPr>
              <a:t>GM</a:t>
            </a: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304800" y="5680075"/>
            <a:ext cx="1807464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6859499" y="1557900"/>
            <a:ext cx="1603952" cy="1573357"/>
          </a:xfrm>
          <a:prstGeom prst="ellipse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7077850" y="2076294"/>
            <a:ext cx="11953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</a:rPr>
              <a:t>Ford</a:t>
            </a: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7116826" y="4077507"/>
            <a:ext cx="1534391" cy="146388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7197358" y="4573532"/>
            <a:ext cx="1397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</a:rPr>
              <a:t>Toyota</a:t>
            </a:r>
          </a:p>
        </p:txBody>
      </p:sp>
      <p:sp>
        <p:nvSpPr>
          <p:cNvPr id="53" name="Oval 35"/>
          <p:cNvSpPr>
            <a:spLocks noChangeArrowheads="1"/>
          </p:cNvSpPr>
          <p:nvPr/>
        </p:nvSpPr>
        <p:spPr bwMode="auto">
          <a:xfrm>
            <a:off x="2502847" y="3988043"/>
            <a:ext cx="1379970" cy="132306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2490006" y="4400358"/>
            <a:ext cx="1397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effectLst/>
              </a:rPr>
              <a:t>Honda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385763" y="387350"/>
            <a:ext cx="7772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Q4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2010: Net Migration to Hyundai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4928843" y="3144649"/>
            <a:ext cx="1097280" cy="1097280"/>
          </a:xfrm>
          <a:prstGeom prst="ellipse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4664056" y="3512793"/>
            <a:ext cx="16416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Hyundai</a:t>
            </a:r>
            <a:endParaRPr lang="en-US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auto">
          <a:xfrm rot="8639629">
            <a:off x="6077796" y="2678651"/>
            <a:ext cx="1183174" cy="548640"/>
          </a:xfrm>
          <a:prstGeom prst="rightArrow">
            <a:avLst>
              <a:gd name="adj1" fmla="val 69250"/>
              <a:gd name="adj2" fmla="val 72208"/>
            </a:avLst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 rot="12246640">
            <a:off x="6107647" y="3981121"/>
            <a:ext cx="1183174" cy="548640"/>
          </a:xfrm>
          <a:prstGeom prst="rightArrow">
            <a:avLst>
              <a:gd name="adj1" fmla="val 69250"/>
              <a:gd name="adj2" fmla="val 72208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auto">
          <a:xfrm rot="16200000">
            <a:off x="4902589" y="4736840"/>
            <a:ext cx="1183174" cy="548640"/>
          </a:xfrm>
          <a:prstGeom prst="rightArrow">
            <a:avLst>
              <a:gd name="adj1" fmla="val 69250"/>
              <a:gd name="adj2" fmla="val 72208"/>
            </a:avLst>
          </a:prstGeom>
          <a:solidFill>
            <a:schemeClr val="tx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59" name="Text Box 42"/>
          <p:cNvSpPr txBox="1">
            <a:spLocks noChangeArrowheads="1"/>
          </p:cNvSpPr>
          <p:nvPr/>
        </p:nvSpPr>
        <p:spPr bwMode="auto">
          <a:xfrm rot="19463838">
            <a:off x="6359515" y="2767969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12,606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auto">
          <a:xfrm rot="1528155">
            <a:off x="6463211" y="4181989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smtClean="0">
                <a:solidFill>
                  <a:schemeClr val="bg1"/>
                </a:solidFill>
                <a:effectLst/>
              </a:rPr>
              <a:t>14,148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1" name="Text Box 42"/>
          <p:cNvSpPr txBox="1">
            <a:spLocks noChangeArrowheads="1"/>
          </p:cNvSpPr>
          <p:nvPr/>
        </p:nvSpPr>
        <p:spPr bwMode="auto">
          <a:xfrm rot="5400000">
            <a:off x="5097896" y="4890572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13,968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2" name="Text Box 42"/>
          <p:cNvSpPr txBox="1">
            <a:spLocks noChangeArrowheads="1"/>
          </p:cNvSpPr>
          <p:nvPr/>
        </p:nvSpPr>
        <p:spPr bwMode="auto">
          <a:xfrm rot="20201848">
            <a:off x="3825276" y="4117573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smtClean="0">
                <a:effectLst/>
              </a:rPr>
              <a:t>10,221</a:t>
            </a:r>
            <a:endParaRPr lang="en-US" sz="1400" b="1" dirty="0">
              <a:effectLst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4948139" y="1344565"/>
            <a:ext cx="1097280" cy="1097280"/>
          </a:xfrm>
          <a:prstGeom prst="ellipse">
            <a:avLst/>
          </a:prstGeom>
          <a:solidFill>
            <a:srgbClr val="7030A0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4686358" y="1683993"/>
            <a:ext cx="1641646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ffectLst/>
              </a:rPr>
              <a:t>Nissan</a:t>
            </a:r>
            <a:endParaRPr lang="en-US" sz="2400" b="1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 rot="16200000">
            <a:off x="5105330" y="2433586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5,930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 rot="21210572">
            <a:off x="350462" y="3366455"/>
            <a:ext cx="315243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</a:rPr>
              <a:t>Total from these six key competitors:  78,458</a:t>
            </a:r>
          </a:p>
        </p:txBody>
      </p: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8" grpId="0" animBg="1"/>
      <p:bldP spid="254981" grpId="0" animBg="1"/>
      <p:bldP spid="103466" grpId="0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/>
      <p:bldP spid="36" grpId="0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5"/>
          <p:cNvSpPr>
            <a:spLocks noChangeArrowheads="1"/>
          </p:cNvSpPr>
          <p:nvPr/>
        </p:nvSpPr>
        <p:spPr bwMode="auto">
          <a:xfrm rot="16200000">
            <a:off x="4903201" y="2752982"/>
            <a:ext cx="1183174" cy="548640"/>
          </a:xfrm>
          <a:prstGeom prst="rightArrow">
            <a:avLst>
              <a:gd name="adj1" fmla="val 44860"/>
              <a:gd name="adj2" fmla="val 55948"/>
            </a:avLst>
          </a:prstGeom>
          <a:solidFill>
            <a:srgbClr val="7030A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 rot="20145994">
            <a:off x="3678674" y="3955988"/>
            <a:ext cx="1183174" cy="548640"/>
          </a:xfrm>
          <a:prstGeom prst="rightArrow">
            <a:avLst>
              <a:gd name="adj1" fmla="val 36998"/>
              <a:gd name="adj2" fmla="val 72208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5014" name="Rectangle 41"/>
          <p:cNvSpPr>
            <a:spLocks noChangeArrowheads="1"/>
          </p:cNvSpPr>
          <p:nvPr/>
        </p:nvSpPr>
        <p:spPr bwMode="auto">
          <a:xfrm>
            <a:off x="307975" y="5875338"/>
            <a:ext cx="8501063" cy="639762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>
              <a:solidFill>
                <a:srgbClr val="5F5F5F"/>
              </a:solidFill>
              <a:effectLst/>
            </a:endParaRPr>
          </a:p>
        </p:txBody>
      </p:sp>
      <p:pic>
        <p:nvPicPr>
          <p:cNvPr id="255015" name="Picture 22" descr="http://express/corporate/images/express_header07.2.2.jpg"/>
          <p:cNvPicPr>
            <a:picLocks noChangeAspect="1" noChangeArrowheads="1"/>
          </p:cNvPicPr>
          <p:nvPr/>
        </p:nvPicPr>
        <p:blipFill>
          <a:blip r:embed="rId4"/>
          <a:srcRect r="55853" b="31152"/>
          <a:stretch>
            <a:fillRect/>
          </a:stretch>
        </p:blipFill>
        <p:spPr bwMode="auto">
          <a:xfrm>
            <a:off x="438150" y="5854700"/>
            <a:ext cx="1817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620706" y="5810250"/>
            <a:ext cx="6410325" cy="752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1" name="AutoShape 5"/>
          <p:cNvSpPr>
            <a:spLocks noChangeArrowheads="1"/>
          </p:cNvSpPr>
          <p:nvPr/>
        </p:nvSpPr>
        <p:spPr bwMode="auto">
          <a:xfrm rot="2134108">
            <a:off x="3823293" y="2689128"/>
            <a:ext cx="1183174" cy="640080"/>
          </a:xfrm>
          <a:prstGeom prst="rightArrow">
            <a:avLst>
              <a:gd name="adj1" fmla="val 69250"/>
              <a:gd name="adj2" fmla="val 72208"/>
            </a:avLst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4" name="Oval 8"/>
          <p:cNvSpPr>
            <a:spLocks noChangeArrowheads="1"/>
          </p:cNvSpPr>
          <p:nvPr/>
        </p:nvSpPr>
        <p:spPr bwMode="auto">
          <a:xfrm>
            <a:off x="3006806" y="1771650"/>
            <a:ext cx="1447800" cy="1447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395605" y="1380449"/>
            <a:ext cx="1771650" cy="1771650"/>
          </a:xfrm>
          <a:prstGeom prst="ellipse">
            <a:avLst/>
          </a:prstGeom>
          <a:solidFill>
            <a:srgbClr val="0000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 rot="2134108">
            <a:off x="3888120" y="2775823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7,374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>
            <a:off x="4853069" y="5272019"/>
            <a:ext cx="1336339" cy="1267114"/>
          </a:xfrm>
          <a:prstGeom prst="ellipse">
            <a:avLst/>
          </a:prstGeom>
          <a:solidFill>
            <a:srgbClr val="33333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5003" name="Text Box 48"/>
          <p:cNvSpPr txBox="1">
            <a:spLocks noChangeArrowheads="1"/>
          </p:cNvSpPr>
          <p:nvPr/>
        </p:nvSpPr>
        <p:spPr bwMode="auto">
          <a:xfrm>
            <a:off x="6464824" y="6176627"/>
            <a:ext cx="2552700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i="1" dirty="0">
                <a:effectLst/>
              </a:rPr>
              <a:t>Net Owner Migration</a:t>
            </a:r>
          </a:p>
        </p:txBody>
      </p:sp>
      <p:sp>
        <p:nvSpPr>
          <p:cNvPr id="255008" name="Text Box 32"/>
          <p:cNvSpPr txBox="1">
            <a:spLocks noChangeArrowheads="1"/>
          </p:cNvSpPr>
          <p:nvPr/>
        </p:nvSpPr>
        <p:spPr bwMode="auto">
          <a:xfrm>
            <a:off x="4789138" y="5688521"/>
            <a:ext cx="1477962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/>
              </a:rPr>
              <a:t>Chrysler</a:t>
            </a:r>
          </a:p>
        </p:txBody>
      </p:sp>
      <p:sp>
        <p:nvSpPr>
          <p:cNvPr id="255011" name="Text Box 35"/>
          <p:cNvSpPr txBox="1">
            <a:spLocks noChangeArrowheads="1"/>
          </p:cNvSpPr>
          <p:nvPr/>
        </p:nvSpPr>
        <p:spPr bwMode="auto">
          <a:xfrm>
            <a:off x="2708511" y="2019670"/>
            <a:ext cx="119538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</a:rPr>
              <a:t>GM</a:t>
            </a: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304800" y="5680075"/>
            <a:ext cx="1807464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6859499" y="1557900"/>
            <a:ext cx="1603952" cy="1573357"/>
          </a:xfrm>
          <a:prstGeom prst="ellipse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7077850" y="2076294"/>
            <a:ext cx="11953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</a:rPr>
              <a:t>Ford</a:t>
            </a: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7116826" y="4077507"/>
            <a:ext cx="1534391" cy="146388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7197358" y="4573532"/>
            <a:ext cx="1397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</a:rPr>
              <a:t>Toyota</a:t>
            </a:r>
          </a:p>
        </p:txBody>
      </p:sp>
      <p:sp>
        <p:nvSpPr>
          <p:cNvPr id="53" name="Oval 35"/>
          <p:cNvSpPr>
            <a:spLocks noChangeArrowheads="1"/>
          </p:cNvSpPr>
          <p:nvPr/>
        </p:nvSpPr>
        <p:spPr bwMode="auto">
          <a:xfrm>
            <a:off x="2502847" y="3988043"/>
            <a:ext cx="1379970" cy="132306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2490006" y="4400358"/>
            <a:ext cx="1397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effectLst/>
              </a:rPr>
              <a:t>Honda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385763" y="387350"/>
            <a:ext cx="7772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Q4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2010: Net Migration to Nissan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4948139" y="3128761"/>
            <a:ext cx="1097280" cy="1097280"/>
          </a:xfrm>
          <a:prstGeom prst="ellipse">
            <a:avLst/>
          </a:prstGeom>
          <a:solidFill>
            <a:srgbClr val="7030A0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4686358" y="3468189"/>
            <a:ext cx="1641646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ffectLst/>
              </a:rPr>
              <a:t>Nissan</a:t>
            </a:r>
            <a:endParaRPr lang="en-US" sz="2400" b="1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auto">
          <a:xfrm rot="8639629">
            <a:off x="6077796" y="2678651"/>
            <a:ext cx="1183174" cy="548640"/>
          </a:xfrm>
          <a:prstGeom prst="rightArrow">
            <a:avLst>
              <a:gd name="adj1" fmla="val 69250"/>
              <a:gd name="adj2" fmla="val 72208"/>
            </a:avLst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 rot="12246640">
            <a:off x="6107647" y="3981121"/>
            <a:ext cx="1183174" cy="548640"/>
          </a:xfrm>
          <a:prstGeom prst="rightArrow">
            <a:avLst>
              <a:gd name="adj1" fmla="val 39956"/>
              <a:gd name="adj2" fmla="val 72208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auto">
          <a:xfrm rot="16200000">
            <a:off x="4902589" y="4736840"/>
            <a:ext cx="1183174" cy="548640"/>
          </a:xfrm>
          <a:prstGeom prst="rightArrow">
            <a:avLst>
              <a:gd name="adj1" fmla="val 69250"/>
              <a:gd name="adj2" fmla="val 72208"/>
            </a:avLst>
          </a:prstGeom>
          <a:solidFill>
            <a:schemeClr val="tx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59" name="Text Box 42"/>
          <p:cNvSpPr txBox="1">
            <a:spLocks noChangeArrowheads="1"/>
          </p:cNvSpPr>
          <p:nvPr/>
        </p:nvSpPr>
        <p:spPr bwMode="auto">
          <a:xfrm rot="19463838">
            <a:off x="6359515" y="2767969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smtClean="0">
                <a:solidFill>
                  <a:schemeClr val="bg1"/>
                </a:solidFill>
                <a:effectLst/>
              </a:rPr>
              <a:t>3,975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auto">
          <a:xfrm rot="1528155">
            <a:off x="6463211" y="4181989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smtClean="0">
                <a:solidFill>
                  <a:schemeClr val="bg1"/>
                </a:solidFill>
                <a:effectLst/>
              </a:rPr>
              <a:t>1,459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1" name="Text Box 42"/>
          <p:cNvSpPr txBox="1">
            <a:spLocks noChangeArrowheads="1"/>
          </p:cNvSpPr>
          <p:nvPr/>
        </p:nvSpPr>
        <p:spPr bwMode="auto">
          <a:xfrm rot="5400000">
            <a:off x="5097896" y="4890572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6,597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2" name="Text Box 42"/>
          <p:cNvSpPr txBox="1">
            <a:spLocks noChangeArrowheads="1"/>
          </p:cNvSpPr>
          <p:nvPr/>
        </p:nvSpPr>
        <p:spPr bwMode="auto">
          <a:xfrm rot="20201848">
            <a:off x="3825276" y="4117573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effectLst/>
              </a:rPr>
              <a:t>238</a:t>
            </a:r>
            <a:endParaRPr lang="en-US" sz="1400" b="1" dirty="0">
              <a:effectLst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 rot="16200000">
            <a:off x="5116481" y="2656606"/>
            <a:ext cx="753739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  <a:effectLst/>
              </a:rPr>
              <a:t>5,930</a:t>
            </a:r>
            <a:endParaRPr lang="en-US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4939995" y="1327001"/>
            <a:ext cx="1097280" cy="1097280"/>
          </a:xfrm>
          <a:prstGeom prst="ellipse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Text Box 56"/>
          <p:cNvSpPr txBox="1">
            <a:spLocks noChangeArrowheads="1"/>
          </p:cNvSpPr>
          <p:nvPr/>
        </p:nvSpPr>
        <p:spPr bwMode="auto">
          <a:xfrm>
            <a:off x="4675208" y="1695145"/>
            <a:ext cx="16416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Hyundai</a:t>
            </a:r>
            <a:endParaRPr lang="en-US" b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 rot="21210572">
            <a:off x="340937" y="3337880"/>
            <a:ext cx="315243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</a:rPr>
              <a:t>Total from these six key competitors:  13,719</a:t>
            </a:r>
          </a:p>
        </p:txBody>
      </p: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8" grpId="0" animBg="1"/>
      <p:bldP spid="254981" grpId="0" animBg="1"/>
      <p:bldP spid="103466" grpId="0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/>
      <p:bldP spid="34" grpId="0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8" y="1524000"/>
            <a:ext cx="519990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104925"/>
            <a:ext cx="5684732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5014" name="Rectangle 41"/>
          <p:cNvSpPr>
            <a:spLocks noChangeArrowheads="1"/>
          </p:cNvSpPr>
          <p:nvPr/>
        </p:nvSpPr>
        <p:spPr bwMode="auto">
          <a:xfrm>
            <a:off x="307975" y="5875338"/>
            <a:ext cx="8501063" cy="639762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>
              <a:solidFill>
                <a:srgbClr val="5F5F5F"/>
              </a:solidFill>
              <a:effectLst/>
            </a:endParaRPr>
          </a:p>
        </p:txBody>
      </p:sp>
      <p:pic>
        <p:nvPicPr>
          <p:cNvPr id="255015" name="Picture 22" descr="http://express/corporate/images/express_header07.2.2.jpg"/>
          <p:cNvPicPr>
            <a:picLocks noChangeAspect="1" noChangeArrowheads="1"/>
          </p:cNvPicPr>
          <p:nvPr/>
        </p:nvPicPr>
        <p:blipFill>
          <a:blip r:embed="rId6"/>
          <a:srcRect r="55853" b="31152"/>
          <a:stretch>
            <a:fillRect/>
          </a:stretch>
        </p:blipFill>
        <p:spPr bwMode="auto">
          <a:xfrm>
            <a:off x="438150" y="5854700"/>
            <a:ext cx="1817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620706" y="5810250"/>
            <a:ext cx="6410325" cy="752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i="1">
              <a:effectLst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304800" y="5680075"/>
            <a:ext cx="1807464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385763" y="387350"/>
            <a:ext cx="7772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Battle for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Market Share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 Box 54"/>
          <p:cNvSpPr txBox="1">
            <a:spLocks noChangeArrowheads="1"/>
          </p:cNvSpPr>
          <p:nvPr/>
        </p:nvSpPr>
        <p:spPr bwMode="auto">
          <a:xfrm>
            <a:off x="880947" y="3918006"/>
            <a:ext cx="148005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effectLst/>
              </a:rPr>
              <a:t>Hyundai  </a:t>
            </a:r>
            <a:endParaRPr lang="en-US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38" name="Text Box 55"/>
          <p:cNvSpPr txBox="1">
            <a:spLocks noChangeArrowheads="1"/>
          </p:cNvSpPr>
          <p:nvPr/>
        </p:nvSpPr>
        <p:spPr bwMode="auto">
          <a:xfrm>
            <a:off x="1752640" y="2025406"/>
            <a:ext cx="138231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effectLst/>
              </a:rPr>
              <a:t>Nissan</a:t>
            </a:r>
          </a:p>
        </p:txBody>
      </p:sp>
      <p:sp>
        <p:nvSpPr>
          <p:cNvPr id="43" name="TextBox 42"/>
          <p:cNvSpPr txBox="1"/>
          <p:nvPr/>
        </p:nvSpPr>
        <p:spPr>
          <a:xfrm rot="18899299">
            <a:off x="3987865" y="5253917"/>
            <a:ext cx="151939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Hyundai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8899299">
            <a:off x="6035740" y="5206291"/>
            <a:ext cx="151939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Nissan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74075" y="2576836"/>
            <a:ext cx="151939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44.1%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77575" y="3052620"/>
            <a:ext cx="151939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34.0%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4036509" y="1359209"/>
            <a:ext cx="3854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solidFill>
                  <a:schemeClr val="accent1"/>
                </a:solidFill>
                <a:effectLst/>
              </a:rPr>
              <a:t>Corporate </a:t>
            </a:r>
            <a:r>
              <a:rPr lang="en-US" sz="1800" b="1" dirty="0">
                <a:solidFill>
                  <a:schemeClr val="accent1"/>
                </a:solidFill>
                <a:effectLst/>
              </a:rPr>
              <a:t>Loyalty</a:t>
            </a: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51811" y="1355493"/>
            <a:ext cx="3854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solidFill>
                  <a:schemeClr val="accent1"/>
                </a:solidFill>
                <a:effectLst/>
              </a:rPr>
              <a:t>Market Share</a:t>
            </a:r>
            <a:endParaRPr lang="en-US" sz="1800" b="1" dirty="0">
              <a:solidFill>
                <a:schemeClr val="accent1"/>
              </a:solidFill>
              <a:effectLst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6123084" y="3357912"/>
            <a:ext cx="100584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 rot="20182123">
            <a:off x="6040863" y="2425468"/>
            <a:ext cx="231945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ffectLst/>
              </a:rPr>
              <a:t>10.1 point difference</a:t>
            </a:r>
            <a:endParaRPr lang="en-US" sz="1600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824764" y="2895368"/>
            <a:ext cx="1143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ight Brace 70"/>
          <p:cNvSpPr/>
          <p:nvPr/>
        </p:nvSpPr>
        <p:spPr bwMode="auto">
          <a:xfrm rot="20460065">
            <a:off x="6038851" y="2862534"/>
            <a:ext cx="138538" cy="484632"/>
          </a:xfrm>
          <a:prstGeom prst="rightBrace">
            <a:avLst>
              <a:gd name="adj1" fmla="val 68837"/>
              <a:gd name="adj2" fmla="val 5066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49089" y="2334170"/>
            <a:ext cx="4103688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cap="all" dirty="0" smtClean="0">
                <a:latin typeface="+mj-lt"/>
                <a:ea typeface="+mj-ea"/>
                <a:cs typeface="+mj-cs"/>
              </a:rPr>
              <a:t>ADDITIONAL</a:t>
            </a:r>
            <a:br>
              <a:rPr lang="en-US" sz="4400" cap="all" dirty="0" smtClean="0">
                <a:latin typeface="+mj-lt"/>
                <a:ea typeface="+mj-ea"/>
                <a:cs typeface="+mj-cs"/>
              </a:rPr>
            </a:br>
            <a:r>
              <a:rPr lang="en-US" sz="4400" cap="all" dirty="0" smtClean="0">
                <a:latin typeface="+mj-lt"/>
                <a:ea typeface="+mj-ea"/>
                <a:cs typeface="+mj-cs"/>
              </a:rPr>
              <a:t>Industry</a:t>
            </a:r>
            <a:br>
              <a:rPr lang="en-US" sz="4400" cap="all" dirty="0" smtClean="0">
                <a:latin typeface="+mj-lt"/>
                <a:ea typeface="+mj-ea"/>
                <a:cs typeface="+mj-cs"/>
              </a:rPr>
            </a:br>
            <a:r>
              <a:rPr lang="en-US" sz="4400" cap="all" dirty="0" smtClean="0">
                <a:latin typeface="+mj-lt"/>
                <a:ea typeface="+mj-ea"/>
                <a:cs typeface="+mj-cs"/>
              </a:rPr>
              <a:t>insights</a:t>
            </a:r>
            <a:endParaRPr lang="en-US" sz="44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hutterstock_683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60" y="1833880"/>
            <a:ext cx="4320540" cy="288036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49089" y="2334170"/>
            <a:ext cx="4103688" cy="209495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cap="all" dirty="0" smtClean="0"/>
              <a:t>Impact of vehicle financing</a:t>
            </a:r>
            <a:endParaRPr lang="en-US" sz="44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381" y="1527196"/>
            <a:ext cx="2812720" cy="4205507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28600" y="1295400"/>
          <a:ext cx="8547652" cy="462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387349"/>
            <a:ext cx="7772400" cy="772147"/>
          </a:xfrm>
        </p:spPr>
        <p:txBody>
          <a:bodyPr/>
          <a:lstStyle/>
          <a:p>
            <a:r>
              <a:rPr lang="en-US" dirty="0" smtClean="0"/>
              <a:t>Impact of Vehicle Financing: Loan vs. Lease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51363" y="2163763"/>
            <a:ext cx="4103687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cap="all" dirty="0">
                <a:latin typeface="+mj-lt"/>
                <a:ea typeface="+mj-ea"/>
                <a:cs typeface="+mj-cs"/>
              </a:rPr>
              <a:t>VEHICLEs</a:t>
            </a:r>
            <a:br>
              <a:rPr lang="en-US" sz="4000" cap="all" dirty="0">
                <a:latin typeface="+mj-lt"/>
                <a:ea typeface="+mj-ea"/>
                <a:cs typeface="+mj-cs"/>
              </a:rPr>
            </a:br>
            <a:r>
              <a:rPr lang="en-US" sz="4000" cap="all" dirty="0">
                <a:latin typeface="+mj-lt"/>
                <a:ea typeface="+mj-ea"/>
                <a:cs typeface="+mj-cs"/>
              </a:rPr>
              <a:t> in</a:t>
            </a:r>
            <a:br>
              <a:rPr lang="en-US" sz="4000" cap="all" dirty="0">
                <a:latin typeface="+mj-lt"/>
                <a:ea typeface="+mj-ea"/>
                <a:cs typeface="+mj-cs"/>
              </a:rPr>
            </a:br>
            <a:r>
              <a:rPr lang="en-US" sz="4000" cap="all" dirty="0">
                <a:latin typeface="+mj-lt"/>
                <a:ea typeface="+mj-ea"/>
                <a:cs typeface="+mj-cs"/>
              </a:rPr>
              <a:t> operation</a:t>
            </a:r>
          </a:p>
        </p:txBody>
      </p:sp>
      <p:pic>
        <p:nvPicPr>
          <p:cNvPr id="211971" name="Picture 5" descr="242588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1541463"/>
            <a:ext cx="30099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301486" y="1314450"/>
          <a:ext cx="8136835" cy="452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387349"/>
            <a:ext cx="7772400" cy="772147"/>
          </a:xfrm>
        </p:spPr>
        <p:txBody>
          <a:bodyPr/>
          <a:lstStyle/>
          <a:p>
            <a:r>
              <a:rPr lang="en-US" dirty="0" smtClean="0"/>
              <a:t>Impact of Vehicle Financing: Lender Type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1282149"/>
          <a:ext cx="9004851" cy="453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387349"/>
            <a:ext cx="8120062" cy="772147"/>
          </a:xfrm>
        </p:spPr>
        <p:txBody>
          <a:bodyPr/>
          <a:lstStyle/>
          <a:p>
            <a:r>
              <a:rPr lang="en-US" dirty="0" smtClean="0"/>
              <a:t>Impact of Vehicle Financing: Captive vs. Non-Captive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-76200" y="1263099"/>
          <a:ext cx="9004851" cy="459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20836657">
            <a:off x="1226587" y="1876700"/>
            <a:ext cx="105956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/>
              </a:rPr>
              <a:t>46% Lift</a:t>
            </a:r>
            <a:endParaRPr lang="en-US" sz="1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1266824" y="2273301"/>
            <a:ext cx="149225" cy="695324"/>
          </a:xfrm>
          <a:prstGeom prst="upArrow">
            <a:avLst>
              <a:gd name="adj1" fmla="val 50000"/>
              <a:gd name="adj2" fmla="val 627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836657">
            <a:off x="5008012" y="2286275"/>
            <a:ext cx="105956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effectLst/>
              </a:rPr>
              <a:t>64% </a:t>
            </a:r>
            <a:r>
              <a:rPr lang="en-US" sz="1600" b="1" dirty="0" smtClean="0">
                <a:solidFill>
                  <a:srgbClr val="FF0000"/>
                </a:solidFill>
                <a:effectLst/>
              </a:rPr>
              <a:t>Lift</a:t>
            </a:r>
            <a:endParaRPr lang="en-US" sz="1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048249" y="2682876"/>
            <a:ext cx="149225" cy="695324"/>
          </a:xfrm>
          <a:prstGeom prst="upArrow">
            <a:avLst>
              <a:gd name="adj1" fmla="val 50000"/>
              <a:gd name="adj2" fmla="val 627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836657">
            <a:off x="7996664" y="2543450"/>
            <a:ext cx="105956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/>
              </a:rPr>
              <a:t>57% Lift</a:t>
            </a:r>
            <a:endParaRPr lang="en-US" sz="1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8084526" y="2955926"/>
            <a:ext cx="149225" cy="561974"/>
          </a:xfrm>
          <a:prstGeom prst="upArrow">
            <a:avLst>
              <a:gd name="adj1" fmla="val 50000"/>
              <a:gd name="adj2" fmla="val 627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2" y="387349"/>
            <a:ext cx="8072437" cy="772147"/>
          </a:xfrm>
        </p:spPr>
        <p:txBody>
          <a:bodyPr/>
          <a:lstStyle/>
          <a:p>
            <a:r>
              <a:rPr lang="en-US" dirty="0" smtClean="0"/>
              <a:t>Impact of Vehicle Financing: Captive vs. Non-Captive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9" grpId="0"/>
      <p:bldP spid="12" grpId="0" animBg="1"/>
      <p:bldP spid="13" grpId="0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04799" y="1304925"/>
          <a:ext cx="8601075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05402" y="1588326"/>
            <a:ext cx="2103120" cy="590931"/>
          </a:xfrm>
          <a:prstGeom prst="rect">
            <a:avLst/>
          </a:prstGeom>
          <a:solidFill>
            <a:srgbClr val="002060"/>
          </a:solidFill>
          <a:ln>
            <a:solidFill>
              <a:srgbClr val="5F5F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Finance Source: Captive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3925" y="5353050"/>
            <a:ext cx="122872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/>
              </a:rPr>
              <a:t> ( &lt; 600 )</a:t>
            </a:r>
            <a:endParaRPr lang="en-US" sz="1200" dirty="0"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8350" y="5353050"/>
            <a:ext cx="122872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/>
              </a:rPr>
              <a:t>( 601 – 640 )</a:t>
            </a:r>
            <a:endParaRPr lang="en-US" sz="1200" dirty="0"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5353050"/>
            <a:ext cx="122872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/>
              </a:rPr>
              <a:t>( 641 – 700 )</a:t>
            </a:r>
            <a:endParaRPr lang="en-US" sz="1200" dirty="0"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00525" y="5353050"/>
            <a:ext cx="122872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/>
              </a:rPr>
              <a:t>( 701 – 800 )</a:t>
            </a:r>
            <a:endParaRPr lang="en-US" sz="1200" dirty="0"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6850" y="5353050"/>
            <a:ext cx="122872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/>
              </a:rPr>
              <a:t>( 801 + )</a:t>
            </a:r>
            <a:endParaRPr lang="en-US" sz="1200" dirty="0">
              <a:effectLst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93788" y="385749"/>
            <a:ext cx="7772400" cy="7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of Vehicle Financing: Vantage Score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8679" y="1361661"/>
            <a:ext cx="379674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/>
              </a:rPr>
              <a:t>Brand Loyalty</a:t>
            </a:r>
            <a:endParaRPr lang="en-US" sz="2800" b="1" dirty="0"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09550" y="1295399"/>
          <a:ext cx="8553449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387349"/>
            <a:ext cx="7772400" cy="772147"/>
          </a:xfrm>
        </p:spPr>
        <p:txBody>
          <a:bodyPr/>
          <a:lstStyle/>
          <a:p>
            <a:r>
              <a:rPr lang="en-US" dirty="0" smtClean="0"/>
              <a:t>Impact of Vehicle Financing: Term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3762374" y="2724150"/>
            <a:ext cx="1454151" cy="1717675"/>
            <a:chOff x="3762374" y="2724150"/>
            <a:chExt cx="1454151" cy="1717675"/>
          </a:xfrm>
        </p:grpSpPr>
        <p:cxnSp>
          <p:nvCxnSpPr>
            <p:cNvPr id="9" name="Straight Connector 8"/>
            <p:cNvCxnSpPr/>
            <p:nvPr/>
          </p:nvCxnSpPr>
          <p:spPr>
            <a:xfrm rot="16200000" flipH="1">
              <a:off x="3462337" y="3024187"/>
              <a:ext cx="1314450" cy="714375"/>
            </a:xfrm>
            <a:prstGeom prst="line">
              <a:avLst/>
            </a:prstGeom>
            <a:ln w="139700" cap="rnd">
              <a:solidFill>
                <a:srgbClr val="FFFF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86275" y="4038600"/>
              <a:ext cx="730250" cy="403225"/>
            </a:xfrm>
            <a:prstGeom prst="line">
              <a:avLst/>
            </a:prstGeom>
            <a:ln w="139700" cap="rnd">
              <a:solidFill>
                <a:srgbClr val="FFFF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V="1">
            <a:off x="4479925" y="2289175"/>
            <a:ext cx="733425" cy="644526"/>
          </a:xfrm>
          <a:prstGeom prst="line">
            <a:avLst/>
          </a:prstGeom>
          <a:ln w="139700" cap="rnd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/>
          <p:nvPr/>
        </p:nvGraphicFramePr>
        <p:xfrm>
          <a:off x="209551" y="1266824"/>
          <a:ext cx="8543924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387349"/>
            <a:ext cx="7772400" cy="772147"/>
          </a:xfrm>
        </p:spPr>
        <p:txBody>
          <a:bodyPr/>
          <a:lstStyle/>
          <a:p>
            <a:r>
              <a:rPr lang="en-US" dirty="0" smtClean="0"/>
              <a:t>Impact of Vehicle Financing: Term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49089" y="2334170"/>
            <a:ext cx="4103688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cap="all" dirty="0" smtClean="0">
                <a:latin typeface="+mj-lt"/>
                <a:ea typeface="+mj-ea"/>
                <a:cs typeface="+mj-cs"/>
              </a:rPr>
              <a:t>HYBRID Market Share</a:t>
            </a:r>
            <a:endParaRPr lang="en-US" sz="44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17" descr="Z:\Job # Purchased photography\Royalty Free\Web images\iStock_000003247800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1762125"/>
            <a:ext cx="37401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838278"/>
            <a:ext cx="6787502" cy="493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187325" y="6524625"/>
            <a:ext cx="352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90000"/>
              </a:spcBef>
              <a:spcAft>
                <a:spcPct val="0"/>
              </a:spcAft>
              <a:buFontTx/>
              <a:buNone/>
            </a:pPr>
            <a:fld id="{EBD9809F-F82F-4B9B-9A39-F294315AB7E8}" type="slidenum">
              <a:rPr lang="en-US" sz="1200">
                <a:solidFill>
                  <a:schemeClr val="bg1"/>
                </a:solidFill>
                <a:effectLst/>
              </a:rPr>
              <a:pPr algn="ctr">
                <a:spcBef>
                  <a:spcPct val="90000"/>
                </a:spcBef>
                <a:spcAft>
                  <a:spcPct val="0"/>
                </a:spcAft>
                <a:buFontTx/>
                <a:buNone/>
              </a:pPr>
              <a:t>47</a:t>
            </a:fld>
            <a:endParaRPr lang="en-US" sz="1200">
              <a:solidFill>
                <a:schemeClr val="bg1"/>
              </a:solidFill>
              <a:effectLst/>
            </a:endParaRP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304800" y="5743575"/>
            <a:ext cx="1981200" cy="20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</a:t>
            </a:r>
            <a:endParaRPr lang="en-US" sz="800" b="1" dirty="0">
              <a:effectLst/>
            </a:endParaRPr>
          </a:p>
        </p:txBody>
      </p:sp>
      <p:sp>
        <p:nvSpPr>
          <p:cNvPr id="63" name="Title 7"/>
          <p:cNvSpPr txBox="1">
            <a:spLocks/>
          </p:cNvSpPr>
          <p:nvPr/>
        </p:nvSpPr>
        <p:spPr>
          <a:xfrm>
            <a:off x="385763" y="387350"/>
            <a:ext cx="7772400" cy="78263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b="1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Hybrid Market Share</a:t>
            </a:r>
            <a:endParaRPr lang="en-US" sz="2400" b="1" kern="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094526" y="5483065"/>
            <a:ext cx="8582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effectLst/>
              </a:rPr>
              <a:t>2008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129543" y="5483065"/>
            <a:ext cx="8159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effectLst/>
              </a:rPr>
              <a:t>2009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42169" y="5483065"/>
            <a:ext cx="8159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effectLst/>
              </a:rPr>
              <a:t>2010</a:t>
            </a:r>
            <a:endParaRPr lang="en-US" b="1" dirty="0">
              <a:solidFill>
                <a:srgbClr val="000099"/>
              </a:solidFill>
              <a:effectLst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3521000" y="2115947"/>
            <a:ext cx="0" cy="347472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5542935" y="1481290"/>
            <a:ext cx="0" cy="41148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49089" y="2494429"/>
            <a:ext cx="4103688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cap="all" dirty="0" smtClean="0">
                <a:latin typeface="+mj-lt"/>
                <a:ea typeface="+mj-ea"/>
                <a:cs typeface="+mj-cs"/>
              </a:rPr>
              <a:t>Impact of GAS prices</a:t>
            </a:r>
            <a:endParaRPr lang="en-US" sz="44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 descr="242588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1541463"/>
            <a:ext cx="30099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376238"/>
            <a:ext cx="8651875" cy="58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361949"/>
            <a:ext cx="8667310" cy="59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 rot="16200000">
            <a:off x="-1127427" y="3021567"/>
            <a:ext cx="26874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effectLst/>
              </a:rPr>
              <a:t>Market Share</a:t>
            </a:r>
            <a:endParaRPr lang="en-US" sz="16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4694738" y="1664157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Automotive, U.S. Dept. of Energy</a:t>
            </a:r>
            <a:endParaRPr lang="en-US" sz="800" b="1" dirty="0">
              <a:effectLst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56408" y="5493374"/>
            <a:ext cx="2331720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effectLst/>
              </a:rPr>
              <a:t>2008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611218" y="5493374"/>
            <a:ext cx="2331720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effectLst/>
              </a:rPr>
              <a:t>2010</a:t>
            </a:r>
            <a:endParaRPr lang="en-US" b="1" dirty="0">
              <a:solidFill>
                <a:srgbClr val="000099"/>
              </a:solidFill>
              <a:effectLst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83113" y="5493374"/>
            <a:ext cx="2331720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effectLst/>
              </a:rPr>
              <a:t>2009</a:t>
            </a:r>
            <a:endParaRPr lang="en-US" b="1" dirty="0">
              <a:solidFill>
                <a:srgbClr val="000099"/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468297" y="3190462"/>
            <a:ext cx="26874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effectLst/>
              </a:rPr>
              <a:t>Gas Price per Gallon</a:t>
            </a:r>
            <a:endParaRPr lang="en-US" sz="1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330199"/>
            <a:ext cx="7772400" cy="772147"/>
          </a:xfrm>
        </p:spPr>
        <p:txBody>
          <a:bodyPr/>
          <a:lstStyle/>
          <a:p>
            <a:r>
              <a:rPr lang="en-US" dirty="0" smtClean="0"/>
              <a:t>Gas Prices vs. Segment Share:</a:t>
            </a:r>
            <a:br>
              <a:rPr lang="en-US" dirty="0" smtClean="0"/>
            </a:br>
            <a:r>
              <a:rPr lang="en-US" b="0" dirty="0" smtClean="0"/>
              <a:t>Economy Cars</a:t>
            </a:r>
            <a:endParaRPr lang="en-US" b="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AutoCount Vehicles in Operation (VIO)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149" y="1497013"/>
            <a:ext cx="77692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>
                <a:effectLst/>
              </a:rPr>
              <a:t>Experian </a:t>
            </a:r>
            <a:r>
              <a:rPr lang="en-US" b="1" dirty="0" err="1">
                <a:effectLst/>
              </a:rPr>
              <a:t>Automotive’s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AutoCount</a:t>
            </a:r>
            <a:r>
              <a:rPr lang="en-US" b="1" dirty="0">
                <a:effectLst/>
              </a:rPr>
              <a:t> VIO is a compilation of all new and used vehicles registered on the road in the U.S.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b="1" dirty="0">
              <a:effectLst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b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050" y="2182777"/>
            <a:ext cx="759282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b="1" i="1" dirty="0">
              <a:effectLst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i="1" dirty="0" smtClean="0">
                <a:solidFill>
                  <a:schemeClr val="accent1"/>
                </a:solidFill>
                <a:effectLst/>
              </a:rPr>
              <a:t>Quick Facts…</a:t>
            </a:r>
            <a:endParaRPr lang="en-US" sz="1800" b="1" i="1" dirty="0">
              <a:solidFill>
                <a:schemeClr val="accent1"/>
              </a:solidFill>
              <a:effectLst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i="1" dirty="0" smtClean="0">
                <a:effectLst/>
              </a:rPr>
              <a:t> There are 239,811,984</a:t>
            </a:r>
            <a:r>
              <a:rPr lang="en-US" sz="1600" b="1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1" dirty="0">
                <a:effectLst/>
              </a:rPr>
              <a:t>light duty vehicles on the </a:t>
            </a:r>
            <a:r>
              <a:rPr lang="en-US" sz="1600" b="1" i="1" dirty="0" smtClean="0">
                <a:effectLst/>
              </a:rPr>
              <a:t>road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dirty="0" smtClean="0">
                <a:effectLst/>
              </a:rPr>
              <a:t> Down over 470,000 units from last quarter (-0.20%)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i="1" dirty="0" smtClean="0">
                <a:effectLst/>
              </a:rPr>
              <a:t>        And up nearly 750,000 units vs. Q4 2009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i="1" dirty="0" smtClean="0">
                <a:effectLst/>
              </a:rPr>
              <a:t> Ford is the most prevalent make, followed by Chevrolet and Toyota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i="1" dirty="0" smtClean="0">
                <a:effectLst/>
              </a:rPr>
              <a:t> Ford F150 is the largest volume model, followed by the Honda Accord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i="1" dirty="0" smtClean="0">
                <a:effectLst/>
              </a:rPr>
              <a:t> Trucks continue to maintain majority vs. cars (50.4% vs. 49.6%)</a:t>
            </a:r>
          </a:p>
        </p:txBody>
      </p: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376238"/>
            <a:ext cx="8651875" cy="58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 rot="16200000">
            <a:off x="-1127427" y="3021567"/>
            <a:ext cx="26874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effectLst/>
              </a:rPr>
              <a:t>Market Share</a:t>
            </a:r>
            <a:endParaRPr lang="en-US" sz="16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4694738" y="1664157"/>
            <a:ext cx="319087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="1" dirty="0" smtClean="0">
                <a:effectLst/>
              </a:rPr>
              <a:t>Source: Experian Automotive, U.S. Dept. of Energy</a:t>
            </a:r>
            <a:endParaRPr lang="en-US" sz="800" b="1" dirty="0">
              <a:effectLst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56408" y="5493374"/>
            <a:ext cx="2331720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  <a:effectLst/>
              </a:rPr>
              <a:t>2008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611218" y="5493374"/>
            <a:ext cx="2331720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effectLst/>
              </a:rPr>
              <a:t>2010</a:t>
            </a:r>
            <a:endParaRPr lang="en-US" b="1" dirty="0">
              <a:solidFill>
                <a:srgbClr val="000099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27910" y="1495626"/>
            <a:ext cx="466725" cy="38195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83113" y="5493374"/>
            <a:ext cx="2331720" cy="36933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  <a:effectLst/>
              </a:rPr>
              <a:t>2009</a:t>
            </a:r>
            <a:endParaRPr lang="en-US" b="1" dirty="0">
              <a:solidFill>
                <a:srgbClr val="000099"/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468297" y="3190462"/>
            <a:ext cx="26874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effectLst/>
              </a:rPr>
              <a:t>Gas Price per Gallon</a:t>
            </a:r>
            <a:endParaRPr lang="en-US" sz="16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376238"/>
            <a:ext cx="8646340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330199"/>
            <a:ext cx="7772400" cy="772147"/>
          </a:xfrm>
        </p:spPr>
        <p:txBody>
          <a:bodyPr/>
          <a:lstStyle/>
          <a:p>
            <a:r>
              <a:rPr lang="en-US" dirty="0" smtClean="0"/>
              <a:t>Gas Prices vs. Segment Share:</a:t>
            </a:r>
            <a:br>
              <a:rPr lang="en-US" dirty="0" smtClean="0"/>
            </a:br>
            <a:r>
              <a:rPr lang="en-US" b="0" dirty="0" smtClean="0"/>
              <a:t>Hybrid Vehicles</a:t>
            </a:r>
            <a:endParaRPr lang="en-US" b="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14700" y="1569158"/>
            <a:ext cx="8430915" cy="438887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Consistent quarter-over-quarter growth in new vehicles registrations, relatively stable for used vehicles.  2010 closed 11.3% higher than 2009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Ford, Hyundai, Nissan and Chrysler continue to gain market share.  While Toyota, GM and Honda lost share.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Corporate loyalty increased across the industry, with GM ending the year in the lead, followed closely by Ford.  Subaru had the highest increase in loyalty, followed by Hyundai.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Variations in finance type and lending source can have large impact on customer loyalty.  The degree to which manufacturers and lenders capitalize on this varies.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Success of select vehicle segments is very sensitive to gas prices.  Domestic manufacturers are better positioned in terms of product to defend share during times of rising fuel costs.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385763" y="387350"/>
            <a:ext cx="7772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for attending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897" y="1779103"/>
            <a:ext cx="7881730" cy="276691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/>
              </a:rPr>
              <a:t>The presentation will be available later today             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effectLst/>
              </a:rPr>
              <a:t>Please watch for your email survey to receive the link</a:t>
            </a:r>
          </a:p>
          <a:p>
            <a:endParaRPr lang="en-US" dirty="0" smtClean="0">
              <a:solidFill>
                <a:schemeClr val="bg1"/>
              </a:solidFill>
              <a:effectLst/>
            </a:endParaRPr>
          </a:p>
          <a:p>
            <a:endParaRPr lang="en-US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   Questions?</a:t>
            </a:r>
          </a:p>
        </p:txBody>
      </p:sp>
      <p:pic>
        <p:nvPicPr>
          <p:cNvPr id="288771" name="Picture 14" descr="http://mayjohnstone.co.uk/wp-content/uploads/2008/07/raised-h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6275" y="1825625"/>
            <a:ext cx="474027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XPERIAN_TAG_ROW"/>
          <p:cNvPicPr>
            <a:picLocks noChangeAspect="1" noChangeArrowheads="1"/>
          </p:cNvPicPr>
          <p:nvPr/>
        </p:nvPicPr>
        <p:blipFill>
          <a:blip r:embed="rId3"/>
          <a:srcRect l="7133" t="4144"/>
          <a:stretch>
            <a:fillRect/>
          </a:stretch>
        </p:blipFill>
        <p:spPr bwMode="auto">
          <a:xfrm>
            <a:off x="1125538" y="2198688"/>
            <a:ext cx="421798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Globe"/>
          <p:cNvPicPr>
            <a:picLocks noChangeAspect="1" noChangeArrowheads="1"/>
          </p:cNvPicPr>
          <p:nvPr/>
        </p:nvPicPr>
        <p:blipFill>
          <a:blip r:embed="rId4"/>
          <a:srcRect t="1492" r="49222" b="2487"/>
          <a:stretch>
            <a:fillRect/>
          </a:stretch>
        </p:blipFill>
        <p:spPr bwMode="auto">
          <a:xfrm>
            <a:off x="5724525" y="612775"/>
            <a:ext cx="30003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2273300" y="3340100"/>
            <a:ext cx="2819400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227336" name="Picture 8" descr="EXPERIAN_TAG_ROW"/>
          <p:cNvPicPr>
            <a:picLocks noChangeAspect="1" noChangeArrowheads="1"/>
          </p:cNvPicPr>
          <p:nvPr/>
        </p:nvPicPr>
        <p:blipFill>
          <a:blip r:embed="rId3"/>
          <a:srcRect l="7133" t="4144"/>
          <a:stretch>
            <a:fillRect/>
          </a:stretch>
        </p:blipFill>
        <p:spPr bwMode="auto">
          <a:xfrm>
            <a:off x="1125538" y="2197100"/>
            <a:ext cx="4217987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90500" y="1041400"/>
            <a:ext cx="5727700" cy="5842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27338" name="AutoShape 10"/>
          <p:cNvSpPr>
            <a:spLocks noChangeArrowheads="1"/>
          </p:cNvSpPr>
          <p:nvPr/>
        </p:nvSpPr>
        <p:spPr bwMode="auto">
          <a:xfrm>
            <a:off x="419100" y="457200"/>
            <a:ext cx="8331200" cy="5270500"/>
          </a:xfrm>
          <a:prstGeom prst="roundRect">
            <a:avLst>
              <a:gd name="adj" fmla="val 7259"/>
            </a:avLst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/>
        </p:nvGraphicFramePr>
        <p:xfrm>
          <a:off x="0" y="1276351"/>
          <a:ext cx="8448676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5763" y="387350"/>
            <a:ext cx="7772400" cy="782638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  <a:effectLst/>
              </a:rPr>
              <a:t>Current VIO </a:t>
            </a:r>
            <a:r>
              <a:rPr lang="en-US" sz="2400" b="1" dirty="0" smtClean="0">
                <a:solidFill>
                  <a:schemeClr val="tx2"/>
                </a:solidFill>
                <a:effectLst/>
              </a:rPr>
              <a:t>– U.S. Summary by Model Year</a:t>
            </a:r>
            <a:endParaRPr lang="en-US" sz="24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02687" y="1422766"/>
            <a:ext cx="515931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900" b="1" dirty="0" smtClean="0">
                <a:effectLst/>
              </a:rPr>
              <a:t>Source: Experian Automotive </a:t>
            </a:r>
            <a:r>
              <a:rPr lang="en-US" sz="900" b="1" dirty="0">
                <a:effectLst/>
              </a:rPr>
              <a:t>as of </a:t>
            </a:r>
            <a:r>
              <a:rPr lang="en-US" sz="900" b="1" dirty="0" smtClean="0">
                <a:effectLst/>
              </a:rPr>
              <a:t>December 31, 2010 </a:t>
            </a:r>
            <a:r>
              <a:rPr lang="en-US" sz="900" b="1" dirty="0">
                <a:effectLst/>
              </a:rPr>
              <a:t>(U.S. light duty vehicles only)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4093534" y="2221216"/>
            <a:ext cx="3193387" cy="663386"/>
            <a:chOff x="4093534" y="2221216"/>
            <a:chExt cx="3193387" cy="66338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166649" y="2309567"/>
              <a:ext cx="3120272" cy="5750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Tx/>
                <a:buSzTx/>
                <a:buFont typeface="Arial" charset="0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93534" y="2221216"/>
              <a:ext cx="3125971" cy="590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4"/>
                  </a:solidFill>
                  <a:effectLst/>
                </a:rPr>
                <a:t>79.2 percent of vehicles are 15 years old or less</a:t>
              </a:r>
              <a:endParaRPr lang="en-US" sz="1800" b="1" dirty="0">
                <a:solidFill>
                  <a:schemeClr val="accent4"/>
                </a:solidFill>
                <a:effectLst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 rot="5400000" flipH="1" flipV="1">
            <a:off x="163506" y="3616805"/>
            <a:ext cx="3403874" cy="1272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1085349" y="3717760"/>
            <a:ext cx="3255560" cy="1475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2662355" y="4390389"/>
            <a:ext cx="1874066" cy="9052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063918" y="3710769"/>
            <a:ext cx="135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/>
              </a:rPr>
              <a:t>79%</a:t>
            </a:r>
            <a:endParaRPr lang="en-US" sz="40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4402375" y="3352382"/>
            <a:ext cx="3401248" cy="654527"/>
            <a:chOff x="4402375" y="3352382"/>
            <a:chExt cx="3401248" cy="65452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66063" y="3412549"/>
              <a:ext cx="3337560" cy="594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Tx/>
                <a:buSzTx/>
                <a:buFont typeface="Arial" charset="0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02375" y="3352382"/>
              <a:ext cx="3337560" cy="590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effectLst/>
                </a:rPr>
                <a:t>Average Age = 9.9 years   (up 3 months </a:t>
              </a:r>
              <a:r>
                <a:rPr lang="en-US" sz="1800" b="1" dirty="0" err="1" smtClean="0">
                  <a:solidFill>
                    <a:schemeClr val="tx2">
                      <a:lumMod val="75000"/>
                    </a:schemeClr>
                  </a:solidFill>
                  <a:effectLst/>
                </a:rPr>
                <a:t>vs</a:t>
              </a:r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  <a:effectLst/>
                </a:rPr>
                <a:t> 2009 data)</a:t>
              </a:r>
              <a:endParaRPr lang="en-US" sz="1800" b="1" dirty="0"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/>
          <p:nvPr/>
        </p:nvGraphicFramePr>
        <p:xfrm>
          <a:off x="114300" y="1038226"/>
          <a:ext cx="866775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5763" y="387350"/>
            <a:ext cx="7772400" cy="782638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  <a:effectLst/>
              </a:rPr>
              <a:t>Current VIO </a:t>
            </a:r>
            <a:r>
              <a:rPr lang="en-US" sz="2400" b="1" dirty="0" smtClean="0">
                <a:solidFill>
                  <a:schemeClr val="tx2"/>
                </a:solidFill>
                <a:effectLst/>
              </a:rPr>
              <a:t>– 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Vehicle </a:t>
            </a:r>
            <a:r>
              <a:rPr lang="en-US" sz="2400" b="1" dirty="0" smtClean="0">
                <a:solidFill>
                  <a:schemeClr val="tx2"/>
                </a:solidFill>
                <a:effectLst/>
              </a:rPr>
              <a:t>Segment</a:t>
            </a:r>
            <a:endParaRPr lang="en-US" sz="2400" b="1" dirty="0">
              <a:solidFill>
                <a:schemeClr val="tx2"/>
              </a:solidFill>
              <a:effectLst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3830348" y="4189454"/>
            <a:ext cx="3202049" cy="702113"/>
            <a:chOff x="3830348" y="4189454"/>
            <a:chExt cx="3202049" cy="702113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912125" y="4251487"/>
              <a:ext cx="3120272" cy="6400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25000"/>
                </a:spcAft>
                <a:buClrTx/>
                <a:buSzTx/>
                <a:buFont typeface="Arial" charset="0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30348" y="4189454"/>
              <a:ext cx="3125971" cy="590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4"/>
                  </a:solidFill>
                  <a:effectLst/>
                </a:rPr>
                <a:t>Hybrid vehicles </a:t>
              </a:r>
              <a:r>
                <a:rPr lang="en-US" sz="1800" b="1" smtClean="0">
                  <a:solidFill>
                    <a:schemeClr val="accent4"/>
                  </a:solidFill>
                  <a:effectLst/>
                </a:rPr>
                <a:t>represent 0.77 </a:t>
              </a:r>
              <a:r>
                <a:rPr lang="en-US" sz="1800" b="1" dirty="0" smtClean="0">
                  <a:solidFill>
                    <a:schemeClr val="accent4"/>
                  </a:solidFill>
                  <a:effectLst/>
                </a:rPr>
                <a:t>percent of current VIO</a:t>
              </a:r>
              <a:endParaRPr lang="en-US" sz="1800" b="1" dirty="0"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0" name="Right Arrow 9"/>
          <p:cNvSpPr/>
          <p:nvPr/>
        </p:nvSpPr>
        <p:spPr bwMode="auto">
          <a:xfrm>
            <a:off x="703345" y="4435496"/>
            <a:ext cx="435935" cy="159489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96538" y="4994523"/>
            <a:ext cx="435935" cy="159489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498724" y="4481512"/>
            <a:ext cx="219456" cy="7858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499518" y="5042380"/>
            <a:ext cx="54864" cy="83344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362324" y="5276850"/>
            <a:ext cx="4829365" cy="2308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900" b="1" dirty="0" smtClean="0">
                <a:effectLst/>
              </a:rPr>
              <a:t>Source: Experian Automotive </a:t>
            </a:r>
            <a:r>
              <a:rPr lang="en-US" sz="900" b="1" dirty="0">
                <a:effectLst/>
              </a:rPr>
              <a:t>as of </a:t>
            </a:r>
            <a:r>
              <a:rPr lang="en-US" sz="900" b="1" dirty="0" smtClean="0">
                <a:effectLst/>
              </a:rPr>
              <a:t>December 31, 2010 </a:t>
            </a:r>
            <a:r>
              <a:rPr lang="en-US" sz="900" b="1" dirty="0">
                <a:effectLst/>
              </a:rPr>
              <a:t>(U.S. light duty vehicles only)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92375" y="1377949"/>
            <a:ext cx="5440680" cy="7858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5534" y="1519235"/>
            <a:ext cx="4754880" cy="78581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 animBg="1"/>
      <p:bldP spid="21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063" y="2057400"/>
            <a:ext cx="4990247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5763" y="387350"/>
            <a:ext cx="7772400" cy="782638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  <a:effectLst/>
              </a:rPr>
              <a:t>Current VIO </a:t>
            </a:r>
            <a:r>
              <a:rPr lang="en-US" sz="2400" b="1" dirty="0" smtClean="0">
                <a:solidFill>
                  <a:schemeClr val="tx2"/>
                </a:solidFill>
                <a:effectLst/>
              </a:rPr>
              <a:t>– </a:t>
            </a:r>
            <a:r>
              <a:rPr lang="en-US" sz="2400" b="1" smtClean="0">
                <a:solidFill>
                  <a:schemeClr val="tx2"/>
                </a:solidFill>
                <a:effectLst/>
              </a:rPr>
              <a:t>Percent Share</a:t>
            </a:r>
            <a:endParaRPr lang="en-US" sz="24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044325" y="5718208"/>
            <a:ext cx="475932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900" b="1" dirty="0">
                <a:effectLst/>
              </a:rPr>
              <a:t>Source: Experian NVDB as of </a:t>
            </a:r>
            <a:r>
              <a:rPr lang="en-US" sz="900" b="1" dirty="0" smtClean="0">
                <a:effectLst/>
              </a:rPr>
              <a:t>December 31, 2010 </a:t>
            </a:r>
            <a:r>
              <a:rPr lang="en-US" sz="900" b="1" dirty="0">
                <a:effectLst/>
              </a:rPr>
              <a:t>(U.S. light duty vehicles only)</a:t>
            </a: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5191795" y="2426466"/>
            <a:ext cx="10858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</a:rPr>
              <a:t>GM</a:t>
            </a: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5137419" y="4946618"/>
            <a:ext cx="10858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</a:rPr>
              <a:t>Ford</a:t>
            </a: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90803" y="4408167"/>
            <a:ext cx="10858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</a:rPr>
              <a:t>Toyota</a:t>
            </a: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379182" y="3339942"/>
            <a:ext cx="10858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</a:rPr>
              <a:t>Honda</a:t>
            </a: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1302817" y="5370436"/>
            <a:ext cx="15034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</a:rPr>
              <a:t>Chrysler</a:t>
            </a: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923078" y="2175712"/>
            <a:ext cx="14262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</a:rPr>
              <a:t>Hyundai</a:t>
            </a: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01062" y="2656161"/>
            <a:ext cx="1287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</a:rPr>
              <a:t>Nissan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2237003" y="1869375"/>
            <a:ext cx="10858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</a:rPr>
              <a:t>Other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906" y="1384849"/>
            <a:ext cx="5540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effectLst/>
              </a:rPr>
              <a:t>Vehicles In Operation: Share by Manufacturer</a:t>
            </a:r>
            <a:endParaRPr lang="en-US" sz="1800" b="1" dirty="0">
              <a:effectLst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72200" y="3096197"/>
            <a:ext cx="2686050" cy="15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228600" indent="-2286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 smtClean="0">
                <a:effectLst/>
              </a:rPr>
              <a:t>Domestic brands represent more than 61 percent of all vehicles in operation</a:t>
            </a:r>
            <a:endParaRPr lang="en-US" sz="1800" b="1" dirty="0">
              <a:effectLst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225494" y="2206625"/>
            <a:ext cx="439532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cap="all" dirty="0">
                <a:latin typeface="+mj-lt"/>
                <a:ea typeface="+mj-ea"/>
                <a:cs typeface="+mj-cs"/>
              </a:rPr>
              <a:t>VEHICLE </a:t>
            </a:r>
            <a:r>
              <a:rPr lang="en-US" sz="4000" cap="all" dirty="0" smtClean="0">
                <a:latin typeface="+mj-lt"/>
                <a:ea typeface="+mj-ea"/>
                <a:cs typeface="+mj-cs"/>
              </a:rPr>
              <a:t>REGISTRATIONs</a:t>
            </a:r>
            <a:endParaRPr lang="en-US" sz="40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52" y="1410978"/>
            <a:ext cx="2852737" cy="4273550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penup.p3d 0"/>
  <p:tag name="POWER3D OPTIONS" val="Medium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9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9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9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5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5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6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50.9"/>
</p:tagLst>
</file>

<file path=ppt/theme/theme1.xml><?xml version="1.0" encoding="utf-8"?>
<a:theme xmlns:a="http://schemas.openxmlformats.org/drawingml/2006/main" name="Experian Automotive template 11-07 (2)">
  <a:themeElements>
    <a:clrScheme name="Experian Automotive template 11-07 (2) 11">
      <a:dk1>
        <a:srgbClr val="5F5F5F"/>
      </a:dk1>
      <a:lt1>
        <a:srgbClr val="FFFFFF"/>
      </a:lt1>
      <a:dk2>
        <a:srgbClr val="015CAE"/>
      </a:dk2>
      <a:lt2>
        <a:srgbClr val="477B84"/>
      </a:lt2>
      <a:accent1>
        <a:srgbClr val="ED1951"/>
      </a:accent1>
      <a:accent2>
        <a:srgbClr val="BE8851"/>
      </a:accent2>
      <a:accent3>
        <a:srgbClr val="FFFFFF"/>
      </a:accent3>
      <a:accent4>
        <a:srgbClr val="505050"/>
      </a:accent4>
      <a:accent5>
        <a:srgbClr val="F4ABB3"/>
      </a:accent5>
      <a:accent6>
        <a:srgbClr val="AC7B49"/>
      </a:accent6>
      <a:hlink>
        <a:srgbClr val="387C2C"/>
      </a:hlink>
      <a:folHlink>
        <a:srgbClr val="70567A"/>
      </a:folHlink>
    </a:clrScheme>
    <a:fontScheme name="Experian Automotive template 11-07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 w="9525" algn="ctr">
          <a:noFill/>
          <a:miter lim="800000"/>
          <a:headEnd/>
          <a:tailEnd/>
        </a:ln>
        <a:effectLst/>
      </a:spPr>
      <a:bodyPr anchor="ctr"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5000"/>
          </a:spcAft>
          <a:buClrTx/>
          <a:buSzTx/>
          <a:buFont typeface="Arial" charset="0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Experian Automotive template 11-07 (2) 1">
        <a:dk1>
          <a:srgbClr val="97183A"/>
        </a:dk1>
        <a:lt1>
          <a:srgbClr val="FFFFFF"/>
        </a:lt1>
        <a:dk2>
          <a:srgbClr val="001766"/>
        </a:dk2>
        <a:lt2>
          <a:srgbClr val="BABAD6"/>
        </a:lt2>
        <a:accent1>
          <a:srgbClr val="00AED4"/>
        </a:accent1>
        <a:accent2>
          <a:srgbClr val="46B82F"/>
        </a:accent2>
        <a:accent3>
          <a:srgbClr val="AAABB8"/>
        </a:accent3>
        <a:accent4>
          <a:srgbClr val="DADADA"/>
        </a:accent4>
        <a:accent5>
          <a:srgbClr val="AAD3E6"/>
        </a:accent5>
        <a:accent6>
          <a:srgbClr val="3FA62A"/>
        </a:accent6>
        <a:hlink>
          <a:srgbClr val="FCE86C"/>
        </a:hlink>
        <a:folHlink>
          <a:srgbClr val="EE8F3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an Automotive template 11-07 (2) 2">
        <a:dk1>
          <a:srgbClr val="000000"/>
        </a:dk1>
        <a:lt1>
          <a:srgbClr val="FFFFFF"/>
        </a:lt1>
        <a:dk2>
          <a:srgbClr val="07035F"/>
        </a:dk2>
        <a:lt2>
          <a:srgbClr val="AAAAAA"/>
        </a:lt2>
        <a:accent1>
          <a:srgbClr val="00AED4"/>
        </a:accent1>
        <a:accent2>
          <a:srgbClr val="FCE86C"/>
        </a:accent2>
        <a:accent3>
          <a:srgbClr val="FFFFFF"/>
        </a:accent3>
        <a:accent4>
          <a:srgbClr val="000000"/>
        </a:accent4>
        <a:accent5>
          <a:srgbClr val="AAD3E6"/>
        </a:accent5>
        <a:accent6>
          <a:srgbClr val="E4D261"/>
        </a:accent6>
        <a:hlink>
          <a:srgbClr val="46B82F"/>
        </a:hlink>
        <a:folHlink>
          <a:srgbClr val="EE8F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an Automotive template 11-07 (2) 3">
        <a:dk1>
          <a:srgbClr val="000000"/>
        </a:dk1>
        <a:lt1>
          <a:srgbClr val="FFFFFF"/>
        </a:lt1>
        <a:dk2>
          <a:srgbClr val="02408A"/>
        </a:dk2>
        <a:lt2>
          <a:srgbClr val="AAAAAA"/>
        </a:lt2>
        <a:accent1>
          <a:srgbClr val="00AED4"/>
        </a:accent1>
        <a:accent2>
          <a:srgbClr val="FCE86C"/>
        </a:accent2>
        <a:accent3>
          <a:srgbClr val="FFFFFF"/>
        </a:accent3>
        <a:accent4>
          <a:srgbClr val="000000"/>
        </a:accent4>
        <a:accent5>
          <a:srgbClr val="AAD3E6"/>
        </a:accent5>
        <a:accent6>
          <a:srgbClr val="E4D261"/>
        </a:accent6>
        <a:hlink>
          <a:srgbClr val="46B82F"/>
        </a:hlink>
        <a:folHlink>
          <a:srgbClr val="EE8F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an Automotive template 11-07 (2) 4">
        <a:dk1>
          <a:srgbClr val="808080"/>
        </a:dk1>
        <a:lt1>
          <a:srgbClr val="FFFFFF"/>
        </a:lt1>
        <a:dk2>
          <a:srgbClr val="02408A"/>
        </a:dk2>
        <a:lt2>
          <a:srgbClr val="AAAAAA"/>
        </a:lt2>
        <a:accent1>
          <a:srgbClr val="00AED4"/>
        </a:accent1>
        <a:accent2>
          <a:srgbClr val="FCE86C"/>
        </a:accent2>
        <a:accent3>
          <a:srgbClr val="FFFFFF"/>
        </a:accent3>
        <a:accent4>
          <a:srgbClr val="6C6C6C"/>
        </a:accent4>
        <a:accent5>
          <a:srgbClr val="AAD3E6"/>
        </a:accent5>
        <a:accent6>
          <a:srgbClr val="E4D261"/>
        </a:accent6>
        <a:hlink>
          <a:srgbClr val="46B82F"/>
        </a:hlink>
        <a:folHlink>
          <a:srgbClr val="EE8F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an Automotive template 11-07 (2) 5">
        <a:dk1>
          <a:srgbClr val="808080"/>
        </a:dk1>
        <a:lt1>
          <a:srgbClr val="FFFFFF"/>
        </a:lt1>
        <a:dk2>
          <a:srgbClr val="0079C1"/>
        </a:dk2>
        <a:lt2>
          <a:srgbClr val="AAAAAA"/>
        </a:lt2>
        <a:accent1>
          <a:srgbClr val="00AED4"/>
        </a:accent1>
        <a:accent2>
          <a:srgbClr val="FCE86C"/>
        </a:accent2>
        <a:accent3>
          <a:srgbClr val="FFFFFF"/>
        </a:accent3>
        <a:accent4>
          <a:srgbClr val="6C6C6C"/>
        </a:accent4>
        <a:accent5>
          <a:srgbClr val="AAD3E6"/>
        </a:accent5>
        <a:accent6>
          <a:srgbClr val="E4D261"/>
        </a:accent6>
        <a:hlink>
          <a:srgbClr val="46B82F"/>
        </a:hlink>
        <a:folHlink>
          <a:srgbClr val="EE8F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an Automotive template 11-07 (2) 6">
        <a:dk1>
          <a:srgbClr val="808080"/>
        </a:dk1>
        <a:lt1>
          <a:srgbClr val="FFFFFF"/>
        </a:lt1>
        <a:dk2>
          <a:srgbClr val="0079C1"/>
        </a:dk2>
        <a:lt2>
          <a:srgbClr val="919195"/>
        </a:lt2>
        <a:accent1>
          <a:srgbClr val="0095DA"/>
        </a:accent1>
        <a:accent2>
          <a:srgbClr val="D3AB07"/>
        </a:accent2>
        <a:accent3>
          <a:srgbClr val="FFFFFF"/>
        </a:accent3>
        <a:accent4>
          <a:srgbClr val="6C6C6C"/>
        </a:accent4>
        <a:accent5>
          <a:srgbClr val="AAC8EA"/>
        </a:accent5>
        <a:accent6>
          <a:srgbClr val="BF9B06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an Automotive template 11-07 (2) 7">
        <a:dk1>
          <a:srgbClr val="808080"/>
        </a:dk1>
        <a:lt1>
          <a:srgbClr val="FFFFFF"/>
        </a:lt1>
        <a:dk2>
          <a:srgbClr val="0079C1"/>
        </a:dk2>
        <a:lt2>
          <a:srgbClr val="477B84"/>
        </a:lt2>
        <a:accent1>
          <a:srgbClr val="0095DA"/>
        </a:accent1>
        <a:accent2>
          <a:srgbClr val="D3AB07"/>
        </a:accent2>
        <a:accent3>
          <a:srgbClr val="FFFFFF"/>
        </a:accent3>
        <a:accent4>
          <a:srgbClr val="6C6C6C"/>
        </a:accent4>
        <a:accent5>
          <a:srgbClr val="AAC8EA"/>
        </a:accent5>
        <a:accent6>
          <a:srgbClr val="BF9B06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an Automotive template 11-07 (2) 8">
        <a:dk1>
          <a:srgbClr val="808080"/>
        </a:dk1>
        <a:lt1>
          <a:srgbClr val="FFFFFF"/>
        </a:lt1>
        <a:dk2>
          <a:srgbClr val="BE8851"/>
        </a:dk2>
        <a:lt2>
          <a:srgbClr val="477B84"/>
        </a:lt2>
        <a:accent1>
          <a:srgbClr val="0095DA"/>
        </a:accent1>
        <a:accent2>
          <a:srgbClr val="D3AB07"/>
        </a:accent2>
        <a:accent3>
          <a:srgbClr val="FFFFFF"/>
        </a:accent3>
        <a:accent4>
          <a:srgbClr val="6C6C6C"/>
        </a:accent4>
        <a:accent5>
          <a:srgbClr val="AAC8EA"/>
        </a:accent5>
        <a:accent6>
          <a:srgbClr val="BF9B06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an Automotive template 11-07 (2) 9">
        <a:dk1>
          <a:srgbClr val="808080"/>
        </a:dk1>
        <a:lt1>
          <a:srgbClr val="FFFFFF"/>
        </a:lt1>
        <a:dk2>
          <a:srgbClr val="015CAE"/>
        </a:dk2>
        <a:lt2>
          <a:srgbClr val="477B84"/>
        </a:lt2>
        <a:accent1>
          <a:srgbClr val="0095DA"/>
        </a:accent1>
        <a:accent2>
          <a:srgbClr val="BE8851"/>
        </a:accent2>
        <a:accent3>
          <a:srgbClr val="FFFFFF"/>
        </a:accent3>
        <a:accent4>
          <a:srgbClr val="6C6C6C"/>
        </a:accent4>
        <a:accent5>
          <a:srgbClr val="AAC8EA"/>
        </a:accent5>
        <a:accent6>
          <a:srgbClr val="AC7B49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an Automotive template 11-07 (2) 10">
        <a:dk1>
          <a:srgbClr val="808080"/>
        </a:dk1>
        <a:lt1>
          <a:srgbClr val="FFFFFF"/>
        </a:lt1>
        <a:dk2>
          <a:srgbClr val="015CAE"/>
        </a:dk2>
        <a:lt2>
          <a:srgbClr val="477B84"/>
        </a:lt2>
        <a:accent1>
          <a:srgbClr val="ED1951"/>
        </a:accent1>
        <a:accent2>
          <a:srgbClr val="BE8851"/>
        </a:accent2>
        <a:accent3>
          <a:srgbClr val="FFFFFF"/>
        </a:accent3>
        <a:accent4>
          <a:srgbClr val="6C6C6C"/>
        </a:accent4>
        <a:accent5>
          <a:srgbClr val="F4ABB3"/>
        </a:accent5>
        <a:accent6>
          <a:srgbClr val="AC7B49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an Automotive template 11-07 (2) 11">
        <a:dk1>
          <a:srgbClr val="5F5F5F"/>
        </a:dk1>
        <a:lt1>
          <a:srgbClr val="FFFFFF"/>
        </a:lt1>
        <a:dk2>
          <a:srgbClr val="015CAE"/>
        </a:dk2>
        <a:lt2>
          <a:srgbClr val="477B84"/>
        </a:lt2>
        <a:accent1>
          <a:srgbClr val="ED1951"/>
        </a:accent1>
        <a:accent2>
          <a:srgbClr val="BE8851"/>
        </a:accent2>
        <a:accent3>
          <a:srgbClr val="FFFFFF"/>
        </a:accent3>
        <a:accent4>
          <a:srgbClr val="505050"/>
        </a:accent4>
        <a:accent5>
          <a:srgbClr val="F4ABB3"/>
        </a:accent5>
        <a:accent6>
          <a:srgbClr val="AC7B49"/>
        </a:accent6>
        <a:hlink>
          <a:srgbClr val="387C2C"/>
        </a:hlink>
        <a:folHlink>
          <a:srgbClr val="7056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Experian Automotive template 11-07 (2)</Template>
  <TotalTime>15097</TotalTime>
  <Words>2871</Words>
  <Application>Microsoft Office PowerPoint</Application>
  <PresentationFormat>On-screen Show (4:3)</PresentationFormat>
  <Paragraphs>576</Paragraphs>
  <Slides>54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Experian Automotive template 11-07 (2)</vt:lpstr>
      <vt:lpstr>Drive Market Share Gains - Automotive Industry Insights: Q4, 2010</vt:lpstr>
      <vt:lpstr>Presentation Overview</vt:lpstr>
      <vt:lpstr>Understanding the Customer  Leveraging Experian’s “best in class” data assets</vt:lpstr>
      <vt:lpstr>VEHICLEs  in  operation</vt:lpstr>
      <vt:lpstr>AutoCount Vehicles in Operation (VIO)</vt:lpstr>
      <vt:lpstr>Slide 6</vt:lpstr>
      <vt:lpstr>Slide 7</vt:lpstr>
      <vt:lpstr>Slide 8</vt:lpstr>
      <vt:lpstr>VEHICLE REGISTRATIONs</vt:lpstr>
      <vt:lpstr>U.S. Automotive Market Overview</vt:lpstr>
      <vt:lpstr>U.S. Market – New Vehicle Registrations</vt:lpstr>
      <vt:lpstr>U.S. Market – Used Vehicle Registrations</vt:lpstr>
      <vt:lpstr>New Vehicle Market Overview</vt:lpstr>
      <vt:lpstr>Market Changers</vt:lpstr>
      <vt:lpstr>M&amp;M’s (Market Movers)</vt:lpstr>
      <vt:lpstr>NVE (New Vehicle Entries) Q4 Performance </vt:lpstr>
      <vt:lpstr>Slide 17</vt:lpstr>
      <vt:lpstr>MARKET SHARE</vt:lpstr>
      <vt:lpstr>Slide 19</vt:lpstr>
      <vt:lpstr>Slide 20</vt:lpstr>
      <vt:lpstr>Slide 21</vt:lpstr>
      <vt:lpstr>Slide 22</vt:lpstr>
      <vt:lpstr>Market Share Analysis: Segment Level</vt:lpstr>
      <vt:lpstr>Market Share Analysis: Import Brand Market Share</vt:lpstr>
      <vt:lpstr>Customer loyalty</vt:lpstr>
      <vt:lpstr>Loyalty Methodology</vt:lpstr>
      <vt:lpstr>Loyalty Types</vt:lpstr>
      <vt:lpstr>Market Overview - Loyalty</vt:lpstr>
      <vt:lpstr>Brand Loyalty – Top Gainers for Q3 2010</vt:lpstr>
      <vt:lpstr>Brand Loyalty by Model: Top 10</vt:lpstr>
      <vt:lpstr>Corporate Loyalty – Annual Summary</vt:lpstr>
      <vt:lpstr>2007 – Who took from Whom?</vt:lpstr>
      <vt:lpstr>Q4 2010: Who’s taking from Whom?</vt:lpstr>
      <vt:lpstr>Slide 34</vt:lpstr>
      <vt:lpstr>Slide 35</vt:lpstr>
      <vt:lpstr>Slide 36</vt:lpstr>
      <vt:lpstr>ADDITIONAL Industry insights</vt:lpstr>
      <vt:lpstr>Impact of vehicle financing</vt:lpstr>
      <vt:lpstr>Impact of Vehicle Financing: Loan vs. Lease</vt:lpstr>
      <vt:lpstr>Impact of Vehicle Financing: Lender Type</vt:lpstr>
      <vt:lpstr>Impact of Vehicle Financing: Captive vs. Non-Captive</vt:lpstr>
      <vt:lpstr>Impact of Vehicle Financing: Captive vs. Non-Captive</vt:lpstr>
      <vt:lpstr>Slide 43</vt:lpstr>
      <vt:lpstr>Impact of Vehicle Financing: Term</vt:lpstr>
      <vt:lpstr>Impact of Vehicle Financing: Term</vt:lpstr>
      <vt:lpstr>HYBRID Market Share</vt:lpstr>
      <vt:lpstr>Slide 47</vt:lpstr>
      <vt:lpstr>Impact of GAS prices</vt:lpstr>
      <vt:lpstr>Gas Prices vs. Segment Share: Economy Cars</vt:lpstr>
      <vt:lpstr>Gas Prices vs. Segment Share: Hybrid Vehicles</vt:lpstr>
      <vt:lpstr>Conclusions</vt:lpstr>
      <vt:lpstr>Slide 52</vt:lpstr>
      <vt:lpstr>   Questions?</vt:lpstr>
      <vt:lpstr>Slide 54</vt:lpstr>
    </vt:vector>
  </TitlesOfParts>
  <Company>Experian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 anderson</dc:creator>
  <dc:description>Designed by:  Terri McCartney, Experian Corporate Marketing</dc:description>
  <cp:lastModifiedBy>ms801ja</cp:lastModifiedBy>
  <cp:revision>637</cp:revision>
  <dcterms:created xsi:type="dcterms:W3CDTF">2007-11-02T17:47:49Z</dcterms:created>
  <dcterms:modified xsi:type="dcterms:W3CDTF">2011-04-13T19:07:10Z</dcterms:modified>
</cp:coreProperties>
</file>