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44"/>
  </p:notesMasterIdLst>
  <p:handoutMasterIdLst>
    <p:handoutMasterId r:id="rId45"/>
  </p:handoutMasterIdLst>
  <p:sldIdLst>
    <p:sldId id="258" r:id="rId5"/>
    <p:sldId id="269" r:id="rId6"/>
    <p:sldId id="312" r:id="rId7"/>
    <p:sldId id="313" r:id="rId8"/>
    <p:sldId id="314" r:id="rId9"/>
    <p:sldId id="316" r:id="rId10"/>
    <p:sldId id="317" r:id="rId11"/>
    <p:sldId id="318" r:id="rId12"/>
    <p:sldId id="319" r:id="rId13"/>
    <p:sldId id="320" r:id="rId14"/>
    <p:sldId id="321" r:id="rId15"/>
    <p:sldId id="322" r:id="rId16"/>
    <p:sldId id="286" r:id="rId17"/>
    <p:sldId id="323" r:id="rId18"/>
    <p:sldId id="288" r:id="rId19"/>
    <p:sldId id="289" r:id="rId20"/>
    <p:sldId id="290" r:id="rId21"/>
    <p:sldId id="291" r:id="rId22"/>
    <p:sldId id="292" r:id="rId23"/>
    <p:sldId id="293" r:id="rId24"/>
    <p:sldId id="294" r:id="rId25"/>
    <p:sldId id="295" r:id="rId26"/>
    <p:sldId id="296" r:id="rId27"/>
    <p:sldId id="297" r:id="rId28"/>
    <p:sldId id="298" r:id="rId29"/>
    <p:sldId id="299" r:id="rId30"/>
    <p:sldId id="300" r:id="rId31"/>
    <p:sldId id="301" r:id="rId32"/>
    <p:sldId id="302" r:id="rId33"/>
    <p:sldId id="303" r:id="rId34"/>
    <p:sldId id="304" r:id="rId35"/>
    <p:sldId id="305" r:id="rId36"/>
    <p:sldId id="306" r:id="rId37"/>
    <p:sldId id="307" r:id="rId38"/>
    <p:sldId id="308" r:id="rId39"/>
    <p:sldId id="309" r:id="rId40"/>
    <p:sldId id="310" r:id="rId41"/>
    <p:sldId id="311" r:id="rId42"/>
    <p:sldId id="262" r:id="rId43"/>
  </p:sldIdLst>
  <p:sldSz cx="12192000" cy="9144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682B1"/>
    <a:srgbClr val="8CA8D1"/>
    <a:srgbClr val="A17DAE"/>
    <a:srgbClr val="7D91BB"/>
    <a:srgbClr val="F1D5E5"/>
    <a:srgbClr val="D9E2F0"/>
    <a:srgbClr val="E0D4E4"/>
    <a:srgbClr val="D4DAE8"/>
    <a:srgbClr val="C85997"/>
    <a:srgbClr val="668BC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6336" autoAdjust="0"/>
    <p:restoredTop sz="93939" autoAdjust="0"/>
  </p:normalViewPr>
  <p:slideViewPr>
    <p:cSldViewPr snapToGrid="0" showGuides="1">
      <p:cViewPr varScale="1">
        <p:scale>
          <a:sx n="51" d="100"/>
          <a:sy n="51" d="100"/>
        </p:scale>
        <p:origin x="1714" y="43"/>
      </p:cViewPr>
      <p:guideLst>
        <p:guide orient="horz" pos="2880"/>
        <p:guide pos="3840"/>
      </p:guideLst>
    </p:cSldViewPr>
  </p:slideViewPr>
  <p:outlineViewPr>
    <p:cViewPr>
      <p:scale>
        <a:sx n="33" d="100"/>
        <a:sy n="33" d="100"/>
      </p:scale>
      <p:origin x="0" y="-8784"/>
    </p:cViewPr>
  </p:outlineViewPr>
  <p:notesTextViewPr>
    <p:cViewPr>
      <p:scale>
        <a:sx n="1" d="1"/>
        <a:sy n="1" d="1"/>
      </p:scale>
      <p:origin x="0" y="0"/>
    </p:cViewPr>
  </p:notesTextViewPr>
  <p:sorterViewPr>
    <p:cViewPr>
      <p:scale>
        <a:sx n="100" d="100"/>
        <a:sy n="100" d="100"/>
      </p:scale>
      <p:origin x="0" y="0"/>
    </p:cViewPr>
  </p:sorterViewPr>
  <p:notesViewPr>
    <p:cSldViewPr snapToGrid="0" showGuides="1">
      <p:cViewPr varScale="1">
        <p:scale>
          <a:sx n="80" d="100"/>
          <a:sy n="80" d="100"/>
        </p:scale>
        <p:origin x="1998" y="9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heme" Target="theme/theme1.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ED1F7E9-EE9F-4EAC-9738-25639A81C8AA}" type="datetimeFigureOut">
              <a:rPr lang="en-GB" smtClean="0"/>
              <a:t>17/11/2017</a:t>
            </a:fld>
            <a:endParaRPr lang="en-GB"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53ABE09-0D43-4644-A857-553AFEF2309C}" type="slidenum">
              <a:rPr lang="en-GB" smtClean="0"/>
              <a:t>‹#›</a:t>
            </a:fld>
            <a:endParaRPr lang="en-GB" dirty="0"/>
          </a:p>
        </p:txBody>
      </p:sp>
    </p:spTree>
    <p:extLst>
      <p:ext uri="{BB962C8B-B14F-4D97-AF65-F5344CB8AC3E}">
        <p14:creationId xmlns:p14="http://schemas.microsoft.com/office/powerpoint/2010/main" val="237109576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D9BD0DE-58B2-4BE5-9870-8E7FE93CF5D8}" type="datetimeFigureOut">
              <a:rPr lang="en-GB" smtClean="0"/>
              <a:t>17/11/2017</a:t>
            </a:fld>
            <a:endParaRPr lang="en-GB"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D958377-8945-4A29-AA61-C5A798FE2322}" type="slidenum">
              <a:rPr lang="en-GB" smtClean="0"/>
              <a:t>‹#›</a:t>
            </a:fld>
            <a:endParaRPr lang="en-GB" dirty="0"/>
          </a:p>
        </p:txBody>
      </p:sp>
    </p:spTree>
    <p:extLst>
      <p:ext uri="{BB962C8B-B14F-4D97-AF65-F5344CB8AC3E}">
        <p14:creationId xmlns:p14="http://schemas.microsoft.com/office/powerpoint/2010/main" val="20125730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latin typeface="Arial" panose="020B0604020202020204" pitchFamily="34" charset="0"/>
                <a:cs typeface="Arial" panose="020B0604020202020204" pitchFamily="34" charset="0"/>
              </a:rPr>
              <a:t>Title</a:t>
            </a:r>
            <a:r>
              <a:rPr lang="en-GB" b="1" baseline="0" dirty="0">
                <a:latin typeface="Arial" panose="020B0604020202020204" pitchFamily="34" charset="0"/>
                <a:cs typeface="Arial" panose="020B0604020202020204" pitchFamily="34" charset="0"/>
              </a:rPr>
              <a:t> slide</a:t>
            </a:r>
            <a:r>
              <a:rPr lang="en-GB" b="0" baseline="0" dirty="0">
                <a:latin typeface="Arial" panose="020B0604020202020204" pitchFamily="34" charset="0"/>
                <a:cs typeface="Arial" panose="020B0604020202020204" pitchFamily="34" charset="0"/>
              </a:rPr>
              <a:t> [uses Title Slide (White Background) layout]</a:t>
            </a:r>
          </a:p>
          <a:p>
            <a:r>
              <a:rPr lang="en-GB" baseline="0" dirty="0">
                <a:latin typeface="Arial" panose="020B0604020202020204" pitchFamily="34" charset="0"/>
                <a:cs typeface="Arial" panose="020B0604020202020204" pitchFamily="34" charset="0"/>
              </a:rPr>
              <a:t>The brand mark and data art graphic on this slide layout are set up at the correct size and position and should not be altered.</a:t>
            </a:r>
          </a:p>
          <a:p>
            <a:endParaRPr lang="en-GB" b="0" baseline="0" dirty="0">
              <a:latin typeface="Arial" panose="020B0604020202020204" pitchFamily="34" charset="0"/>
              <a:cs typeface="Arial" panose="020B0604020202020204" pitchFamily="34" charset="0"/>
            </a:endParaRPr>
          </a:p>
          <a:p>
            <a:r>
              <a:rPr lang="en-GB" b="0" dirty="0">
                <a:latin typeface="Arial" panose="020B0604020202020204" pitchFamily="34" charset="0"/>
                <a:cs typeface="Arial" panose="020B0604020202020204" pitchFamily="34" charset="0"/>
              </a:rPr>
              <a:t>The presentation title appears in Arial (Experian</a:t>
            </a:r>
            <a:r>
              <a:rPr lang="en-GB" b="0" baseline="0" dirty="0">
                <a:latin typeface="Arial" panose="020B0604020202020204" pitchFamily="34" charset="0"/>
                <a:cs typeface="Arial" panose="020B0604020202020204" pitchFamily="34" charset="0"/>
              </a:rPr>
              <a:t> Dark Blue); other presentation details should be in Arial (Grey) and separated by a single line space, as shown in this example.</a:t>
            </a:r>
          </a:p>
        </p:txBody>
      </p:sp>
      <p:sp>
        <p:nvSpPr>
          <p:cNvPr id="4" name="Slide Number Placeholder 3"/>
          <p:cNvSpPr>
            <a:spLocks noGrp="1"/>
          </p:cNvSpPr>
          <p:nvPr>
            <p:ph type="sldNum" sz="quarter" idx="10"/>
          </p:nvPr>
        </p:nvSpPr>
        <p:spPr/>
        <p:txBody>
          <a:bodyPr/>
          <a:lstStyle/>
          <a:p>
            <a:fld id="{5D958377-8945-4A29-AA61-C5A798FE2322}" type="slidenum">
              <a:rPr lang="en-GB" smtClean="0"/>
              <a:t>1</a:t>
            </a:fld>
            <a:endParaRPr lang="en-GB" dirty="0"/>
          </a:p>
        </p:txBody>
      </p:sp>
    </p:spTree>
    <p:extLst>
      <p:ext uri="{BB962C8B-B14F-4D97-AF65-F5344CB8AC3E}">
        <p14:creationId xmlns:p14="http://schemas.microsoft.com/office/powerpoint/2010/main" val="34745796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effectLst/>
                <a:latin typeface="+mn-lt"/>
                <a:ea typeface="+mn-ea"/>
                <a:cs typeface="+mn-cs"/>
              </a:rPr>
              <a:t>Telephone, cellular phone and utility services are financial agreements, and the application process might include reviewing your credit report. And landlords often ask for a credit report to determine if a potential tenant is financially responsible. Creditors are the most common users of credit reports, but insurance companies might also review your credit history. Anyone who requests to view your credit report must have permissible purpose under the law.</a:t>
            </a:r>
            <a:endParaRPr lang="en-US" dirty="0"/>
          </a:p>
        </p:txBody>
      </p:sp>
      <p:sp>
        <p:nvSpPr>
          <p:cNvPr id="4" name="Slide Number Placeholder 3"/>
          <p:cNvSpPr>
            <a:spLocks noGrp="1"/>
          </p:cNvSpPr>
          <p:nvPr>
            <p:ph type="sldNum" sz="quarter" idx="10"/>
          </p:nvPr>
        </p:nvSpPr>
        <p:spPr/>
        <p:txBody>
          <a:bodyPr/>
          <a:lstStyle/>
          <a:p>
            <a:pPr>
              <a:defRPr/>
            </a:pPr>
            <a:fld id="{46061FB9-FFDC-4148-93BC-4AB0B5391132}" type="slidenum">
              <a:rPr lang="en-US" smtClean="0"/>
              <a:pPr>
                <a:defRPr/>
              </a:pPr>
              <a:t>13</a:t>
            </a:fld>
            <a:endParaRPr lang="en-US" dirty="0"/>
          </a:p>
        </p:txBody>
      </p:sp>
    </p:spTree>
    <p:extLst>
      <p:ext uri="{BB962C8B-B14F-4D97-AF65-F5344CB8AC3E}">
        <p14:creationId xmlns:p14="http://schemas.microsoft.com/office/powerpoint/2010/main" val="34872322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charset="0"/>
              </a:rPr>
              <a:t>But, employers must have your written</a:t>
            </a:r>
            <a:r>
              <a:rPr lang="en-US" sz="1200" baseline="0" dirty="0">
                <a:latin typeface="Arial" charset="0"/>
              </a:rPr>
              <a:t> permission before getting a credit report. Employers never get a credit score.</a:t>
            </a:r>
            <a:endParaRPr lang="en-US" sz="1200" dirty="0">
              <a:latin typeface="Arial" charset="0"/>
            </a:endParaRPr>
          </a:p>
        </p:txBody>
      </p:sp>
      <p:sp>
        <p:nvSpPr>
          <p:cNvPr id="4" name="Slide Number Placeholder 3"/>
          <p:cNvSpPr>
            <a:spLocks noGrp="1"/>
          </p:cNvSpPr>
          <p:nvPr>
            <p:ph type="sldNum" sz="quarter" idx="10"/>
          </p:nvPr>
        </p:nvSpPr>
        <p:spPr/>
        <p:txBody>
          <a:bodyPr/>
          <a:lstStyle/>
          <a:p>
            <a:fld id="{5D958377-8945-4A29-AA61-C5A798FE2322}" type="slidenum">
              <a:rPr lang="en-GB" smtClean="0"/>
              <a:t>14</a:t>
            </a:fld>
            <a:endParaRPr lang="en-GB" dirty="0"/>
          </a:p>
        </p:txBody>
      </p:sp>
    </p:spTree>
    <p:extLst>
      <p:ext uri="{BB962C8B-B14F-4D97-AF65-F5344CB8AC3E}">
        <p14:creationId xmlns:p14="http://schemas.microsoft.com/office/powerpoint/2010/main" val="5046385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 good credit report tells potential creditors that you will repay a debt with them as agreed. It shows you are a good credit risk, which will help you get credit when you need it and save you money by lowering the interest rates and fees you have to pay.</a:t>
            </a:r>
          </a:p>
        </p:txBody>
      </p:sp>
      <p:sp>
        <p:nvSpPr>
          <p:cNvPr id="4" name="Slide Number Placeholder 3"/>
          <p:cNvSpPr>
            <a:spLocks noGrp="1"/>
          </p:cNvSpPr>
          <p:nvPr>
            <p:ph type="sldNum" sz="quarter" idx="10"/>
          </p:nvPr>
        </p:nvSpPr>
        <p:spPr/>
        <p:txBody>
          <a:bodyPr/>
          <a:lstStyle/>
          <a:p>
            <a:pPr>
              <a:defRPr/>
            </a:pPr>
            <a:fld id="{46061FB9-FFDC-4148-93BC-4AB0B5391132}" type="slidenum">
              <a:rPr lang="en-US" smtClean="0"/>
              <a:pPr>
                <a:defRPr/>
              </a:pPr>
              <a:t>15</a:t>
            </a:fld>
            <a:endParaRPr lang="en-US" dirty="0"/>
          </a:p>
        </p:txBody>
      </p:sp>
    </p:spTree>
    <p:extLst>
      <p:ext uri="{BB962C8B-B14F-4D97-AF65-F5344CB8AC3E}">
        <p14:creationId xmlns:p14="http://schemas.microsoft.com/office/powerpoint/2010/main" val="38666344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effectLst/>
                <a:latin typeface="+mn-lt"/>
                <a:ea typeface="+mn-ea"/>
                <a:cs typeface="+mn-cs"/>
              </a:rPr>
              <a:t>Credit scores help lenders analyze the information in your credit report to predict the risk that you won’t repay them as agreed. There are hundreds of different models used to calculate credit scores. Credit reports and credit scores are a bit like school papers and the grades the teacher gives you for your work.</a:t>
            </a:r>
            <a:endParaRPr lang="en-US" dirty="0"/>
          </a:p>
        </p:txBody>
      </p:sp>
      <p:sp>
        <p:nvSpPr>
          <p:cNvPr id="4" name="Slide Number Placeholder 3"/>
          <p:cNvSpPr>
            <a:spLocks noGrp="1"/>
          </p:cNvSpPr>
          <p:nvPr>
            <p:ph type="sldNum" sz="quarter" idx="10"/>
          </p:nvPr>
        </p:nvSpPr>
        <p:spPr/>
        <p:txBody>
          <a:bodyPr/>
          <a:lstStyle/>
          <a:p>
            <a:pPr>
              <a:defRPr/>
            </a:pPr>
            <a:fld id="{46061FB9-FFDC-4148-93BC-4AB0B5391132}" type="slidenum">
              <a:rPr lang="en-US" smtClean="0"/>
              <a:pPr>
                <a:defRPr/>
              </a:pPr>
              <a:t>16</a:t>
            </a:fld>
            <a:endParaRPr lang="en-US" dirty="0"/>
          </a:p>
        </p:txBody>
      </p:sp>
    </p:spTree>
    <p:extLst>
      <p:ext uri="{BB962C8B-B14F-4D97-AF65-F5344CB8AC3E}">
        <p14:creationId xmlns:p14="http://schemas.microsoft.com/office/powerpoint/2010/main" val="34155684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Credit scores may be calculated in several ways. The credit bureaus might route a credit report through a scoring system when the report is requested, or the lender may calculate a score after getting the credit report. There are two most well-known companies that create the credit score formulas — FICO and VantageScore.®</a:t>
            </a:r>
          </a:p>
        </p:txBody>
      </p:sp>
      <p:sp>
        <p:nvSpPr>
          <p:cNvPr id="4" name="Slide Number Placeholder 3"/>
          <p:cNvSpPr>
            <a:spLocks noGrp="1"/>
          </p:cNvSpPr>
          <p:nvPr>
            <p:ph type="sldNum" sz="quarter" idx="10"/>
          </p:nvPr>
        </p:nvSpPr>
        <p:spPr/>
        <p:txBody>
          <a:bodyPr/>
          <a:lstStyle/>
          <a:p>
            <a:pPr>
              <a:defRPr/>
            </a:pPr>
            <a:fld id="{46061FB9-FFDC-4148-93BC-4AB0B5391132}" type="slidenum">
              <a:rPr lang="en-US" smtClean="0"/>
              <a:pPr>
                <a:defRPr/>
              </a:pPr>
              <a:t>17</a:t>
            </a:fld>
            <a:endParaRPr lang="en-US" dirty="0"/>
          </a:p>
        </p:txBody>
      </p:sp>
    </p:spTree>
    <p:extLst>
      <p:ext uri="{BB962C8B-B14F-4D97-AF65-F5344CB8AC3E}">
        <p14:creationId xmlns:p14="http://schemas.microsoft.com/office/powerpoint/2010/main" val="22430495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74B20BE-97ED-49A3-9F4F-7D2D8696BACE}" type="slidenum">
              <a:rPr lang="en-US" smtClean="0">
                <a:latin typeface="Arial" charset="0"/>
              </a:rPr>
              <a:pPr fontAlgn="base">
                <a:spcBef>
                  <a:spcPct val="0"/>
                </a:spcBef>
                <a:spcAft>
                  <a:spcPct val="0"/>
                </a:spcAft>
              </a:pPr>
              <a:t>18</a:t>
            </a:fld>
            <a:endParaRPr lang="en-US" dirty="0">
              <a:latin typeface="Arial" charset="0"/>
            </a:endParaRPr>
          </a:p>
        </p:txBody>
      </p:sp>
      <p:sp>
        <p:nvSpPr>
          <p:cNvPr id="5325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3252" name="Rectangle 3"/>
          <p:cNvSpPr>
            <a:spLocks noGrp="1" noChangeArrowheads="1"/>
          </p:cNvSpPr>
          <p:nvPr>
            <p:ph type="body" idx="1"/>
          </p:nvPr>
        </p:nvSpPr>
        <p:spPr bwMode="auto">
          <a:xfrm>
            <a:off x="1125538" y="4116388"/>
            <a:ext cx="4613275" cy="2049462"/>
          </a:xfrm>
          <a:noFill/>
        </p:spPr>
        <p:txBody>
          <a:bodyPr wrap="square" numCol="1" anchor="t" anchorCtr="0" compatLnSpc="1">
            <a:prstTxWarp prst="textNoShape">
              <a:avLst/>
            </a:prstTxWarp>
          </a:bodyPr>
          <a:lstStyle/>
          <a:p>
            <a:pPr eaLnBrk="1" hangingPunct="1">
              <a:spcBef>
                <a:spcPct val="0"/>
              </a:spcBef>
            </a:pPr>
            <a:endParaRPr lang="en-US" sz="1000" dirty="0">
              <a:latin typeface="Arial" charset="0"/>
            </a:endParaRPr>
          </a:p>
        </p:txBody>
      </p:sp>
    </p:spTree>
    <p:extLst>
      <p:ext uri="{BB962C8B-B14F-4D97-AF65-F5344CB8AC3E}">
        <p14:creationId xmlns:p14="http://schemas.microsoft.com/office/powerpoint/2010/main" val="3008662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effectLst/>
                <a:latin typeface="+mn-lt"/>
                <a:ea typeface="+mn-ea"/>
                <a:cs typeface="+mn-cs"/>
              </a:rPr>
              <a:t>Poor credit scores indicate a greater chance that a person will default on their payments. That means it may be harder to rent an apartment.</a:t>
            </a:r>
            <a:endParaRPr lang="en-US" dirty="0"/>
          </a:p>
        </p:txBody>
      </p:sp>
      <p:sp>
        <p:nvSpPr>
          <p:cNvPr id="4" name="Slide Number Placeholder 3"/>
          <p:cNvSpPr>
            <a:spLocks noGrp="1"/>
          </p:cNvSpPr>
          <p:nvPr>
            <p:ph type="sldNum" sz="quarter" idx="10"/>
          </p:nvPr>
        </p:nvSpPr>
        <p:spPr/>
        <p:txBody>
          <a:bodyPr/>
          <a:lstStyle/>
          <a:p>
            <a:pPr>
              <a:defRPr/>
            </a:pPr>
            <a:fld id="{46061FB9-FFDC-4148-93BC-4AB0B5391132}" type="slidenum">
              <a:rPr lang="en-US" smtClean="0"/>
              <a:pPr>
                <a:defRPr/>
              </a:pPr>
              <a:t>19</a:t>
            </a:fld>
            <a:endParaRPr lang="en-US" dirty="0"/>
          </a:p>
        </p:txBody>
      </p:sp>
    </p:spTree>
    <p:extLst>
      <p:ext uri="{BB962C8B-B14F-4D97-AF65-F5344CB8AC3E}">
        <p14:creationId xmlns:p14="http://schemas.microsoft.com/office/powerpoint/2010/main" val="16999387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effectLst/>
                <a:latin typeface="+mn-lt"/>
                <a:ea typeface="+mn-ea"/>
                <a:cs typeface="+mn-cs"/>
              </a:rPr>
              <a:t>Good credit scores show that you will repay your debt as agreed. That means you may get lower interest rates on loans or credit cards, and you may qualify for lower monthly insurance premiums. You’ll still have to make payments for the same amount of months, though.</a:t>
            </a:r>
            <a:endParaRPr lang="en-US" dirty="0"/>
          </a:p>
        </p:txBody>
      </p:sp>
      <p:sp>
        <p:nvSpPr>
          <p:cNvPr id="4" name="Slide Number Placeholder 3"/>
          <p:cNvSpPr>
            <a:spLocks noGrp="1"/>
          </p:cNvSpPr>
          <p:nvPr>
            <p:ph type="sldNum" sz="quarter" idx="10"/>
          </p:nvPr>
        </p:nvSpPr>
        <p:spPr/>
        <p:txBody>
          <a:bodyPr/>
          <a:lstStyle/>
          <a:p>
            <a:pPr>
              <a:defRPr/>
            </a:pPr>
            <a:fld id="{46061FB9-FFDC-4148-93BC-4AB0B5391132}" type="slidenum">
              <a:rPr lang="en-US" smtClean="0"/>
              <a:pPr>
                <a:defRPr/>
              </a:pPr>
              <a:t>20</a:t>
            </a:fld>
            <a:endParaRPr lang="en-US" dirty="0"/>
          </a:p>
        </p:txBody>
      </p:sp>
    </p:spTree>
    <p:extLst>
      <p:ext uri="{BB962C8B-B14F-4D97-AF65-F5344CB8AC3E}">
        <p14:creationId xmlns:p14="http://schemas.microsoft.com/office/powerpoint/2010/main" val="4067276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74B20BE-97ED-49A3-9F4F-7D2D8696BACE}" type="slidenum">
              <a:rPr lang="en-US" smtClean="0">
                <a:latin typeface="Arial" charset="0"/>
              </a:rPr>
              <a:pPr fontAlgn="base">
                <a:spcBef>
                  <a:spcPct val="0"/>
                </a:spcBef>
                <a:spcAft>
                  <a:spcPct val="0"/>
                </a:spcAft>
              </a:pPr>
              <a:t>21</a:t>
            </a:fld>
            <a:endParaRPr lang="en-US" dirty="0">
              <a:latin typeface="Arial" charset="0"/>
            </a:endParaRPr>
          </a:p>
        </p:txBody>
      </p:sp>
      <p:sp>
        <p:nvSpPr>
          <p:cNvPr id="5325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3252" name="Rectangle 3"/>
          <p:cNvSpPr>
            <a:spLocks noGrp="1" noChangeArrowheads="1"/>
          </p:cNvSpPr>
          <p:nvPr>
            <p:ph type="body" idx="1"/>
          </p:nvPr>
        </p:nvSpPr>
        <p:spPr bwMode="auto">
          <a:xfrm>
            <a:off x="1125538" y="4116388"/>
            <a:ext cx="4613275" cy="2049462"/>
          </a:xfrm>
          <a:noFill/>
        </p:spPr>
        <p:txBody>
          <a:bodyPr wrap="square" numCol="1" anchor="t" anchorCtr="0" compatLnSpc="1">
            <a:prstTxWarp prst="textNoShape">
              <a:avLst/>
            </a:prstTxWarp>
          </a:bodyPr>
          <a:lstStyle/>
          <a:p>
            <a:pPr eaLnBrk="1" hangingPunct="1">
              <a:spcBef>
                <a:spcPct val="0"/>
              </a:spcBef>
            </a:pPr>
            <a:endParaRPr lang="en-US" sz="1000" dirty="0">
              <a:latin typeface="Arial" charset="0"/>
            </a:endParaRPr>
          </a:p>
        </p:txBody>
      </p:sp>
    </p:spTree>
    <p:extLst>
      <p:ext uri="{BB962C8B-B14F-4D97-AF65-F5344CB8AC3E}">
        <p14:creationId xmlns:p14="http://schemas.microsoft.com/office/powerpoint/2010/main" val="42701592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 late payment is reported only after a full billing cycle is missed, which is usually 30 days. The late payment will be shown as a delinquency, and it will remain on your credit report for seven years. Payment history is the most important factor in credit scores. If payment is made before the 30-day period ends, it might not appear in your credit report because it was made during the “grace period.” But you might still have to pay late fees to the lender, and your lender could also increase your interest rate.</a:t>
            </a:r>
          </a:p>
        </p:txBody>
      </p:sp>
      <p:sp>
        <p:nvSpPr>
          <p:cNvPr id="4" name="Slide Number Placeholder 3"/>
          <p:cNvSpPr>
            <a:spLocks noGrp="1"/>
          </p:cNvSpPr>
          <p:nvPr>
            <p:ph type="sldNum" sz="quarter" idx="10"/>
          </p:nvPr>
        </p:nvSpPr>
        <p:spPr/>
        <p:txBody>
          <a:bodyPr/>
          <a:lstStyle/>
          <a:p>
            <a:pPr>
              <a:defRPr/>
            </a:pPr>
            <a:fld id="{46061FB9-FFDC-4148-93BC-4AB0B5391132}" type="slidenum">
              <a:rPr lang="en-US" smtClean="0"/>
              <a:pPr>
                <a:defRPr/>
              </a:pPr>
              <a:t>22</a:t>
            </a:fld>
            <a:endParaRPr lang="en-US" dirty="0"/>
          </a:p>
        </p:txBody>
      </p:sp>
    </p:spTree>
    <p:extLst>
      <p:ext uri="{BB962C8B-B14F-4D97-AF65-F5344CB8AC3E}">
        <p14:creationId xmlns:p14="http://schemas.microsoft.com/office/powerpoint/2010/main" val="5404041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sz="1200" dirty="0">
                <a:latin typeface="Arial" charset="0"/>
              </a:rPr>
              <a:t>Review the types of credit if they are unfamiliar to participants.</a:t>
            </a:r>
          </a:p>
          <a:p>
            <a:pPr marL="171450" indent="-171450" eaLnBrk="1" hangingPunct="1">
              <a:spcBef>
                <a:spcPct val="0"/>
              </a:spcBef>
              <a:buFont typeface="Arial" panose="020B0604020202020204" pitchFamily="34" charset="0"/>
              <a:buChar char="•"/>
            </a:pPr>
            <a:r>
              <a:rPr lang="en-US" sz="1200" dirty="0">
                <a:latin typeface="Arial" charset="0"/>
              </a:rPr>
              <a:t>Revolving credit — A credit agreement that allows the consumer to pay all or part of the outstanding balance on an account each month. Carrying part of the balance from one month to the next is called “revolving.</a:t>
            </a:r>
          </a:p>
          <a:p>
            <a:pPr marL="171450" indent="-171450" eaLnBrk="1" hangingPunct="1">
              <a:spcBef>
                <a:spcPct val="0"/>
              </a:spcBef>
              <a:buFont typeface="Arial" panose="020B0604020202020204" pitchFamily="34" charset="0"/>
              <a:buChar char="•"/>
            </a:pPr>
            <a:r>
              <a:rPr lang="en-US" sz="1200" dirty="0">
                <a:latin typeface="Arial" charset="0"/>
              </a:rPr>
              <a:t>Charge card — A credit account that must be paid in full each billing cycle; local businesses often offer customers the ability to charge and pay monthly.</a:t>
            </a:r>
          </a:p>
          <a:p>
            <a:pPr marL="171450" indent="-171450" eaLnBrk="1" hangingPunct="1">
              <a:spcBef>
                <a:spcPct val="0"/>
              </a:spcBef>
              <a:buFont typeface="Arial" panose="020B0604020202020204" pitchFamily="34" charset="0"/>
              <a:buChar char="•"/>
            </a:pPr>
            <a:r>
              <a:rPr lang="en-US" sz="1200" dirty="0">
                <a:latin typeface="Arial" charset="0"/>
              </a:rPr>
              <a:t>Service credit — A credit agreement to pay after you receive a service; examples include cell phone service, utilities or medical treatment.</a:t>
            </a:r>
          </a:p>
          <a:p>
            <a:pPr marL="171450" indent="-171450" eaLnBrk="1" hangingPunct="1">
              <a:spcBef>
                <a:spcPct val="0"/>
              </a:spcBef>
              <a:buFont typeface="Arial" panose="020B0604020202020204" pitchFamily="34" charset="0"/>
              <a:buChar char="•"/>
            </a:pPr>
            <a:r>
              <a:rPr lang="en-US" sz="1200" dirty="0">
                <a:latin typeface="Arial" charset="0"/>
              </a:rPr>
              <a:t>Installment credit — A contract for the loan of a specified amount.</a:t>
            </a:r>
          </a:p>
        </p:txBody>
      </p:sp>
      <p:sp>
        <p:nvSpPr>
          <p:cNvPr id="4" name="Slide Number Placeholder 3"/>
          <p:cNvSpPr>
            <a:spLocks noGrp="1"/>
          </p:cNvSpPr>
          <p:nvPr>
            <p:ph type="sldNum" sz="quarter" idx="10"/>
          </p:nvPr>
        </p:nvSpPr>
        <p:spPr/>
        <p:txBody>
          <a:bodyPr/>
          <a:lstStyle/>
          <a:p>
            <a:fld id="{5D958377-8945-4A29-AA61-C5A798FE2322}" type="slidenum">
              <a:rPr lang="en-GB" smtClean="0"/>
              <a:t>2</a:t>
            </a:fld>
            <a:endParaRPr lang="en-GB" dirty="0"/>
          </a:p>
        </p:txBody>
      </p:sp>
    </p:spTree>
    <p:extLst>
      <p:ext uri="{BB962C8B-B14F-4D97-AF65-F5344CB8AC3E}">
        <p14:creationId xmlns:p14="http://schemas.microsoft.com/office/powerpoint/2010/main" val="21015886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74B20BE-97ED-49A3-9F4F-7D2D8696BACE}" type="slidenum">
              <a:rPr lang="en-US" smtClean="0">
                <a:latin typeface="Arial" charset="0"/>
              </a:rPr>
              <a:pPr fontAlgn="base">
                <a:spcBef>
                  <a:spcPct val="0"/>
                </a:spcBef>
                <a:spcAft>
                  <a:spcPct val="0"/>
                </a:spcAft>
              </a:pPr>
              <a:t>23</a:t>
            </a:fld>
            <a:endParaRPr lang="en-US" dirty="0">
              <a:latin typeface="Arial" charset="0"/>
            </a:endParaRPr>
          </a:p>
        </p:txBody>
      </p:sp>
      <p:sp>
        <p:nvSpPr>
          <p:cNvPr id="5325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3252" name="Rectangle 3"/>
          <p:cNvSpPr>
            <a:spLocks noGrp="1" noChangeArrowheads="1"/>
          </p:cNvSpPr>
          <p:nvPr>
            <p:ph type="body" idx="1"/>
          </p:nvPr>
        </p:nvSpPr>
        <p:spPr bwMode="auto">
          <a:xfrm>
            <a:off x="1125538" y="4116388"/>
            <a:ext cx="4613275" cy="2049462"/>
          </a:xfrm>
          <a:noFill/>
        </p:spPr>
        <p:txBody>
          <a:bodyPr wrap="square" numCol="1" anchor="t" anchorCtr="0" compatLnSpc="1">
            <a:prstTxWarp prst="textNoShape">
              <a:avLst/>
            </a:prstTxWarp>
          </a:bodyPr>
          <a:lstStyle/>
          <a:p>
            <a:pPr eaLnBrk="1" hangingPunct="1">
              <a:spcBef>
                <a:spcPct val="0"/>
              </a:spcBef>
            </a:pPr>
            <a:endParaRPr lang="en-US" sz="1000" dirty="0">
              <a:latin typeface="Arial" charset="0"/>
            </a:endParaRPr>
          </a:p>
        </p:txBody>
      </p:sp>
    </p:spTree>
    <p:extLst>
      <p:ext uri="{BB962C8B-B14F-4D97-AF65-F5344CB8AC3E}">
        <p14:creationId xmlns:p14="http://schemas.microsoft.com/office/powerpoint/2010/main" val="21498167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effectLst/>
                <a:latin typeface="+mn-lt"/>
                <a:ea typeface="+mn-ea"/>
                <a:cs typeface="+mn-cs"/>
              </a:rPr>
              <a:t>No correct answer listed</a:t>
            </a:r>
          </a:p>
          <a:p>
            <a:r>
              <a:rPr lang="en-US" sz="1200" kern="1200" dirty="0">
                <a:solidFill>
                  <a:schemeClr val="tx1"/>
                </a:solidFill>
                <a:effectLst/>
                <a:latin typeface="+mn-lt"/>
                <a:ea typeface="+mn-ea"/>
                <a:cs typeface="+mn-cs"/>
              </a:rPr>
              <a:t>Generally, negative but accurate information can’t be removed from a credit report. To improve your credit score you need to catch up on late payments, reduce your credit balances and always pay on time.</a:t>
            </a:r>
            <a:endParaRPr lang="en-US" sz="1200" kern="1200" dirty="0">
              <a:solidFill>
                <a:schemeClr val="tx1"/>
              </a:solidFill>
              <a:latin typeface="Arial" pitchFamily="34" charset="0"/>
              <a:ea typeface="+mn-ea"/>
              <a:cs typeface="+mn-cs"/>
            </a:endParaRPr>
          </a:p>
        </p:txBody>
      </p:sp>
      <p:sp>
        <p:nvSpPr>
          <p:cNvPr id="4" name="Slide Number Placeholder 3"/>
          <p:cNvSpPr>
            <a:spLocks noGrp="1"/>
          </p:cNvSpPr>
          <p:nvPr>
            <p:ph type="sldNum" sz="quarter" idx="10"/>
          </p:nvPr>
        </p:nvSpPr>
        <p:spPr/>
        <p:txBody>
          <a:bodyPr/>
          <a:lstStyle/>
          <a:p>
            <a:pPr>
              <a:defRPr/>
            </a:pPr>
            <a:fld id="{46061FB9-FFDC-4148-93BC-4AB0B5391132}" type="slidenum">
              <a:rPr lang="en-US" smtClean="0"/>
              <a:pPr>
                <a:defRPr/>
              </a:pPr>
              <a:t>24</a:t>
            </a:fld>
            <a:endParaRPr lang="en-US" dirty="0"/>
          </a:p>
        </p:txBody>
      </p:sp>
    </p:spTree>
    <p:extLst>
      <p:ext uri="{BB962C8B-B14F-4D97-AF65-F5344CB8AC3E}">
        <p14:creationId xmlns:p14="http://schemas.microsoft.com/office/powerpoint/2010/main" val="33833422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74B20BE-97ED-49A3-9F4F-7D2D8696BACE}" type="slidenum">
              <a:rPr lang="en-US" smtClean="0">
                <a:latin typeface="Arial" charset="0"/>
              </a:rPr>
              <a:pPr fontAlgn="base">
                <a:spcBef>
                  <a:spcPct val="0"/>
                </a:spcBef>
                <a:spcAft>
                  <a:spcPct val="0"/>
                </a:spcAft>
              </a:pPr>
              <a:t>25</a:t>
            </a:fld>
            <a:endParaRPr lang="en-US" dirty="0">
              <a:latin typeface="Arial" charset="0"/>
            </a:endParaRPr>
          </a:p>
        </p:txBody>
      </p:sp>
      <p:sp>
        <p:nvSpPr>
          <p:cNvPr id="5325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3252" name="Rectangle 3"/>
          <p:cNvSpPr>
            <a:spLocks noGrp="1" noChangeArrowheads="1"/>
          </p:cNvSpPr>
          <p:nvPr>
            <p:ph type="body" idx="1"/>
          </p:nvPr>
        </p:nvSpPr>
        <p:spPr bwMode="auto">
          <a:xfrm>
            <a:off x="1125538" y="4116388"/>
            <a:ext cx="4613275" cy="2049462"/>
          </a:xfrm>
          <a:noFill/>
        </p:spPr>
        <p:txBody>
          <a:bodyPr wrap="square" numCol="1" anchor="t" anchorCtr="0" compatLnSpc="1">
            <a:prstTxWarp prst="textNoShape">
              <a:avLst/>
            </a:prstTxWarp>
          </a:bodyPr>
          <a:lstStyle/>
          <a:p>
            <a:pPr eaLnBrk="1" hangingPunct="1">
              <a:spcBef>
                <a:spcPct val="0"/>
              </a:spcBef>
            </a:pPr>
            <a:endParaRPr lang="en-US" sz="1000" dirty="0">
              <a:latin typeface="Arial" charset="0"/>
            </a:endParaRPr>
          </a:p>
        </p:txBody>
      </p:sp>
    </p:spTree>
    <p:extLst>
      <p:ext uri="{BB962C8B-B14F-4D97-AF65-F5344CB8AC3E}">
        <p14:creationId xmlns:p14="http://schemas.microsoft.com/office/powerpoint/2010/main" val="4792485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Arial" pitchFamily="34" charset="0"/>
                <a:ea typeface="+mn-ea"/>
                <a:cs typeface="+mn-cs"/>
              </a:rPr>
              <a:t>Remember it takes time to establish good credit. </a:t>
            </a:r>
            <a:endParaRPr lang="en-US" dirty="0"/>
          </a:p>
        </p:txBody>
      </p:sp>
      <p:sp>
        <p:nvSpPr>
          <p:cNvPr id="4" name="Slide Number Placeholder 3"/>
          <p:cNvSpPr>
            <a:spLocks noGrp="1"/>
          </p:cNvSpPr>
          <p:nvPr>
            <p:ph type="sldNum" sz="quarter" idx="10"/>
          </p:nvPr>
        </p:nvSpPr>
        <p:spPr/>
        <p:txBody>
          <a:bodyPr/>
          <a:lstStyle/>
          <a:p>
            <a:pPr>
              <a:defRPr/>
            </a:pPr>
            <a:fld id="{46061FB9-FFDC-4148-93BC-4AB0B5391132}" type="slidenum">
              <a:rPr lang="en-US" smtClean="0"/>
              <a:pPr>
                <a:defRPr/>
              </a:pPr>
              <a:t>26</a:t>
            </a:fld>
            <a:endParaRPr lang="en-US" dirty="0"/>
          </a:p>
        </p:txBody>
      </p:sp>
    </p:spTree>
    <p:extLst>
      <p:ext uri="{BB962C8B-B14F-4D97-AF65-F5344CB8AC3E}">
        <p14:creationId xmlns:p14="http://schemas.microsoft.com/office/powerpoint/2010/main" val="39761985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effectLst/>
                <a:latin typeface="+mn-lt"/>
                <a:ea typeface="+mn-ea"/>
                <a:cs typeface="+mn-cs"/>
              </a:rPr>
              <a:t>Utilization is a term used to describe your credit card balance-to-limit ratio. When your balance is high compared to your credit limits, it’s a strong sign of credit risk. You never want to have a utilization rate higher than 30 percent, and the lower you keep your utilization, the better. Paying the balance in full each month is the best thing you can do.</a:t>
            </a:r>
            <a:endParaRPr lang="en-US" dirty="0"/>
          </a:p>
        </p:txBody>
      </p:sp>
      <p:sp>
        <p:nvSpPr>
          <p:cNvPr id="4" name="Slide Number Placeholder 3"/>
          <p:cNvSpPr>
            <a:spLocks noGrp="1"/>
          </p:cNvSpPr>
          <p:nvPr>
            <p:ph type="sldNum" sz="quarter" idx="10"/>
          </p:nvPr>
        </p:nvSpPr>
        <p:spPr/>
        <p:txBody>
          <a:bodyPr/>
          <a:lstStyle/>
          <a:p>
            <a:pPr>
              <a:defRPr/>
            </a:pPr>
            <a:fld id="{46061FB9-FFDC-4148-93BC-4AB0B5391132}" type="slidenum">
              <a:rPr lang="en-US" smtClean="0"/>
              <a:pPr>
                <a:defRPr/>
              </a:pPr>
              <a:t>27</a:t>
            </a:fld>
            <a:endParaRPr lang="en-US" dirty="0"/>
          </a:p>
        </p:txBody>
      </p:sp>
    </p:spTree>
    <p:extLst>
      <p:ext uri="{BB962C8B-B14F-4D97-AF65-F5344CB8AC3E}">
        <p14:creationId xmlns:p14="http://schemas.microsoft.com/office/powerpoint/2010/main" val="10035620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74B20BE-97ED-49A3-9F4F-7D2D8696BACE}" type="slidenum">
              <a:rPr lang="en-US" smtClean="0">
                <a:latin typeface="Arial" charset="0"/>
              </a:rPr>
              <a:pPr fontAlgn="base">
                <a:spcBef>
                  <a:spcPct val="0"/>
                </a:spcBef>
                <a:spcAft>
                  <a:spcPct val="0"/>
                </a:spcAft>
              </a:pPr>
              <a:t>28</a:t>
            </a:fld>
            <a:endParaRPr lang="en-US" dirty="0">
              <a:latin typeface="Arial" charset="0"/>
            </a:endParaRPr>
          </a:p>
        </p:txBody>
      </p:sp>
      <p:sp>
        <p:nvSpPr>
          <p:cNvPr id="5325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3252" name="Rectangle 3"/>
          <p:cNvSpPr>
            <a:spLocks noGrp="1" noChangeArrowheads="1"/>
          </p:cNvSpPr>
          <p:nvPr>
            <p:ph type="body" idx="1"/>
          </p:nvPr>
        </p:nvSpPr>
        <p:spPr bwMode="auto">
          <a:xfrm>
            <a:off x="1125538" y="4116388"/>
            <a:ext cx="4613275" cy="2049462"/>
          </a:xfrm>
          <a:noFill/>
        </p:spPr>
        <p:txBody>
          <a:bodyPr wrap="square" numCol="1" anchor="t" anchorCtr="0" compatLnSpc="1">
            <a:prstTxWarp prst="textNoShape">
              <a:avLst/>
            </a:prstTxWarp>
          </a:bodyPr>
          <a:lstStyle/>
          <a:p>
            <a:pPr eaLnBrk="1" hangingPunct="1">
              <a:spcBef>
                <a:spcPct val="0"/>
              </a:spcBef>
            </a:pPr>
            <a:endParaRPr lang="en-US" sz="1000" dirty="0">
              <a:latin typeface="Arial" charset="0"/>
            </a:endParaRPr>
          </a:p>
        </p:txBody>
      </p:sp>
    </p:spTree>
    <p:extLst>
      <p:ext uri="{BB962C8B-B14F-4D97-AF65-F5344CB8AC3E}">
        <p14:creationId xmlns:p14="http://schemas.microsoft.com/office/powerpoint/2010/main" val="26849135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Your credit report only shows information about the debts you owe, so opening a savings or checking account doesn’t help you build credit. Your landlord can report your rent payments, which will help build credit. Having one or two credit cards, making small purchases and then paying the balance in full each month is another good way to build credit. You can also apply for and repay a small loan from your financial institution.</a:t>
            </a:r>
          </a:p>
        </p:txBody>
      </p:sp>
      <p:sp>
        <p:nvSpPr>
          <p:cNvPr id="4" name="Slide Number Placeholder 3"/>
          <p:cNvSpPr>
            <a:spLocks noGrp="1"/>
          </p:cNvSpPr>
          <p:nvPr>
            <p:ph type="sldNum" sz="quarter" idx="10"/>
          </p:nvPr>
        </p:nvSpPr>
        <p:spPr/>
        <p:txBody>
          <a:bodyPr/>
          <a:lstStyle/>
          <a:p>
            <a:pPr>
              <a:defRPr/>
            </a:pPr>
            <a:fld id="{46061FB9-FFDC-4148-93BC-4AB0B5391132}" type="slidenum">
              <a:rPr lang="en-US" smtClean="0"/>
              <a:pPr>
                <a:defRPr/>
              </a:pPr>
              <a:t>29</a:t>
            </a:fld>
            <a:endParaRPr lang="en-US" dirty="0"/>
          </a:p>
        </p:txBody>
      </p:sp>
    </p:spTree>
    <p:extLst>
      <p:ext uri="{BB962C8B-B14F-4D97-AF65-F5344CB8AC3E}">
        <p14:creationId xmlns:p14="http://schemas.microsoft.com/office/powerpoint/2010/main" val="36962033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74B20BE-97ED-49A3-9F4F-7D2D8696BACE}" type="slidenum">
              <a:rPr lang="en-US" smtClean="0">
                <a:latin typeface="Arial" charset="0"/>
              </a:rPr>
              <a:pPr fontAlgn="base">
                <a:spcBef>
                  <a:spcPct val="0"/>
                </a:spcBef>
                <a:spcAft>
                  <a:spcPct val="0"/>
                </a:spcAft>
              </a:pPr>
              <a:t>30</a:t>
            </a:fld>
            <a:endParaRPr lang="en-US" dirty="0">
              <a:latin typeface="Arial" charset="0"/>
            </a:endParaRPr>
          </a:p>
        </p:txBody>
      </p:sp>
      <p:sp>
        <p:nvSpPr>
          <p:cNvPr id="5325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3252" name="Rectangle 3"/>
          <p:cNvSpPr>
            <a:spLocks noGrp="1" noChangeArrowheads="1"/>
          </p:cNvSpPr>
          <p:nvPr>
            <p:ph type="body" idx="1"/>
          </p:nvPr>
        </p:nvSpPr>
        <p:spPr bwMode="auto">
          <a:xfrm>
            <a:off x="1125538" y="4116388"/>
            <a:ext cx="4613275" cy="2049462"/>
          </a:xfrm>
          <a:noFill/>
        </p:spPr>
        <p:txBody>
          <a:bodyPr wrap="square" numCol="1" anchor="t" anchorCtr="0" compatLnSpc="1">
            <a:prstTxWarp prst="textNoShape">
              <a:avLst/>
            </a:prstTxWarp>
          </a:bodyPr>
          <a:lstStyle/>
          <a:p>
            <a:pPr eaLnBrk="1" hangingPunct="1">
              <a:spcBef>
                <a:spcPct val="0"/>
              </a:spcBef>
            </a:pPr>
            <a:endParaRPr lang="en-US" sz="1000" dirty="0">
              <a:latin typeface="Arial" charset="0"/>
            </a:endParaRPr>
          </a:p>
        </p:txBody>
      </p:sp>
    </p:spTree>
    <p:extLst>
      <p:ext uri="{BB962C8B-B14F-4D97-AF65-F5344CB8AC3E}">
        <p14:creationId xmlns:p14="http://schemas.microsoft.com/office/powerpoint/2010/main" val="129756309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effectLst/>
                <a:latin typeface="+mn-lt"/>
                <a:ea typeface="+mn-ea"/>
                <a:cs typeface="+mn-cs"/>
              </a:rPr>
              <a:t>A person who is a high financial risk has more difficulty obtaining credit, and it may have a higher cost.</a:t>
            </a:r>
            <a:endParaRPr lang="en-US" sz="1200" kern="1200" dirty="0">
              <a:solidFill>
                <a:schemeClr val="tx1"/>
              </a:solidFill>
              <a:latin typeface="Arial" pitchFamily="34" charset="0"/>
              <a:ea typeface="+mn-ea"/>
              <a:cs typeface="+mn-cs"/>
            </a:endParaRPr>
          </a:p>
        </p:txBody>
      </p:sp>
      <p:sp>
        <p:nvSpPr>
          <p:cNvPr id="4" name="Slide Number Placeholder 3"/>
          <p:cNvSpPr>
            <a:spLocks noGrp="1"/>
          </p:cNvSpPr>
          <p:nvPr>
            <p:ph type="sldNum" sz="quarter" idx="10"/>
          </p:nvPr>
        </p:nvSpPr>
        <p:spPr/>
        <p:txBody>
          <a:bodyPr/>
          <a:lstStyle/>
          <a:p>
            <a:pPr>
              <a:defRPr/>
            </a:pPr>
            <a:fld id="{46061FB9-FFDC-4148-93BC-4AB0B5391132}" type="slidenum">
              <a:rPr lang="en-US" smtClean="0"/>
              <a:pPr>
                <a:defRPr/>
              </a:pPr>
              <a:t>31</a:t>
            </a:fld>
            <a:endParaRPr lang="en-US" dirty="0"/>
          </a:p>
        </p:txBody>
      </p:sp>
    </p:spTree>
    <p:extLst>
      <p:ext uri="{BB962C8B-B14F-4D97-AF65-F5344CB8AC3E}">
        <p14:creationId xmlns:p14="http://schemas.microsoft.com/office/powerpoint/2010/main" val="63417664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effectLst/>
                <a:latin typeface="+mn-lt"/>
                <a:ea typeface="+mn-ea"/>
                <a:cs typeface="+mn-cs"/>
              </a:rPr>
              <a:t>While not part of a credit report, lenders must ensure that you have the ability to repay a debt, so they typically ask for your income as part of the application process. </a:t>
            </a:r>
            <a:endParaRPr lang="en-US" dirty="0"/>
          </a:p>
        </p:txBody>
      </p:sp>
      <p:sp>
        <p:nvSpPr>
          <p:cNvPr id="4" name="Slide Number Placeholder 3"/>
          <p:cNvSpPr>
            <a:spLocks noGrp="1"/>
          </p:cNvSpPr>
          <p:nvPr>
            <p:ph type="sldNum" sz="quarter" idx="10"/>
          </p:nvPr>
        </p:nvSpPr>
        <p:spPr/>
        <p:txBody>
          <a:bodyPr/>
          <a:lstStyle/>
          <a:p>
            <a:pPr>
              <a:defRPr/>
            </a:pPr>
            <a:fld id="{46061FB9-FFDC-4148-93BC-4AB0B5391132}" type="slidenum">
              <a:rPr lang="en-US" smtClean="0"/>
              <a:pPr>
                <a:defRPr/>
              </a:pPr>
              <a:t>32</a:t>
            </a:fld>
            <a:endParaRPr lang="en-US" dirty="0"/>
          </a:p>
        </p:txBody>
      </p:sp>
    </p:spTree>
    <p:extLst>
      <p:ext uri="{BB962C8B-B14F-4D97-AF65-F5344CB8AC3E}">
        <p14:creationId xmlns:p14="http://schemas.microsoft.com/office/powerpoint/2010/main" val="12655415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Credit is borrowing money to pay for goods and services at a later date. A legal contract specifies your responsibility for repaying the debt, including any interest and fees you owe in addition to the principle amount of the loan.</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While the average consumer has only two bankcards, it’s also true that the average graduate from a four-year college or university borrows almost $30,000 for school-related expenses. </a:t>
            </a:r>
            <a:r>
              <a:rPr lang="en-US" sz="1200" b="0" i="0" kern="1200" dirty="0">
                <a:solidFill>
                  <a:schemeClr val="tx1"/>
                </a:solidFill>
                <a:latin typeface="Arial" pitchFamily="34" charset="0"/>
                <a:ea typeface="+mn-ea"/>
                <a:cs typeface="+mn-cs"/>
              </a:rPr>
              <a:t> </a:t>
            </a:r>
            <a:endParaRPr lang="en-US" dirty="0">
              <a:latin typeface="Arial" charset="0"/>
            </a:endParaRPr>
          </a:p>
        </p:txBody>
      </p:sp>
      <p:sp>
        <p:nvSpPr>
          <p:cNvPr id="4" name="Slide Number Placeholder 3"/>
          <p:cNvSpPr>
            <a:spLocks noGrp="1"/>
          </p:cNvSpPr>
          <p:nvPr>
            <p:ph type="sldNum" sz="quarter" idx="10"/>
          </p:nvPr>
        </p:nvSpPr>
        <p:spPr/>
        <p:txBody>
          <a:bodyPr/>
          <a:lstStyle/>
          <a:p>
            <a:fld id="{5D958377-8945-4A29-AA61-C5A798FE2322}" type="slidenum">
              <a:rPr lang="en-GB" smtClean="0"/>
              <a:t>3</a:t>
            </a:fld>
            <a:endParaRPr lang="en-GB" dirty="0"/>
          </a:p>
        </p:txBody>
      </p:sp>
    </p:spTree>
    <p:extLst>
      <p:ext uri="{BB962C8B-B14F-4D97-AF65-F5344CB8AC3E}">
        <p14:creationId xmlns:p14="http://schemas.microsoft.com/office/powerpoint/2010/main" val="224386138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effectLst/>
                <a:latin typeface="+mn-lt"/>
                <a:ea typeface="+mn-ea"/>
                <a:cs typeface="+mn-cs"/>
              </a:rPr>
              <a:t>Creditors decide whether to approve your application, so you need to ask them why you were declined. If your application is declined, they are required to provide a “declination notice” that explains why that decision was made.</a:t>
            </a:r>
            <a:endParaRPr lang="en-US" dirty="0"/>
          </a:p>
        </p:txBody>
      </p:sp>
      <p:sp>
        <p:nvSpPr>
          <p:cNvPr id="4" name="Slide Number Placeholder 3"/>
          <p:cNvSpPr>
            <a:spLocks noGrp="1"/>
          </p:cNvSpPr>
          <p:nvPr>
            <p:ph type="sldNum" sz="quarter" idx="10"/>
          </p:nvPr>
        </p:nvSpPr>
        <p:spPr/>
        <p:txBody>
          <a:bodyPr/>
          <a:lstStyle/>
          <a:p>
            <a:pPr>
              <a:defRPr/>
            </a:pPr>
            <a:fld id="{46061FB9-FFDC-4148-93BC-4AB0B5391132}" type="slidenum">
              <a:rPr lang="en-US" smtClean="0"/>
              <a:pPr>
                <a:defRPr/>
              </a:pPr>
              <a:t>33</a:t>
            </a:fld>
            <a:endParaRPr lang="en-US" dirty="0"/>
          </a:p>
        </p:txBody>
      </p:sp>
    </p:spTree>
    <p:extLst>
      <p:ext uri="{BB962C8B-B14F-4D97-AF65-F5344CB8AC3E}">
        <p14:creationId xmlns:p14="http://schemas.microsoft.com/office/powerpoint/2010/main" val="121405496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74B20BE-97ED-49A3-9F4F-7D2D8696BACE}" type="slidenum">
              <a:rPr lang="en-US" smtClean="0">
                <a:latin typeface="Arial" charset="0"/>
              </a:rPr>
              <a:pPr fontAlgn="base">
                <a:spcBef>
                  <a:spcPct val="0"/>
                </a:spcBef>
                <a:spcAft>
                  <a:spcPct val="0"/>
                </a:spcAft>
              </a:pPr>
              <a:t>34</a:t>
            </a:fld>
            <a:endParaRPr lang="en-US" dirty="0">
              <a:latin typeface="Arial" charset="0"/>
            </a:endParaRPr>
          </a:p>
        </p:txBody>
      </p:sp>
      <p:sp>
        <p:nvSpPr>
          <p:cNvPr id="5325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3252" name="Rectangle 3"/>
          <p:cNvSpPr>
            <a:spLocks noGrp="1" noChangeArrowheads="1"/>
          </p:cNvSpPr>
          <p:nvPr>
            <p:ph type="body" idx="1"/>
          </p:nvPr>
        </p:nvSpPr>
        <p:spPr bwMode="auto">
          <a:xfrm>
            <a:off x="1125538" y="4116388"/>
            <a:ext cx="4613275" cy="2049462"/>
          </a:xfrm>
          <a:noFill/>
        </p:spPr>
        <p:txBody>
          <a:bodyPr wrap="square" numCol="1" anchor="t" anchorCtr="0" compatLnSpc="1">
            <a:prstTxWarp prst="textNoShape">
              <a:avLst/>
            </a:prstTxWarp>
          </a:bodyPr>
          <a:lstStyle/>
          <a:p>
            <a:pPr eaLnBrk="1" hangingPunct="1">
              <a:spcBef>
                <a:spcPct val="0"/>
              </a:spcBef>
            </a:pPr>
            <a:endParaRPr lang="en-US" sz="1000" dirty="0">
              <a:latin typeface="Arial" charset="0"/>
            </a:endParaRPr>
          </a:p>
        </p:txBody>
      </p:sp>
    </p:spTree>
    <p:extLst>
      <p:ext uri="{BB962C8B-B14F-4D97-AF65-F5344CB8AC3E}">
        <p14:creationId xmlns:p14="http://schemas.microsoft.com/office/powerpoint/2010/main" val="266172016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effectLst/>
                <a:latin typeface="+mn-lt"/>
                <a:ea typeface="+mn-ea"/>
                <a:cs typeface="+mn-cs"/>
              </a:rPr>
              <a:t>A credit report is a long-term financial record. It’s important to realize that today’s financial decisions can affect your future. Evidence of identity theft also could appear in the credit report, helping you take action to prevent fraud.</a:t>
            </a:r>
            <a:endParaRPr lang="en-US" sz="1200" kern="1200" dirty="0">
              <a:solidFill>
                <a:schemeClr val="tx1"/>
              </a:solidFill>
              <a:latin typeface="Arial" pitchFamily="34" charset="0"/>
              <a:ea typeface="+mn-ea"/>
              <a:cs typeface="+mn-cs"/>
            </a:endParaRPr>
          </a:p>
        </p:txBody>
      </p:sp>
      <p:sp>
        <p:nvSpPr>
          <p:cNvPr id="4" name="Slide Number Placeholder 3"/>
          <p:cNvSpPr>
            <a:spLocks noGrp="1"/>
          </p:cNvSpPr>
          <p:nvPr>
            <p:ph type="sldNum" sz="quarter" idx="10"/>
          </p:nvPr>
        </p:nvSpPr>
        <p:spPr/>
        <p:txBody>
          <a:bodyPr/>
          <a:lstStyle/>
          <a:p>
            <a:pPr>
              <a:defRPr/>
            </a:pPr>
            <a:fld id="{46061FB9-FFDC-4148-93BC-4AB0B5391132}" type="slidenum">
              <a:rPr lang="en-US" smtClean="0"/>
              <a:pPr>
                <a:defRPr/>
              </a:pPr>
              <a:t>35</a:t>
            </a:fld>
            <a:endParaRPr lang="en-US" dirty="0"/>
          </a:p>
        </p:txBody>
      </p:sp>
    </p:spTree>
    <p:extLst>
      <p:ext uri="{BB962C8B-B14F-4D97-AF65-F5344CB8AC3E}">
        <p14:creationId xmlns:p14="http://schemas.microsoft.com/office/powerpoint/2010/main" val="216881102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74B20BE-97ED-49A3-9F4F-7D2D8696BACE}" type="slidenum">
              <a:rPr lang="en-US" smtClean="0">
                <a:latin typeface="Arial" charset="0"/>
              </a:rPr>
              <a:pPr fontAlgn="base">
                <a:spcBef>
                  <a:spcPct val="0"/>
                </a:spcBef>
                <a:spcAft>
                  <a:spcPct val="0"/>
                </a:spcAft>
              </a:pPr>
              <a:t>36</a:t>
            </a:fld>
            <a:endParaRPr lang="en-US" dirty="0">
              <a:latin typeface="Arial" charset="0"/>
            </a:endParaRPr>
          </a:p>
        </p:txBody>
      </p:sp>
      <p:sp>
        <p:nvSpPr>
          <p:cNvPr id="5325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3252" name="Rectangle 3"/>
          <p:cNvSpPr>
            <a:spLocks noGrp="1" noChangeArrowheads="1"/>
          </p:cNvSpPr>
          <p:nvPr>
            <p:ph type="body" idx="1"/>
          </p:nvPr>
        </p:nvSpPr>
        <p:spPr bwMode="auto">
          <a:xfrm>
            <a:off x="1125538" y="4116388"/>
            <a:ext cx="4613275" cy="2049462"/>
          </a:xfrm>
          <a:noFill/>
        </p:spPr>
        <p:txBody>
          <a:bodyPr wrap="square" numCol="1" anchor="t" anchorCtr="0" compatLnSpc="1">
            <a:prstTxWarp prst="textNoShape">
              <a:avLst/>
            </a:prstTxWarp>
          </a:bodyPr>
          <a:lstStyle/>
          <a:p>
            <a:pPr eaLnBrk="1" hangingPunct="1">
              <a:spcBef>
                <a:spcPct val="0"/>
              </a:spcBef>
            </a:pPr>
            <a:endParaRPr lang="en-US" sz="1000" dirty="0">
              <a:latin typeface="Arial" charset="0"/>
            </a:endParaRPr>
          </a:p>
        </p:txBody>
      </p:sp>
    </p:spTree>
    <p:extLst>
      <p:ext uri="{BB962C8B-B14F-4D97-AF65-F5344CB8AC3E}">
        <p14:creationId xmlns:p14="http://schemas.microsoft.com/office/powerpoint/2010/main" val="54275008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effectLst/>
                <a:latin typeface="+mn-lt"/>
                <a:ea typeface="+mn-ea"/>
                <a:cs typeface="+mn-cs"/>
              </a:rPr>
              <a:t>You should check your credit report at least once every 12 months. You’re entitled to a free report once a year under federal law. You won’t have a credit report until credit is issued in your name. You also should check your report several months before applying for a major purchase. You need to review your credit report to make sure it’s accurate and that you haven’t been a victim of identity theft</a:t>
            </a:r>
            <a:endParaRPr lang="en-US" dirty="0"/>
          </a:p>
        </p:txBody>
      </p:sp>
      <p:sp>
        <p:nvSpPr>
          <p:cNvPr id="4" name="Slide Number Placeholder 3"/>
          <p:cNvSpPr>
            <a:spLocks noGrp="1"/>
          </p:cNvSpPr>
          <p:nvPr>
            <p:ph type="sldNum" sz="quarter" idx="10"/>
          </p:nvPr>
        </p:nvSpPr>
        <p:spPr/>
        <p:txBody>
          <a:bodyPr/>
          <a:lstStyle/>
          <a:p>
            <a:pPr>
              <a:defRPr/>
            </a:pPr>
            <a:fld id="{46061FB9-FFDC-4148-93BC-4AB0B5391132}" type="slidenum">
              <a:rPr lang="en-US" smtClean="0"/>
              <a:pPr>
                <a:defRPr/>
              </a:pPr>
              <a:t>37</a:t>
            </a:fld>
            <a:endParaRPr lang="en-US" dirty="0"/>
          </a:p>
        </p:txBody>
      </p:sp>
    </p:spTree>
    <p:extLst>
      <p:ext uri="{BB962C8B-B14F-4D97-AF65-F5344CB8AC3E}">
        <p14:creationId xmlns:p14="http://schemas.microsoft.com/office/powerpoint/2010/main" val="116129143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br>
              <a:rPr lang="en-US" dirty="0">
                <a:solidFill>
                  <a:schemeClr val="tx1"/>
                </a:solidFill>
              </a:rPr>
            </a:br>
            <a:r>
              <a:rPr lang="en-US" sz="1200" kern="1200" dirty="0">
                <a:solidFill>
                  <a:schemeClr val="tx1"/>
                </a:solidFill>
                <a:effectLst/>
                <a:latin typeface="+mn-lt"/>
                <a:ea typeface="+mn-ea"/>
                <a:cs typeface="+mn-cs"/>
              </a:rPr>
              <a:t>Federal law requires each of the three nationwide consumer credit reporting companies — Equifax, Experian and TransUnion — to give you a free credit report every 12 months if you ask for it. You can do so at www.annualcreditreport.com.</a:t>
            </a:r>
            <a:br>
              <a:rPr lang="en-US" dirty="0">
                <a:solidFill>
                  <a:schemeClr val="tx1"/>
                </a:solidFill>
              </a:rPr>
            </a:br>
            <a:endParaRPr lang="en-US" dirty="0">
              <a:solidFill>
                <a:schemeClr val="tx1"/>
              </a:solidFill>
            </a:endParaRPr>
          </a:p>
        </p:txBody>
      </p:sp>
      <p:sp>
        <p:nvSpPr>
          <p:cNvPr id="4" name="Slide Number Placeholder 3"/>
          <p:cNvSpPr>
            <a:spLocks noGrp="1"/>
          </p:cNvSpPr>
          <p:nvPr>
            <p:ph type="sldNum" sz="quarter" idx="10"/>
          </p:nvPr>
        </p:nvSpPr>
        <p:spPr/>
        <p:txBody>
          <a:bodyPr/>
          <a:lstStyle/>
          <a:p>
            <a:pPr>
              <a:defRPr/>
            </a:pPr>
            <a:fld id="{46061FB9-FFDC-4148-93BC-4AB0B5391132}" type="slidenum">
              <a:rPr lang="en-US" smtClean="0"/>
              <a:pPr>
                <a:defRPr/>
              </a:pPr>
              <a:t>38</a:t>
            </a:fld>
            <a:endParaRPr lang="en-US" dirty="0"/>
          </a:p>
        </p:txBody>
      </p:sp>
    </p:spTree>
    <p:extLst>
      <p:ext uri="{BB962C8B-B14F-4D97-AF65-F5344CB8AC3E}">
        <p14:creationId xmlns:p14="http://schemas.microsoft.com/office/powerpoint/2010/main" val="166757998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GB" b="1" dirty="0">
                <a:latin typeface="Arial" panose="020B0604020202020204" pitchFamily="34" charset="0"/>
                <a:cs typeface="Arial" panose="020B0604020202020204" pitchFamily="34" charset="0"/>
              </a:rPr>
              <a:t>Closing slide </a:t>
            </a:r>
            <a:r>
              <a:rPr lang="en-GB" dirty="0">
                <a:latin typeface="Arial" panose="020B0604020202020204" pitchFamily="34" charset="0"/>
                <a:cs typeface="Arial" panose="020B0604020202020204" pitchFamily="34" charset="0"/>
              </a:rPr>
              <a:t>[uses Holding Slide layout]</a:t>
            </a:r>
          </a:p>
          <a:p>
            <a:r>
              <a:rPr lang="en-GB" dirty="0">
                <a:latin typeface="Arial" panose="020B0604020202020204" pitchFamily="34" charset="0"/>
                <a:cs typeface="Arial" panose="020B0604020202020204" pitchFamily="34" charset="0"/>
              </a:rPr>
              <a:t>This slide can be used as a ‘closing’ slide and should not include any additional text or graphics. The same slide layout is used as a presentation</a:t>
            </a:r>
            <a:r>
              <a:rPr lang="en-GB" baseline="0" dirty="0">
                <a:latin typeface="Arial" panose="020B0604020202020204" pitchFamily="34" charset="0"/>
                <a:cs typeface="Arial" panose="020B0604020202020204" pitchFamily="34" charset="0"/>
              </a:rPr>
              <a:t> opening slide. The brand mark and data art graphic on this slide layout are set up at the correct size and position and should not be altered.</a:t>
            </a:r>
            <a:endParaRPr lang="en-GB"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5D958377-8945-4A29-AA61-C5A798FE2322}" type="slidenum">
              <a:rPr lang="en-GB" smtClean="0"/>
              <a:t>39</a:t>
            </a:fld>
            <a:endParaRPr lang="en-GB" dirty="0"/>
          </a:p>
        </p:txBody>
      </p:sp>
    </p:spTree>
    <p:extLst>
      <p:ext uri="{BB962C8B-B14F-4D97-AF65-F5344CB8AC3E}">
        <p14:creationId xmlns:p14="http://schemas.microsoft.com/office/powerpoint/2010/main" val="27142920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“Credit reporting agency (CRA)” and “credit bureau” are just different names for the same business.</a:t>
            </a:r>
          </a:p>
        </p:txBody>
      </p:sp>
      <p:sp>
        <p:nvSpPr>
          <p:cNvPr id="4" name="Slide Number Placeholder 3"/>
          <p:cNvSpPr>
            <a:spLocks noGrp="1"/>
          </p:cNvSpPr>
          <p:nvPr>
            <p:ph type="sldNum" sz="quarter" idx="10"/>
          </p:nvPr>
        </p:nvSpPr>
        <p:spPr/>
        <p:txBody>
          <a:bodyPr/>
          <a:lstStyle/>
          <a:p>
            <a:fld id="{5D958377-8945-4A29-AA61-C5A798FE2322}" type="slidenum">
              <a:rPr lang="en-GB" smtClean="0"/>
              <a:t>5</a:t>
            </a:fld>
            <a:endParaRPr lang="en-GB" dirty="0"/>
          </a:p>
        </p:txBody>
      </p:sp>
    </p:spTree>
    <p:extLst>
      <p:ext uri="{BB962C8B-B14F-4D97-AF65-F5344CB8AC3E}">
        <p14:creationId xmlns:p14="http://schemas.microsoft.com/office/powerpoint/2010/main" val="41023229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 credit report shows a record of a person’s debt repayment and borrowing habits. It’s an important part of the process of securing credit. But not just anyone can get your credit report. Federal law strictly governs who can access a credit report and how it’s used. The Consumer Financial Protection Bureau (CFPB) supervises credit reporting agencies.</a:t>
            </a:r>
          </a:p>
        </p:txBody>
      </p:sp>
      <p:sp>
        <p:nvSpPr>
          <p:cNvPr id="4" name="Slide Number Placeholder 3"/>
          <p:cNvSpPr>
            <a:spLocks noGrp="1"/>
          </p:cNvSpPr>
          <p:nvPr>
            <p:ph type="sldNum" sz="quarter" idx="10"/>
          </p:nvPr>
        </p:nvSpPr>
        <p:spPr/>
        <p:txBody>
          <a:bodyPr/>
          <a:lstStyle/>
          <a:p>
            <a:fld id="{5D958377-8945-4A29-AA61-C5A798FE2322}" type="slidenum">
              <a:rPr lang="en-GB" smtClean="0"/>
              <a:t>7</a:t>
            </a:fld>
            <a:endParaRPr lang="en-GB" dirty="0"/>
          </a:p>
        </p:txBody>
      </p:sp>
    </p:spTree>
    <p:extLst>
      <p:ext uri="{BB962C8B-B14F-4D97-AF65-F5344CB8AC3E}">
        <p14:creationId xmlns:p14="http://schemas.microsoft.com/office/powerpoint/2010/main" val="30183278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Your credit report only includes information about the debts you owe, along with identifying information, inquiries, certain public records and a list of employers that have been reported to the credit bureau. Medical history and criminal records are not part of a credit report.</a:t>
            </a:r>
            <a:endParaRPr lang="en-US" dirty="0"/>
          </a:p>
        </p:txBody>
      </p:sp>
      <p:sp>
        <p:nvSpPr>
          <p:cNvPr id="4" name="Slide Number Placeholder 3"/>
          <p:cNvSpPr>
            <a:spLocks noGrp="1"/>
          </p:cNvSpPr>
          <p:nvPr>
            <p:ph type="sldNum" sz="quarter" idx="10"/>
          </p:nvPr>
        </p:nvSpPr>
        <p:spPr/>
        <p:txBody>
          <a:bodyPr/>
          <a:lstStyle/>
          <a:p>
            <a:fld id="{5D958377-8945-4A29-AA61-C5A798FE2322}" type="slidenum">
              <a:rPr lang="en-GB" smtClean="0"/>
              <a:t>8</a:t>
            </a:fld>
            <a:endParaRPr lang="en-GB" dirty="0"/>
          </a:p>
        </p:txBody>
      </p:sp>
    </p:spTree>
    <p:extLst>
      <p:ext uri="{BB962C8B-B14F-4D97-AF65-F5344CB8AC3E}">
        <p14:creationId xmlns:p14="http://schemas.microsoft.com/office/powerpoint/2010/main" val="35153881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endParaRPr lang="en-US" sz="1000" dirty="0">
              <a:latin typeface="Arial" charset="0"/>
            </a:endParaRPr>
          </a:p>
        </p:txBody>
      </p:sp>
      <p:sp>
        <p:nvSpPr>
          <p:cNvPr id="4" name="Slide Number Placeholder 3"/>
          <p:cNvSpPr>
            <a:spLocks noGrp="1"/>
          </p:cNvSpPr>
          <p:nvPr>
            <p:ph type="sldNum" sz="quarter" idx="10"/>
          </p:nvPr>
        </p:nvSpPr>
        <p:spPr/>
        <p:txBody>
          <a:bodyPr/>
          <a:lstStyle/>
          <a:p>
            <a:fld id="{5D958377-8945-4A29-AA61-C5A798FE2322}" type="slidenum">
              <a:rPr lang="en-GB" smtClean="0"/>
              <a:t>9</a:t>
            </a:fld>
            <a:endParaRPr lang="en-GB" dirty="0"/>
          </a:p>
        </p:txBody>
      </p:sp>
    </p:spTree>
    <p:extLst>
      <p:ext uri="{BB962C8B-B14F-4D97-AF65-F5344CB8AC3E}">
        <p14:creationId xmlns:p14="http://schemas.microsoft.com/office/powerpoint/2010/main" val="7480209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Credit reports provide a reference for lenders and other businesses to make decisions. Credit bureaus don’t make credit granting decisions. </a:t>
            </a:r>
          </a:p>
          <a:p>
            <a:r>
              <a:rPr lang="en-US" sz="1200" kern="1200" dirty="0">
                <a:solidFill>
                  <a:schemeClr val="tx1"/>
                </a:solidFill>
                <a:effectLst/>
                <a:latin typeface="+mn-lt"/>
                <a:ea typeface="+mn-ea"/>
                <a:cs typeface="+mn-cs"/>
              </a:rPr>
              <a:t>Credit scores aren’t part of a credit report. They are a separate tool used to analyze the information from a credit report to identify credit risk.</a:t>
            </a:r>
            <a:endParaRPr lang="en-US" dirty="0"/>
          </a:p>
        </p:txBody>
      </p:sp>
      <p:sp>
        <p:nvSpPr>
          <p:cNvPr id="4" name="Slide Number Placeholder 3"/>
          <p:cNvSpPr>
            <a:spLocks noGrp="1"/>
          </p:cNvSpPr>
          <p:nvPr>
            <p:ph type="sldNum" sz="quarter" idx="10"/>
          </p:nvPr>
        </p:nvSpPr>
        <p:spPr/>
        <p:txBody>
          <a:bodyPr/>
          <a:lstStyle/>
          <a:p>
            <a:fld id="{5D958377-8945-4A29-AA61-C5A798FE2322}" type="slidenum">
              <a:rPr lang="en-GB" smtClean="0"/>
              <a:t>10</a:t>
            </a:fld>
            <a:endParaRPr lang="en-GB" dirty="0"/>
          </a:p>
        </p:txBody>
      </p:sp>
    </p:spTree>
    <p:extLst>
      <p:ext uri="{BB962C8B-B14F-4D97-AF65-F5344CB8AC3E}">
        <p14:creationId xmlns:p14="http://schemas.microsoft.com/office/powerpoint/2010/main" val="29124797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Credit reports don’t include information about ethnicity or religious preference or fines for things like parking tickets and speeding tickets. But if you haven’t paid your taxes, a tax lien could be added to your credit report.</a:t>
            </a:r>
            <a:endParaRPr lang="en-US" dirty="0"/>
          </a:p>
        </p:txBody>
      </p:sp>
      <p:sp>
        <p:nvSpPr>
          <p:cNvPr id="4" name="Slide Number Placeholder 3"/>
          <p:cNvSpPr>
            <a:spLocks noGrp="1"/>
          </p:cNvSpPr>
          <p:nvPr>
            <p:ph type="sldNum" sz="quarter" idx="10"/>
          </p:nvPr>
        </p:nvSpPr>
        <p:spPr/>
        <p:txBody>
          <a:bodyPr/>
          <a:lstStyle/>
          <a:p>
            <a:fld id="{5D958377-8945-4A29-AA61-C5A798FE2322}" type="slidenum">
              <a:rPr lang="en-GB" smtClean="0"/>
              <a:t>11</a:t>
            </a:fld>
            <a:endParaRPr lang="en-GB" dirty="0"/>
          </a:p>
        </p:txBody>
      </p:sp>
    </p:spTree>
    <p:extLst>
      <p:ext uri="{BB962C8B-B14F-4D97-AF65-F5344CB8AC3E}">
        <p14:creationId xmlns:p14="http://schemas.microsoft.com/office/powerpoint/2010/main" val="263060708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Holding Slide">
    <p:bg>
      <p:bgPr>
        <a:solidFill>
          <a:schemeClr val="bg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DB46FD65-D644-4FEF-96EB-DB61D72FE42C}" type="datetime1">
              <a:rPr lang="en-GB" smtClean="0"/>
              <a:t>17/11/2017</a:t>
            </a:fld>
            <a:endParaRPr lang="en-GB" dirty="0"/>
          </a:p>
        </p:txBody>
      </p:sp>
      <p:sp>
        <p:nvSpPr>
          <p:cNvPr id="5" name="Footer Placeholder 4"/>
          <p:cNvSpPr>
            <a:spLocks noGrp="1"/>
          </p:cNvSpPr>
          <p:nvPr>
            <p:ph type="ftr" sz="quarter" idx="11"/>
          </p:nvPr>
        </p:nvSpPr>
        <p:spPr/>
        <p:txBody>
          <a:bodyPr/>
          <a:lstStyle/>
          <a:p>
            <a:r>
              <a:rPr lang="en-GB" dirty="0"/>
              <a:t>Public    </a:t>
            </a:r>
          </a:p>
        </p:txBody>
      </p:sp>
      <p:pic>
        <p:nvPicPr>
          <p:cNvPr id="6" name="Picture 5"/>
          <p:cNvPicPr>
            <a:picLocks noChangeAspect="1"/>
          </p:cNvPicPr>
          <p:nvPr userDrawn="1"/>
        </p:nvPicPr>
        <p:blipFill>
          <a:blip r:embed="rId2"/>
          <a:stretch>
            <a:fillRect/>
          </a:stretch>
        </p:blipFill>
        <p:spPr>
          <a:xfrm>
            <a:off x="4637924" y="3584447"/>
            <a:ext cx="6648075" cy="2171651"/>
          </a:xfrm>
          <a:prstGeom prst="rect">
            <a:avLst/>
          </a:prstGeom>
        </p:spPr>
      </p:pic>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l="1655" t="16451"/>
          <a:stretch/>
        </p:blipFill>
        <p:spPr>
          <a:xfrm>
            <a:off x="0" y="0"/>
            <a:ext cx="6276088" cy="1671638"/>
          </a:xfrm>
          <a:prstGeom prst="rect">
            <a:avLst/>
          </a:prstGeom>
        </p:spPr>
      </p:pic>
    </p:spTree>
    <p:extLst>
      <p:ext uri="{BB962C8B-B14F-4D97-AF65-F5344CB8AC3E}">
        <p14:creationId xmlns:p14="http://schemas.microsoft.com/office/powerpoint/2010/main" val="23078605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mage and Quote">
    <p:spTree>
      <p:nvGrpSpPr>
        <p:cNvPr id="1" name=""/>
        <p:cNvGrpSpPr/>
        <p:nvPr/>
      </p:nvGrpSpPr>
      <p:grpSpPr>
        <a:xfrm>
          <a:off x="0" y="0"/>
          <a:ext cx="0" cy="0"/>
          <a:chOff x="0" y="0"/>
          <a:chExt cx="0" cy="0"/>
        </a:xfrm>
      </p:grpSpPr>
      <p:sp>
        <p:nvSpPr>
          <p:cNvPr id="3" name="Content Placeholder 2"/>
          <p:cNvSpPr>
            <a:spLocks noGrp="1"/>
          </p:cNvSpPr>
          <p:nvPr>
            <p:ph idx="1"/>
          </p:nvPr>
        </p:nvSpPr>
        <p:spPr>
          <a:xfrm>
            <a:off x="6658378" y="755653"/>
            <a:ext cx="5087537" cy="6085415"/>
          </a:xfrm>
        </p:spPr>
        <p:txBody>
          <a:bodyPr anchor="ctr" anchorCtr="0"/>
          <a:lstStyle>
            <a:lvl1pPr marL="128588" indent="-128588">
              <a:lnSpc>
                <a:spcPct val="95000"/>
              </a:lnSpc>
              <a:spcBef>
                <a:spcPts val="0"/>
              </a:spcBef>
              <a:defRPr sz="2400">
                <a:solidFill>
                  <a:schemeClr val="accent1"/>
                </a:solidFill>
              </a:defRPr>
            </a:lvl1pPr>
            <a:lvl2pPr marL="128588" indent="-128588">
              <a:lnSpc>
                <a:spcPct val="95000"/>
              </a:lnSpc>
              <a:spcBef>
                <a:spcPts val="0"/>
              </a:spcBef>
              <a:buNone/>
              <a:defRPr sz="2400" b="0">
                <a:solidFill>
                  <a:schemeClr val="accent1"/>
                </a:solidFill>
              </a:defRPr>
            </a:lvl2pPr>
            <a:lvl3pPr marL="128588" indent="-128588">
              <a:lnSpc>
                <a:spcPct val="95000"/>
              </a:lnSpc>
              <a:spcBef>
                <a:spcPts val="0"/>
              </a:spcBef>
              <a:buNone/>
              <a:defRPr sz="2400" b="0">
                <a:solidFill>
                  <a:schemeClr val="accent1"/>
                </a:solidFill>
              </a:defRPr>
            </a:lvl3pPr>
            <a:lvl4pPr marL="128588" indent="-128588">
              <a:lnSpc>
                <a:spcPct val="95000"/>
              </a:lnSpc>
              <a:spcBef>
                <a:spcPts val="0"/>
              </a:spcBef>
              <a:buNone/>
              <a:defRPr sz="2400" b="0">
                <a:solidFill>
                  <a:schemeClr val="accent1"/>
                </a:solidFill>
              </a:defRPr>
            </a:lvl4pPr>
            <a:lvl5pPr marL="128588" indent="-128588">
              <a:lnSpc>
                <a:spcPct val="95000"/>
              </a:lnSpc>
              <a:spcBef>
                <a:spcPts val="0"/>
              </a:spcBef>
              <a:buNone/>
              <a:defRPr sz="2400" b="0">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p:cNvSpPr>
            <a:spLocks noGrp="1"/>
          </p:cNvSpPr>
          <p:nvPr>
            <p:ph type="dt" sz="half" idx="10"/>
          </p:nvPr>
        </p:nvSpPr>
        <p:spPr/>
        <p:txBody>
          <a:bodyPr/>
          <a:lstStyle/>
          <a:p>
            <a:fld id="{28900CB5-5AAA-4651-8038-177D5122AF82}" type="datetime1">
              <a:rPr lang="en-GB" smtClean="0"/>
              <a:t>17/11/2017</a:t>
            </a:fld>
            <a:endParaRPr lang="en-GB" dirty="0"/>
          </a:p>
        </p:txBody>
      </p:sp>
      <p:sp>
        <p:nvSpPr>
          <p:cNvPr id="5" name="Footer Placeholder 4"/>
          <p:cNvSpPr>
            <a:spLocks noGrp="1"/>
          </p:cNvSpPr>
          <p:nvPr>
            <p:ph type="ftr" sz="quarter" idx="11"/>
          </p:nvPr>
        </p:nvSpPr>
        <p:spPr/>
        <p:txBody>
          <a:bodyPr/>
          <a:lstStyle/>
          <a:p>
            <a:r>
              <a:rPr lang="en-GB" dirty="0"/>
              <a:t>Public    </a:t>
            </a:r>
          </a:p>
        </p:txBody>
      </p:sp>
      <p:sp>
        <p:nvSpPr>
          <p:cNvPr id="6" name="Picture Placeholder 9"/>
          <p:cNvSpPr>
            <a:spLocks noGrp="1"/>
          </p:cNvSpPr>
          <p:nvPr>
            <p:ph type="pic" sz="quarter" idx="13"/>
          </p:nvPr>
        </p:nvSpPr>
        <p:spPr>
          <a:xfrm>
            <a:off x="-12879" y="-6765"/>
            <a:ext cx="5762927" cy="7666788"/>
          </a:xfrm>
          <a:custGeom>
            <a:avLst/>
            <a:gdLst>
              <a:gd name="connsiteX0" fmla="*/ 0 w 5749052"/>
              <a:gd name="connsiteY0" fmla="*/ 2044535 h 5749051"/>
              <a:gd name="connsiteX1" fmla="*/ 2044535 w 5749052"/>
              <a:gd name="connsiteY1" fmla="*/ 0 h 5749051"/>
              <a:gd name="connsiteX2" fmla="*/ 3704517 w 5749052"/>
              <a:gd name="connsiteY2" fmla="*/ 0 h 5749051"/>
              <a:gd name="connsiteX3" fmla="*/ 5749052 w 5749052"/>
              <a:gd name="connsiteY3" fmla="*/ 2044535 h 5749051"/>
              <a:gd name="connsiteX4" fmla="*/ 5749052 w 5749052"/>
              <a:gd name="connsiteY4" fmla="*/ 3704516 h 5749051"/>
              <a:gd name="connsiteX5" fmla="*/ 3704517 w 5749052"/>
              <a:gd name="connsiteY5" fmla="*/ 5749051 h 5749051"/>
              <a:gd name="connsiteX6" fmla="*/ 2044535 w 5749052"/>
              <a:gd name="connsiteY6" fmla="*/ 5749051 h 5749051"/>
              <a:gd name="connsiteX7" fmla="*/ 0 w 5749052"/>
              <a:gd name="connsiteY7" fmla="*/ 3704516 h 5749051"/>
              <a:gd name="connsiteX8" fmla="*/ 0 w 5749052"/>
              <a:gd name="connsiteY8" fmla="*/ 2044535 h 5749051"/>
              <a:gd name="connsiteX0" fmla="*/ 0 w 5749052"/>
              <a:gd name="connsiteY0" fmla="*/ 2044535 h 5749051"/>
              <a:gd name="connsiteX1" fmla="*/ 588917 w 5749052"/>
              <a:gd name="connsiteY1" fmla="*/ 610381 h 5749051"/>
              <a:gd name="connsiteX2" fmla="*/ 2044535 w 5749052"/>
              <a:gd name="connsiteY2" fmla="*/ 0 h 5749051"/>
              <a:gd name="connsiteX3" fmla="*/ 3704517 w 5749052"/>
              <a:gd name="connsiteY3" fmla="*/ 0 h 5749051"/>
              <a:gd name="connsiteX4" fmla="*/ 5749052 w 5749052"/>
              <a:gd name="connsiteY4" fmla="*/ 2044535 h 5749051"/>
              <a:gd name="connsiteX5" fmla="*/ 5749052 w 5749052"/>
              <a:gd name="connsiteY5" fmla="*/ 3704516 h 5749051"/>
              <a:gd name="connsiteX6" fmla="*/ 3704517 w 5749052"/>
              <a:gd name="connsiteY6" fmla="*/ 5749051 h 5749051"/>
              <a:gd name="connsiteX7" fmla="*/ 2044535 w 5749052"/>
              <a:gd name="connsiteY7" fmla="*/ 5749051 h 5749051"/>
              <a:gd name="connsiteX8" fmla="*/ 0 w 5749052"/>
              <a:gd name="connsiteY8" fmla="*/ 3704516 h 5749051"/>
              <a:gd name="connsiteX9" fmla="*/ 0 w 5749052"/>
              <a:gd name="connsiteY9" fmla="*/ 2044535 h 5749051"/>
              <a:gd name="connsiteX0" fmla="*/ 0 w 5749052"/>
              <a:gd name="connsiteY0" fmla="*/ 2044535 h 5749051"/>
              <a:gd name="connsiteX1" fmla="*/ 588917 w 5749052"/>
              <a:gd name="connsiteY1" fmla="*/ 610381 h 5749051"/>
              <a:gd name="connsiteX2" fmla="*/ 2044535 w 5749052"/>
              <a:gd name="connsiteY2" fmla="*/ 0 h 5749051"/>
              <a:gd name="connsiteX3" fmla="*/ 3704517 w 5749052"/>
              <a:gd name="connsiteY3" fmla="*/ 0 h 5749051"/>
              <a:gd name="connsiteX4" fmla="*/ 5749052 w 5749052"/>
              <a:gd name="connsiteY4" fmla="*/ 2044535 h 5749051"/>
              <a:gd name="connsiteX5" fmla="*/ 5749052 w 5749052"/>
              <a:gd name="connsiteY5" fmla="*/ 3704516 h 5749051"/>
              <a:gd name="connsiteX6" fmla="*/ 3704517 w 5749052"/>
              <a:gd name="connsiteY6" fmla="*/ 5749051 h 5749051"/>
              <a:gd name="connsiteX7" fmla="*/ 2044535 w 5749052"/>
              <a:gd name="connsiteY7" fmla="*/ 5749051 h 5749051"/>
              <a:gd name="connsiteX8" fmla="*/ 0 w 5749052"/>
              <a:gd name="connsiteY8" fmla="*/ 3704516 h 5749051"/>
              <a:gd name="connsiteX9" fmla="*/ 0 w 5749052"/>
              <a:gd name="connsiteY9" fmla="*/ 2044535 h 5749051"/>
              <a:gd name="connsiteX0" fmla="*/ 0 w 5749052"/>
              <a:gd name="connsiteY0" fmla="*/ 2044535 h 5749051"/>
              <a:gd name="connsiteX1" fmla="*/ 588917 w 5749052"/>
              <a:gd name="connsiteY1" fmla="*/ 610381 h 5749051"/>
              <a:gd name="connsiteX2" fmla="*/ 2044535 w 5749052"/>
              <a:gd name="connsiteY2" fmla="*/ 0 h 5749051"/>
              <a:gd name="connsiteX3" fmla="*/ 3704517 w 5749052"/>
              <a:gd name="connsiteY3" fmla="*/ 0 h 5749051"/>
              <a:gd name="connsiteX4" fmla="*/ 5749052 w 5749052"/>
              <a:gd name="connsiteY4" fmla="*/ 2044535 h 5749051"/>
              <a:gd name="connsiteX5" fmla="*/ 5749052 w 5749052"/>
              <a:gd name="connsiteY5" fmla="*/ 3704516 h 5749051"/>
              <a:gd name="connsiteX6" fmla="*/ 3704517 w 5749052"/>
              <a:gd name="connsiteY6" fmla="*/ 5749051 h 5749051"/>
              <a:gd name="connsiteX7" fmla="*/ 2044535 w 5749052"/>
              <a:gd name="connsiteY7" fmla="*/ 5749051 h 5749051"/>
              <a:gd name="connsiteX8" fmla="*/ 0 w 5749052"/>
              <a:gd name="connsiteY8" fmla="*/ 3704516 h 5749051"/>
              <a:gd name="connsiteX9" fmla="*/ 0 w 5749052"/>
              <a:gd name="connsiteY9" fmla="*/ 2044535 h 5749051"/>
              <a:gd name="connsiteX0" fmla="*/ 0 w 5749052"/>
              <a:gd name="connsiteY0" fmla="*/ 2044535 h 5749051"/>
              <a:gd name="connsiteX1" fmla="*/ 588917 w 5749052"/>
              <a:gd name="connsiteY1" fmla="*/ 610381 h 5749051"/>
              <a:gd name="connsiteX2" fmla="*/ 2044535 w 5749052"/>
              <a:gd name="connsiteY2" fmla="*/ 0 h 5749051"/>
              <a:gd name="connsiteX3" fmla="*/ 3704517 w 5749052"/>
              <a:gd name="connsiteY3" fmla="*/ 0 h 5749051"/>
              <a:gd name="connsiteX4" fmla="*/ 5749052 w 5749052"/>
              <a:gd name="connsiteY4" fmla="*/ 2044535 h 5749051"/>
              <a:gd name="connsiteX5" fmla="*/ 5749052 w 5749052"/>
              <a:gd name="connsiteY5" fmla="*/ 3704516 h 5749051"/>
              <a:gd name="connsiteX6" fmla="*/ 3704517 w 5749052"/>
              <a:gd name="connsiteY6" fmla="*/ 5749051 h 5749051"/>
              <a:gd name="connsiteX7" fmla="*/ 2044535 w 5749052"/>
              <a:gd name="connsiteY7" fmla="*/ 5749051 h 5749051"/>
              <a:gd name="connsiteX8" fmla="*/ 0 w 5749052"/>
              <a:gd name="connsiteY8" fmla="*/ 3704516 h 5749051"/>
              <a:gd name="connsiteX9" fmla="*/ 0 w 5749052"/>
              <a:gd name="connsiteY9" fmla="*/ 2044535 h 5749051"/>
              <a:gd name="connsiteX0" fmla="*/ 235331 w 5984383"/>
              <a:gd name="connsiteY0" fmla="*/ 2044535 h 5749051"/>
              <a:gd name="connsiteX1" fmla="*/ 0 w 5984383"/>
              <a:gd name="connsiteY1" fmla="*/ 17953 h 5749051"/>
              <a:gd name="connsiteX2" fmla="*/ 2279866 w 5984383"/>
              <a:gd name="connsiteY2" fmla="*/ 0 h 5749051"/>
              <a:gd name="connsiteX3" fmla="*/ 3939848 w 5984383"/>
              <a:gd name="connsiteY3" fmla="*/ 0 h 5749051"/>
              <a:gd name="connsiteX4" fmla="*/ 5984383 w 5984383"/>
              <a:gd name="connsiteY4" fmla="*/ 2044535 h 5749051"/>
              <a:gd name="connsiteX5" fmla="*/ 5984383 w 5984383"/>
              <a:gd name="connsiteY5" fmla="*/ 3704516 h 5749051"/>
              <a:gd name="connsiteX6" fmla="*/ 3939848 w 5984383"/>
              <a:gd name="connsiteY6" fmla="*/ 5749051 h 5749051"/>
              <a:gd name="connsiteX7" fmla="*/ 2279866 w 5984383"/>
              <a:gd name="connsiteY7" fmla="*/ 5749051 h 5749051"/>
              <a:gd name="connsiteX8" fmla="*/ 235331 w 5984383"/>
              <a:gd name="connsiteY8" fmla="*/ 3704516 h 5749051"/>
              <a:gd name="connsiteX9" fmla="*/ 235331 w 5984383"/>
              <a:gd name="connsiteY9" fmla="*/ 2044535 h 5749051"/>
              <a:gd name="connsiteX0" fmla="*/ 4350 w 5753402"/>
              <a:gd name="connsiteY0" fmla="*/ 2044535 h 5749051"/>
              <a:gd name="connsiteX1" fmla="*/ 0 w 5753402"/>
              <a:gd name="connsiteY1" fmla="*/ 1284 h 5749051"/>
              <a:gd name="connsiteX2" fmla="*/ 2048885 w 5753402"/>
              <a:gd name="connsiteY2" fmla="*/ 0 h 5749051"/>
              <a:gd name="connsiteX3" fmla="*/ 3708867 w 5753402"/>
              <a:gd name="connsiteY3" fmla="*/ 0 h 5749051"/>
              <a:gd name="connsiteX4" fmla="*/ 5753402 w 5753402"/>
              <a:gd name="connsiteY4" fmla="*/ 2044535 h 5749051"/>
              <a:gd name="connsiteX5" fmla="*/ 5753402 w 5753402"/>
              <a:gd name="connsiteY5" fmla="*/ 3704516 h 5749051"/>
              <a:gd name="connsiteX6" fmla="*/ 3708867 w 5753402"/>
              <a:gd name="connsiteY6" fmla="*/ 5749051 h 5749051"/>
              <a:gd name="connsiteX7" fmla="*/ 2048885 w 5753402"/>
              <a:gd name="connsiteY7" fmla="*/ 5749051 h 5749051"/>
              <a:gd name="connsiteX8" fmla="*/ 4350 w 5753402"/>
              <a:gd name="connsiteY8" fmla="*/ 3704516 h 5749051"/>
              <a:gd name="connsiteX9" fmla="*/ 4350 w 5753402"/>
              <a:gd name="connsiteY9" fmla="*/ 2044535 h 5749051"/>
              <a:gd name="connsiteX0" fmla="*/ 4350 w 5753402"/>
              <a:gd name="connsiteY0" fmla="*/ 2044535 h 5749051"/>
              <a:gd name="connsiteX1" fmla="*/ 0 w 5753402"/>
              <a:gd name="connsiteY1" fmla="*/ 1284 h 5749051"/>
              <a:gd name="connsiteX2" fmla="*/ 2048885 w 5753402"/>
              <a:gd name="connsiteY2" fmla="*/ 0 h 5749051"/>
              <a:gd name="connsiteX3" fmla="*/ 3708867 w 5753402"/>
              <a:gd name="connsiteY3" fmla="*/ 0 h 5749051"/>
              <a:gd name="connsiteX4" fmla="*/ 5229527 w 5753402"/>
              <a:gd name="connsiteY4" fmla="*/ 678968 h 5749051"/>
              <a:gd name="connsiteX5" fmla="*/ 5753402 w 5753402"/>
              <a:gd name="connsiteY5" fmla="*/ 2044535 h 5749051"/>
              <a:gd name="connsiteX6" fmla="*/ 5753402 w 5753402"/>
              <a:gd name="connsiteY6" fmla="*/ 3704516 h 5749051"/>
              <a:gd name="connsiteX7" fmla="*/ 3708867 w 5753402"/>
              <a:gd name="connsiteY7" fmla="*/ 5749051 h 5749051"/>
              <a:gd name="connsiteX8" fmla="*/ 2048885 w 5753402"/>
              <a:gd name="connsiteY8" fmla="*/ 5749051 h 5749051"/>
              <a:gd name="connsiteX9" fmla="*/ 4350 w 5753402"/>
              <a:gd name="connsiteY9" fmla="*/ 3704516 h 5749051"/>
              <a:gd name="connsiteX10" fmla="*/ 4350 w 5753402"/>
              <a:gd name="connsiteY10" fmla="*/ 2044535 h 5749051"/>
              <a:gd name="connsiteX0" fmla="*/ 4350 w 5753402"/>
              <a:gd name="connsiteY0" fmla="*/ 2044535 h 5749051"/>
              <a:gd name="connsiteX1" fmla="*/ 0 w 5753402"/>
              <a:gd name="connsiteY1" fmla="*/ 1284 h 5749051"/>
              <a:gd name="connsiteX2" fmla="*/ 2048885 w 5753402"/>
              <a:gd name="connsiteY2" fmla="*/ 0 h 5749051"/>
              <a:gd name="connsiteX3" fmla="*/ 3708867 w 5753402"/>
              <a:gd name="connsiteY3" fmla="*/ 0 h 5749051"/>
              <a:gd name="connsiteX4" fmla="*/ 5229527 w 5753402"/>
              <a:gd name="connsiteY4" fmla="*/ 678968 h 5749051"/>
              <a:gd name="connsiteX5" fmla="*/ 5753402 w 5753402"/>
              <a:gd name="connsiteY5" fmla="*/ 2044535 h 5749051"/>
              <a:gd name="connsiteX6" fmla="*/ 5753402 w 5753402"/>
              <a:gd name="connsiteY6" fmla="*/ 3704516 h 5749051"/>
              <a:gd name="connsiteX7" fmla="*/ 3708867 w 5753402"/>
              <a:gd name="connsiteY7" fmla="*/ 5749051 h 5749051"/>
              <a:gd name="connsiteX8" fmla="*/ 2048885 w 5753402"/>
              <a:gd name="connsiteY8" fmla="*/ 5749051 h 5749051"/>
              <a:gd name="connsiteX9" fmla="*/ 4350 w 5753402"/>
              <a:gd name="connsiteY9" fmla="*/ 3704516 h 5749051"/>
              <a:gd name="connsiteX10" fmla="*/ 4350 w 5753402"/>
              <a:gd name="connsiteY10" fmla="*/ 2044535 h 5749051"/>
              <a:gd name="connsiteX0" fmla="*/ 4350 w 5753402"/>
              <a:gd name="connsiteY0" fmla="*/ 2044535 h 5749051"/>
              <a:gd name="connsiteX1" fmla="*/ 0 w 5753402"/>
              <a:gd name="connsiteY1" fmla="*/ 1284 h 5749051"/>
              <a:gd name="connsiteX2" fmla="*/ 2048885 w 5753402"/>
              <a:gd name="connsiteY2" fmla="*/ 0 h 5749051"/>
              <a:gd name="connsiteX3" fmla="*/ 3708867 w 5753402"/>
              <a:gd name="connsiteY3" fmla="*/ 0 h 5749051"/>
              <a:gd name="connsiteX4" fmla="*/ 5229527 w 5753402"/>
              <a:gd name="connsiteY4" fmla="*/ 678968 h 5749051"/>
              <a:gd name="connsiteX5" fmla="*/ 5753402 w 5753402"/>
              <a:gd name="connsiteY5" fmla="*/ 2044535 h 5749051"/>
              <a:gd name="connsiteX6" fmla="*/ 5753402 w 5753402"/>
              <a:gd name="connsiteY6" fmla="*/ 3704516 h 5749051"/>
              <a:gd name="connsiteX7" fmla="*/ 3708867 w 5753402"/>
              <a:gd name="connsiteY7" fmla="*/ 5749051 h 5749051"/>
              <a:gd name="connsiteX8" fmla="*/ 2048885 w 5753402"/>
              <a:gd name="connsiteY8" fmla="*/ 5749051 h 5749051"/>
              <a:gd name="connsiteX9" fmla="*/ 4350 w 5753402"/>
              <a:gd name="connsiteY9" fmla="*/ 3704516 h 5749051"/>
              <a:gd name="connsiteX10" fmla="*/ 4350 w 5753402"/>
              <a:gd name="connsiteY10" fmla="*/ 2044535 h 5749051"/>
              <a:gd name="connsiteX0" fmla="*/ 4350 w 5753402"/>
              <a:gd name="connsiteY0" fmla="*/ 2044535 h 5749051"/>
              <a:gd name="connsiteX1" fmla="*/ 0 w 5753402"/>
              <a:gd name="connsiteY1" fmla="*/ 1284 h 5749051"/>
              <a:gd name="connsiteX2" fmla="*/ 2048885 w 5753402"/>
              <a:gd name="connsiteY2" fmla="*/ 0 h 5749051"/>
              <a:gd name="connsiteX3" fmla="*/ 3708867 w 5753402"/>
              <a:gd name="connsiteY3" fmla="*/ 0 h 5749051"/>
              <a:gd name="connsiteX4" fmla="*/ 5229527 w 5753402"/>
              <a:gd name="connsiteY4" fmla="*/ 678968 h 5749051"/>
              <a:gd name="connsiteX5" fmla="*/ 5753402 w 5753402"/>
              <a:gd name="connsiteY5" fmla="*/ 2044535 h 5749051"/>
              <a:gd name="connsiteX6" fmla="*/ 5753402 w 5753402"/>
              <a:gd name="connsiteY6" fmla="*/ 3704516 h 5749051"/>
              <a:gd name="connsiteX7" fmla="*/ 3708867 w 5753402"/>
              <a:gd name="connsiteY7" fmla="*/ 5749051 h 5749051"/>
              <a:gd name="connsiteX8" fmla="*/ 2048885 w 5753402"/>
              <a:gd name="connsiteY8" fmla="*/ 5749051 h 5749051"/>
              <a:gd name="connsiteX9" fmla="*/ 4350 w 5753402"/>
              <a:gd name="connsiteY9" fmla="*/ 3704516 h 5749051"/>
              <a:gd name="connsiteX10" fmla="*/ 4350 w 5753402"/>
              <a:gd name="connsiteY10" fmla="*/ 2044535 h 5749051"/>
              <a:gd name="connsiteX0" fmla="*/ 4350 w 5755783"/>
              <a:gd name="connsiteY0" fmla="*/ 2044535 h 5749051"/>
              <a:gd name="connsiteX1" fmla="*/ 0 w 5755783"/>
              <a:gd name="connsiteY1" fmla="*/ 1284 h 5749051"/>
              <a:gd name="connsiteX2" fmla="*/ 2048885 w 5755783"/>
              <a:gd name="connsiteY2" fmla="*/ 0 h 5749051"/>
              <a:gd name="connsiteX3" fmla="*/ 3708867 w 5755783"/>
              <a:gd name="connsiteY3" fmla="*/ 0 h 5749051"/>
              <a:gd name="connsiteX4" fmla="*/ 5755783 w 5755783"/>
              <a:gd name="connsiteY4" fmla="*/ 7455 h 5749051"/>
              <a:gd name="connsiteX5" fmla="*/ 5753402 w 5755783"/>
              <a:gd name="connsiteY5" fmla="*/ 2044535 h 5749051"/>
              <a:gd name="connsiteX6" fmla="*/ 5753402 w 5755783"/>
              <a:gd name="connsiteY6" fmla="*/ 3704516 h 5749051"/>
              <a:gd name="connsiteX7" fmla="*/ 3708867 w 5755783"/>
              <a:gd name="connsiteY7" fmla="*/ 5749051 h 5749051"/>
              <a:gd name="connsiteX8" fmla="*/ 2048885 w 5755783"/>
              <a:gd name="connsiteY8" fmla="*/ 5749051 h 5749051"/>
              <a:gd name="connsiteX9" fmla="*/ 4350 w 5755783"/>
              <a:gd name="connsiteY9" fmla="*/ 3704516 h 5749051"/>
              <a:gd name="connsiteX10" fmla="*/ 4350 w 5755783"/>
              <a:gd name="connsiteY10" fmla="*/ 2044535 h 5749051"/>
              <a:gd name="connsiteX0" fmla="*/ 4350 w 5758165"/>
              <a:gd name="connsiteY0" fmla="*/ 2044535 h 5749051"/>
              <a:gd name="connsiteX1" fmla="*/ 0 w 5758165"/>
              <a:gd name="connsiteY1" fmla="*/ 1284 h 5749051"/>
              <a:gd name="connsiteX2" fmla="*/ 2048885 w 5758165"/>
              <a:gd name="connsiteY2" fmla="*/ 0 h 5749051"/>
              <a:gd name="connsiteX3" fmla="*/ 3708867 w 5758165"/>
              <a:gd name="connsiteY3" fmla="*/ 0 h 5749051"/>
              <a:gd name="connsiteX4" fmla="*/ 5758165 w 5758165"/>
              <a:gd name="connsiteY4" fmla="*/ 311 h 5749051"/>
              <a:gd name="connsiteX5" fmla="*/ 5753402 w 5758165"/>
              <a:gd name="connsiteY5" fmla="*/ 2044535 h 5749051"/>
              <a:gd name="connsiteX6" fmla="*/ 5753402 w 5758165"/>
              <a:gd name="connsiteY6" fmla="*/ 3704516 h 5749051"/>
              <a:gd name="connsiteX7" fmla="*/ 3708867 w 5758165"/>
              <a:gd name="connsiteY7" fmla="*/ 5749051 h 5749051"/>
              <a:gd name="connsiteX8" fmla="*/ 2048885 w 5758165"/>
              <a:gd name="connsiteY8" fmla="*/ 5749051 h 5749051"/>
              <a:gd name="connsiteX9" fmla="*/ 4350 w 5758165"/>
              <a:gd name="connsiteY9" fmla="*/ 3704516 h 5749051"/>
              <a:gd name="connsiteX10" fmla="*/ 4350 w 5758165"/>
              <a:gd name="connsiteY10" fmla="*/ 2044535 h 5749051"/>
              <a:gd name="connsiteX0" fmla="*/ 4350 w 5758165"/>
              <a:gd name="connsiteY0" fmla="*/ 2044535 h 5749051"/>
              <a:gd name="connsiteX1" fmla="*/ 0 w 5758165"/>
              <a:gd name="connsiteY1" fmla="*/ 1284 h 5749051"/>
              <a:gd name="connsiteX2" fmla="*/ 2048885 w 5758165"/>
              <a:gd name="connsiteY2" fmla="*/ 0 h 5749051"/>
              <a:gd name="connsiteX3" fmla="*/ 3708867 w 5758165"/>
              <a:gd name="connsiteY3" fmla="*/ 0 h 5749051"/>
              <a:gd name="connsiteX4" fmla="*/ 5758165 w 5758165"/>
              <a:gd name="connsiteY4" fmla="*/ 311 h 5749051"/>
              <a:gd name="connsiteX5" fmla="*/ 5753402 w 5758165"/>
              <a:gd name="connsiteY5" fmla="*/ 2044535 h 5749051"/>
              <a:gd name="connsiteX6" fmla="*/ 5753402 w 5758165"/>
              <a:gd name="connsiteY6" fmla="*/ 3704516 h 5749051"/>
              <a:gd name="connsiteX7" fmla="*/ 3708867 w 5758165"/>
              <a:gd name="connsiteY7" fmla="*/ 5749051 h 5749051"/>
              <a:gd name="connsiteX8" fmla="*/ 2048885 w 5758165"/>
              <a:gd name="connsiteY8" fmla="*/ 5749051 h 5749051"/>
              <a:gd name="connsiteX9" fmla="*/ 656823 w 5758165"/>
              <a:gd name="connsiteY9" fmla="*/ 5195260 h 5749051"/>
              <a:gd name="connsiteX10" fmla="*/ 4350 w 5758165"/>
              <a:gd name="connsiteY10" fmla="*/ 3704516 h 5749051"/>
              <a:gd name="connsiteX11" fmla="*/ 4350 w 5758165"/>
              <a:gd name="connsiteY11" fmla="*/ 2044535 h 5749051"/>
              <a:gd name="connsiteX0" fmla="*/ 4350 w 5758165"/>
              <a:gd name="connsiteY0" fmla="*/ 2044535 h 5749051"/>
              <a:gd name="connsiteX1" fmla="*/ 0 w 5758165"/>
              <a:gd name="connsiteY1" fmla="*/ 1284 h 5749051"/>
              <a:gd name="connsiteX2" fmla="*/ 2048885 w 5758165"/>
              <a:gd name="connsiteY2" fmla="*/ 0 h 5749051"/>
              <a:gd name="connsiteX3" fmla="*/ 3708867 w 5758165"/>
              <a:gd name="connsiteY3" fmla="*/ 0 h 5749051"/>
              <a:gd name="connsiteX4" fmla="*/ 5758165 w 5758165"/>
              <a:gd name="connsiteY4" fmla="*/ 311 h 5749051"/>
              <a:gd name="connsiteX5" fmla="*/ 5753402 w 5758165"/>
              <a:gd name="connsiteY5" fmla="*/ 2044535 h 5749051"/>
              <a:gd name="connsiteX6" fmla="*/ 5753402 w 5758165"/>
              <a:gd name="connsiteY6" fmla="*/ 3704516 h 5749051"/>
              <a:gd name="connsiteX7" fmla="*/ 3708867 w 5758165"/>
              <a:gd name="connsiteY7" fmla="*/ 5749051 h 5749051"/>
              <a:gd name="connsiteX8" fmla="*/ 2048885 w 5758165"/>
              <a:gd name="connsiteY8" fmla="*/ 5749051 h 5749051"/>
              <a:gd name="connsiteX9" fmla="*/ 656823 w 5758165"/>
              <a:gd name="connsiteY9" fmla="*/ 5195260 h 5749051"/>
              <a:gd name="connsiteX10" fmla="*/ 4350 w 5758165"/>
              <a:gd name="connsiteY10" fmla="*/ 3704516 h 5749051"/>
              <a:gd name="connsiteX11" fmla="*/ 4350 w 5758165"/>
              <a:gd name="connsiteY11" fmla="*/ 2044535 h 5749051"/>
              <a:gd name="connsiteX0" fmla="*/ 4350 w 5758165"/>
              <a:gd name="connsiteY0" fmla="*/ 2044535 h 5749051"/>
              <a:gd name="connsiteX1" fmla="*/ 0 w 5758165"/>
              <a:gd name="connsiteY1" fmla="*/ 1284 h 5749051"/>
              <a:gd name="connsiteX2" fmla="*/ 2048885 w 5758165"/>
              <a:gd name="connsiteY2" fmla="*/ 0 h 5749051"/>
              <a:gd name="connsiteX3" fmla="*/ 3708867 w 5758165"/>
              <a:gd name="connsiteY3" fmla="*/ 0 h 5749051"/>
              <a:gd name="connsiteX4" fmla="*/ 5758165 w 5758165"/>
              <a:gd name="connsiteY4" fmla="*/ 311 h 5749051"/>
              <a:gd name="connsiteX5" fmla="*/ 5753402 w 5758165"/>
              <a:gd name="connsiteY5" fmla="*/ 2044535 h 5749051"/>
              <a:gd name="connsiteX6" fmla="*/ 5753402 w 5758165"/>
              <a:gd name="connsiteY6" fmla="*/ 3704516 h 5749051"/>
              <a:gd name="connsiteX7" fmla="*/ 3708867 w 5758165"/>
              <a:gd name="connsiteY7" fmla="*/ 5749051 h 5749051"/>
              <a:gd name="connsiteX8" fmla="*/ 2048885 w 5758165"/>
              <a:gd name="connsiteY8" fmla="*/ 5749051 h 5749051"/>
              <a:gd name="connsiteX9" fmla="*/ 656823 w 5758165"/>
              <a:gd name="connsiteY9" fmla="*/ 5195260 h 5749051"/>
              <a:gd name="connsiteX10" fmla="*/ 4350 w 5758165"/>
              <a:gd name="connsiteY10" fmla="*/ 3704516 h 5749051"/>
              <a:gd name="connsiteX11" fmla="*/ 4350 w 5758165"/>
              <a:gd name="connsiteY11" fmla="*/ 2044535 h 5749051"/>
              <a:gd name="connsiteX0" fmla="*/ 4350 w 5758165"/>
              <a:gd name="connsiteY0" fmla="*/ 2044535 h 5749051"/>
              <a:gd name="connsiteX1" fmla="*/ 0 w 5758165"/>
              <a:gd name="connsiteY1" fmla="*/ 1284 h 5749051"/>
              <a:gd name="connsiteX2" fmla="*/ 2048885 w 5758165"/>
              <a:gd name="connsiteY2" fmla="*/ 0 h 5749051"/>
              <a:gd name="connsiteX3" fmla="*/ 3708867 w 5758165"/>
              <a:gd name="connsiteY3" fmla="*/ 0 h 5749051"/>
              <a:gd name="connsiteX4" fmla="*/ 5758165 w 5758165"/>
              <a:gd name="connsiteY4" fmla="*/ 311 h 5749051"/>
              <a:gd name="connsiteX5" fmla="*/ 5753402 w 5758165"/>
              <a:gd name="connsiteY5" fmla="*/ 2044535 h 5749051"/>
              <a:gd name="connsiteX6" fmla="*/ 5753402 w 5758165"/>
              <a:gd name="connsiteY6" fmla="*/ 3704516 h 5749051"/>
              <a:gd name="connsiteX7" fmla="*/ 3708867 w 5758165"/>
              <a:gd name="connsiteY7" fmla="*/ 5749051 h 5749051"/>
              <a:gd name="connsiteX8" fmla="*/ 2048885 w 5758165"/>
              <a:gd name="connsiteY8" fmla="*/ 5749051 h 5749051"/>
              <a:gd name="connsiteX9" fmla="*/ 656823 w 5758165"/>
              <a:gd name="connsiteY9" fmla="*/ 5195260 h 5749051"/>
              <a:gd name="connsiteX10" fmla="*/ 4350 w 5758165"/>
              <a:gd name="connsiteY10" fmla="*/ 3704516 h 5749051"/>
              <a:gd name="connsiteX11" fmla="*/ 4350 w 5758165"/>
              <a:gd name="connsiteY11" fmla="*/ 2044535 h 5749051"/>
              <a:gd name="connsiteX0" fmla="*/ 4350 w 5758165"/>
              <a:gd name="connsiteY0" fmla="*/ 2044535 h 5749051"/>
              <a:gd name="connsiteX1" fmla="*/ 0 w 5758165"/>
              <a:gd name="connsiteY1" fmla="*/ 1284 h 5749051"/>
              <a:gd name="connsiteX2" fmla="*/ 2048885 w 5758165"/>
              <a:gd name="connsiteY2" fmla="*/ 0 h 5749051"/>
              <a:gd name="connsiteX3" fmla="*/ 3708867 w 5758165"/>
              <a:gd name="connsiteY3" fmla="*/ 0 h 5749051"/>
              <a:gd name="connsiteX4" fmla="*/ 5758165 w 5758165"/>
              <a:gd name="connsiteY4" fmla="*/ 311 h 5749051"/>
              <a:gd name="connsiteX5" fmla="*/ 5753402 w 5758165"/>
              <a:gd name="connsiteY5" fmla="*/ 2044535 h 5749051"/>
              <a:gd name="connsiteX6" fmla="*/ 5753402 w 5758165"/>
              <a:gd name="connsiteY6" fmla="*/ 3704516 h 5749051"/>
              <a:gd name="connsiteX7" fmla="*/ 3708867 w 5758165"/>
              <a:gd name="connsiteY7" fmla="*/ 5749051 h 5749051"/>
              <a:gd name="connsiteX8" fmla="*/ 2048885 w 5758165"/>
              <a:gd name="connsiteY8" fmla="*/ 5749051 h 5749051"/>
              <a:gd name="connsiteX9" fmla="*/ 4361 w 5758165"/>
              <a:gd name="connsiteY9" fmla="*/ 5738185 h 5749051"/>
              <a:gd name="connsiteX10" fmla="*/ 4350 w 5758165"/>
              <a:gd name="connsiteY10" fmla="*/ 3704516 h 5749051"/>
              <a:gd name="connsiteX11" fmla="*/ 4350 w 5758165"/>
              <a:gd name="connsiteY11" fmla="*/ 2044535 h 5749051"/>
              <a:gd name="connsiteX0" fmla="*/ 4350 w 5758165"/>
              <a:gd name="connsiteY0" fmla="*/ 2044535 h 5750091"/>
              <a:gd name="connsiteX1" fmla="*/ 0 w 5758165"/>
              <a:gd name="connsiteY1" fmla="*/ 1284 h 5750091"/>
              <a:gd name="connsiteX2" fmla="*/ 2048885 w 5758165"/>
              <a:gd name="connsiteY2" fmla="*/ 0 h 5750091"/>
              <a:gd name="connsiteX3" fmla="*/ 3708867 w 5758165"/>
              <a:gd name="connsiteY3" fmla="*/ 0 h 5750091"/>
              <a:gd name="connsiteX4" fmla="*/ 5758165 w 5758165"/>
              <a:gd name="connsiteY4" fmla="*/ 311 h 5750091"/>
              <a:gd name="connsiteX5" fmla="*/ 5753402 w 5758165"/>
              <a:gd name="connsiteY5" fmla="*/ 2044535 h 5750091"/>
              <a:gd name="connsiteX6" fmla="*/ 5753402 w 5758165"/>
              <a:gd name="connsiteY6" fmla="*/ 3704516 h 5750091"/>
              <a:gd name="connsiteX7" fmla="*/ 3708867 w 5758165"/>
              <a:gd name="connsiteY7" fmla="*/ 5749051 h 5750091"/>
              <a:gd name="connsiteX8" fmla="*/ 2048885 w 5758165"/>
              <a:gd name="connsiteY8" fmla="*/ 5749051 h 5750091"/>
              <a:gd name="connsiteX9" fmla="*/ 6743 w 5758165"/>
              <a:gd name="connsiteY9" fmla="*/ 5750091 h 5750091"/>
              <a:gd name="connsiteX10" fmla="*/ 4350 w 5758165"/>
              <a:gd name="connsiteY10" fmla="*/ 3704516 h 5750091"/>
              <a:gd name="connsiteX11" fmla="*/ 4350 w 5758165"/>
              <a:gd name="connsiteY11" fmla="*/ 2044535 h 5750091"/>
              <a:gd name="connsiteX0" fmla="*/ 4350 w 5758165"/>
              <a:gd name="connsiteY0" fmla="*/ 2044535 h 5763339"/>
              <a:gd name="connsiteX1" fmla="*/ 0 w 5758165"/>
              <a:gd name="connsiteY1" fmla="*/ 1284 h 5763339"/>
              <a:gd name="connsiteX2" fmla="*/ 2048885 w 5758165"/>
              <a:gd name="connsiteY2" fmla="*/ 0 h 5763339"/>
              <a:gd name="connsiteX3" fmla="*/ 3708867 w 5758165"/>
              <a:gd name="connsiteY3" fmla="*/ 0 h 5763339"/>
              <a:gd name="connsiteX4" fmla="*/ 5758165 w 5758165"/>
              <a:gd name="connsiteY4" fmla="*/ 311 h 5763339"/>
              <a:gd name="connsiteX5" fmla="*/ 5753402 w 5758165"/>
              <a:gd name="connsiteY5" fmla="*/ 2044535 h 5763339"/>
              <a:gd name="connsiteX6" fmla="*/ 5753402 w 5758165"/>
              <a:gd name="connsiteY6" fmla="*/ 3704516 h 5763339"/>
              <a:gd name="connsiteX7" fmla="*/ 3194517 w 5758165"/>
              <a:gd name="connsiteY7" fmla="*/ 5763339 h 5763339"/>
              <a:gd name="connsiteX8" fmla="*/ 2048885 w 5758165"/>
              <a:gd name="connsiteY8" fmla="*/ 5749051 h 5763339"/>
              <a:gd name="connsiteX9" fmla="*/ 6743 w 5758165"/>
              <a:gd name="connsiteY9" fmla="*/ 5750091 h 5763339"/>
              <a:gd name="connsiteX10" fmla="*/ 4350 w 5758165"/>
              <a:gd name="connsiteY10" fmla="*/ 3704516 h 5763339"/>
              <a:gd name="connsiteX11" fmla="*/ 4350 w 5758165"/>
              <a:gd name="connsiteY11" fmla="*/ 2044535 h 5763339"/>
              <a:gd name="connsiteX0" fmla="*/ 4350 w 5772452"/>
              <a:gd name="connsiteY0" fmla="*/ 2044535 h 5763339"/>
              <a:gd name="connsiteX1" fmla="*/ 0 w 5772452"/>
              <a:gd name="connsiteY1" fmla="*/ 1284 h 5763339"/>
              <a:gd name="connsiteX2" fmla="*/ 2048885 w 5772452"/>
              <a:gd name="connsiteY2" fmla="*/ 0 h 5763339"/>
              <a:gd name="connsiteX3" fmla="*/ 3708867 w 5772452"/>
              <a:gd name="connsiteY3" fmla="*/ 0 h 5763339"/>
              <a:gd name="connsiteX4" fmla="*/ 5758165 w 5772452"/>
              <a:gd name="connsiteY4" fmla="*/ 311 h 5763339"/>
              <a:gd name="connsiteX5" fmla="*/ 5753402 w 5772452"/>
              <a:gd name="connsiteY5" fmla="*/ 2044535 h 5763339"/>
              <a:gd name="connsiteX6" fmla="*/ 5772452 w 5772452"/>
              <a:gd name="connsiteY6" fmla="*/ 3890254 h 5763339"/>
              <a:gd name="connsiteX7" fmla="*/ 3194517 w 5772452"/>
              <a:gd name="connsiteY7" fmla="*/ 5763339 h 5763339"/>
              <a:gd name="connsiteX8" fmla="*/ 2048885 w 5772452"/>
              <a:gd name="connsiteY8" fmla="*/ 5749051 h 5763339"/>
              <a:gd name="connsiteX9" fmla="*/ 6743 w 5772452"/>
              <a:gd name="connsiteY9" fmla="*/ 5750091 h 5763339"/>
              <a:gd name="connsiteX10" fmla="*/ 4350 w 5772452"/>
              <a:gd name="connsiteY10" fmla="*/ 3704516 h 5763339"/>
              <a:gd name="connsiteX11" fmla="*/ 4350 w 5772452"/>
              <a:gd name="connsiteY11" fmla="*/ 2044535 h 5763339"/>
              <a:gd name="connsiteX0" fmla="*/ 4350 w 5762927"/>
              <a:gd name="connsiteY0" fmla="*/ 2044535 h 5763339"/>
              <a:gd name="connsiteX1" fmla="*/ 0 w 5762927"/>
              <a:gd name="connsiteY1" fmla="*/ 1284 h 5763339"/>
              <a:gd name="connsiteX2" fmla="*/ 2048885 w 5762927"/>
              <a:gd name="connsiteY2" fmla="*/ 0 h 5763339"/>
              <a:gd name="connsiteX3" fmla="*/ 3708867 w 5762927"/>
              <a:gd name="connsiteY3" fmla="*/ 0 h 5763339"/>
              <a:gd name="connsiteX4" fmla="*/ 5758165 w 5762927"/>
              <a:gd name="connsiteY4" fmla="*/ 311 h 5763339"/>
              <a:gd name="connsiteX5" fmla="*/ 5753402 w 5762927"/>
              <a:gd name="connsiteY5" fmla="*/ 2044535 h 5763339"/>
              <a:gd name="connsiteX6" fmla="*/ 5762927 w 5762927"/>
              <a:gd name="connsiteY6" fmla="*/ 3883111 h 5763339"/>
              <a:gd name="connsiteX7" fmla="*/ 3194517 w 5762927"/>
              <a:gd name="connsiteY7" fmla="*/ 5763339 h 5763339"/>
              <a:gd name="connsiteX8" fmla="*/ 2048885 w 5762927"/>
              <a:gd name="connsiteY8" fmla="*/ 5749051 h 5763339"/>
              <a:gd name="connsiteX9" fmla="*/ 6743 w 5762927"/>
              <a:gd name="connsiteY9" fmla="*/ 5750091 h 5763339"/>
              <a:gd name="connsiteX10" fmla="*/ 4350 w 5762927"/>
              <a:gd name="connsiteY10" fmla="*/ 3704516 h 5763339"/>
              <a:gd name="connsiteX11" fmla="*/ 4350 w 5762927"/>
              <a:gd name="connsiteY11" fmla="*/ 2044535 h 5763339"/>
              <a:gd name="connsiteX0" fmla="*/ 4350 w 5762927"/>
              <a:gd name="connsiteY0" fmla="*/ 2044535 h 5750091"/>
              <a:gd name="connsiteX1" fmla="*/ 0 w 5762927"/>
              <a:gd name="connsiteY1" fmla="*/ 1284 h 5750091"/>
              <a:gd name="connsiteX2" fmla="*/ 2048885 w 5762927"/>
              <a:gd name="connsiteY2" fmla="*/ 0 h 5750091"/>
              <a:gd name="connsiteX3" fmla="*/ 3708867 w 5762927"/>
              <a:gd name="connsiteY3" fmla="*/ 0 h 5750091"/>
              <a:gd name="connsiteX4" fmla="*/ 5758165 w 5762927"/>
              <a:gd name="connsiteY4" fmla="*/ 311 h 5750091"/>
              <a:gd name="connsiteX5" fmla="*/ 5753402 w 5762927"/>
              <a:gd name="connsiteY5" fmla="*/ 2044535 h 5750091"/>
              <a:gd name="connsiteX6" fmla="*/ 5762927 w 5762927"/>
              <a:gd name="connsiteY6" fmla="*/ 3883111 h 5750091"/>
              <a:gd name="connsiteX7" fmla="*/ 3270717 w 5762927"/>
              <a:gd name="connsiteY7" fmla="*/ 5741908 h 5750091"/>
              <a:gd name="connsiteX8" fmla="*/ 2048885 w 5762927"/>
              <a:gd name="connsiteY8" fmla="*/ 5749051 h 5750091"/>
              <a:gd name="connsiteX9" fmla="*/ 6743 w 5762927"/>
              <a:gd name="connsiteY9" fmla="*/ 5750091 h 5750091"/>
              <a:gd name="connsiteX10" fmla="*/ 4350 w 5762927"/>
              <a:gd name="connsiteY10" fmla="*/ 3704516 h 5750091"/>
              <a:gd name="connsiteX11" fmla="*/ 4350 w 5762927"/>
              <a:gd name="connsiteY11" fmla="*/ 2044535 h 5750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762927" h="5750091">
                <a:moveTo>
                  <a:pt x="4350" y="2044535"/>
                </a:moveTo>
                <a:lnTo>
                  <a:pt x="0" y="1284"/>
                </a:lnTo>
                <a:lnTo>
                  <a:pt x="2048885" y="0"/>
                </a:lnTo>
                <a:lnTo>
                  <a:pt x="3708867" y="0"/>
                </a:lnTo>
                <a:lnTo>
                  <a:pt x="5758165" y="311"/>
                </a:lnTo>
                <a:cubicBezTo>
                  <a:pt x="5757371" y="679338"/>
                  <a:pt x="5754196" y="1365508"/>
                  <a:pt x="5753402" y="2044535"/>
                </a:cubicBezTo>
                <a:lnTo>
                  <a:pt x="5762927" y="3883111"/>
                </a:lnTo>
                <a:cubicBezTo>
                  <a:pt x="5762927" y="5012277"/>
                  <a:pt x="4399883" y="5741908"/>
                  <a:pt x="3270717" y="5741908"/>
                </a:cubicBezTo>
                <a:lnTo>
                  <a:pt x="2048885" y="5749051"/>
                </a:lnTo>
                <a:lnTo>
                  <a:pt x="6743" y="5750091"/>
                </a:lnTo>
                <a:cubicBezTo>
                  <a:pt x="6739" y="5072201"/>
                  <a:pt x="4354" y="4382406"/>
                  <a:pt x="4350" y="3704516"/>
                </a:cubicBezTo>
                <a:lnTo>
                  <a:pt x="4350" y="2044535"/>
                </a:lnTo>
                <a:close/>
              </a:path>
            </a:pathLst>
          </a:custGeom>
          <a:noFill/>
        </p:spPr>
        <p:txBody>
          <a:bodyPr/>
          <a:lstStyle/>
          <a:p>
            <a:r>
              <a:rPr lang="en-US" dirty="0"/>
              <a:t>Drag picture to placeholder or click icon to add</a:t>
            </a:r>
            <a:endParaRPr lang="en-GB" dirty="0"/>
          </a:p>
        </p:txBody>
      </p:sp>
    </p:spTree>
    <p:extLst>
      <p:ext uri="{BB962C8B-B14F-4D97-AF65-F5344CB8AC3E}">
        <p14:creationId xmlns:p14="http://schemas.microsoft.com/office/powerpoint/2010/main" val="16488845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Image">
    <p:spTree>
      <p:nvGrpSpPr>
        <p:cNvPr id="1" name=""/>
        <p:cNvGrpSpPr/>
        <p:nvPr/>
      </p:nvGrpSpPr>
      <p:grpSpPr>
        <a:xfrm>
          <a:off x="0" y="0"/>
          <a:ext cx="0" cy="0"/>
          <a:chOff x="0" y="0"/>
          <a:chExt cx="0" cy="0"/>
        </a:xfrm>
      </p:grpSpPr>
      <p:sp>
        <p:nvSpPr>
          <p:cNvPr id="15" name="Picture Placeholder 14"/>
          <p:cNvSpPr>
            <a:spLocks noGrp="1" noChangeAspect="1"/>
          </p:cNvSpPr>
          <p:nvPr>
            <p:ph type="pic" sz="quarter" idx="12"/>
          </p:nvPr>
        </p:nvSpPr>
        <p:spPr>
          <a:xfrm>
            <a:off x="-1" y="-3176"/>
            <a:ext cx="11744428" cy="7707600"/>
          </a:xfrm>
          <a:custGeom>
            <a:avLst/>
            <a:gdLst>
              <a:gd name="connsiteX0" fmla="*/ 1397894 w 11745914"/>
              <a:gd name="connsiteY0" fmla="*/ 0 h 5760000"/>
              <a:gd name="connsiteX1" fmla="*/ 11745914 w 11745914"/>
              <a:gd name="connsiteY1" fmla="*/ 0 h 5760000"/>
              <a:gd name="connsiteX2" fmla="*/ 11745914 w 11745914"/>
              <a:gd name="connsiteY2" fmla="*/ 0 h 5760000"/>
              <a:gd name="connsiteX3" fmla="*/ 11745914 w 11745914"/>
              <a:gd name="connsiteY3" fmla="*/ 4362106 h 5760000"/>
              <a:gd name="connsiteX4" fmla="*/ 10348020 w 11745914"/>
              <a:gd name="connsiteY4" fmla="*/ 5760000 h 5760000"/>
              <a:gd name="connsiteX5" fmla="*/ 0 w 11745914"/>
              <a:gd name="connsiteY5" fmla="*/ 5760000 h 5760000"/>
              <a:gd name="connsiteX6" fmla="*/ 0 w 11745914"/>
              <a:gd name="connsiteY6" fmla="*/ 5760000 h 5760000"/>
              <a:gd name="connsiteX7" fmla="*/ 0 w 11745914"/>
              <a:gd name="connsiteY7" fmla="*/ 1397894 h 5760000"/>
              <a:gd name="connsiteX8" fmla="*/ 1397894 w 11745914"/>
              <a:gd name="connsiteY8" fmla="*/ 0 h 5760000"/>
              <a:gd name="connsiteX0" fmla="*/ 1397894 w 11745914"/>
              <a:gd name="connsiteY0" fmla="*/ 0 h 5760000"/>
              <a:gd name="connsiteX1" fmla="*/ 11745914 w 11745914"/>
              <a:gd name="connsiteY1" fmla="*/ 0 h 5760000"/>
              <a:gd name="connsiteX2" fmla="*/ 11745914 w 11745914"/>
              <a:gd name="connsiteY2" fmla="*/ 0 h 5760000"/>
              <a:gd name="connsiteX3" fmla="*/ 11745914 w 11745914"/>
              <a:gd name="connsiteY3" fmla="*/ 4362106 h 5760000"/>
              <a:gd name="connsiteX4" fmla="*/ 10348020 w 11745914"/>
              <a:gd name="connsiteY4" fmla="*/ 5760000 h 5760000"/>
              <a:gd name="connsiteX5" fmla="*/ 0 w 11745914"/>
              <a:gd name="connsiteY5" fmla="*/ 5760000 h 5760000"/>
              <a:gd name="connsiteX6" fmla="*/ 0 w 11745914"/>
              <a:gd name="connsiteY6" fmla="*/ 5760000 h 5760000"/>
              <a:gd name="connsiteX7" fmla="*/ 0 w 11745914"/>
              <a:gd name="connsiteY7" fmla="*/ 1397894 h 5760000"/>
              <a:gd name="connsiteX8" fmla="*/ 423864 w 11745914"/>
              <a:gd name="connsiteY8" fmla="*/ 395288 h 5760000"/>
              <a:gd name="connsiteX9" fmla="*/ 1397894 w 11745914"/>
              <a:gd name="connsiteY9" fmla="*/ 0 h 5760000"/>
              <a:gd name="connsiteX0" fmla="*/ 1397894 w 11745914"/>
              <a:gd name="connsiteY0" fmla="*/ 0 h 5760000"/>
              <a:gd name="connsiteX1" fmla="*/ 11745914 w 11745914"/>
              <a:gd name="connsiteY1" fmla="*/ 0 h 5760000"/>
              <a:gd name="connsiteX2" fmla="*/ 11745914 w 11745914"/>
              <a:gd name="connsiteY2" fmla="*/ 0 h 5760000"/>
              <a:gd name="connsiteX3" fmla="*/ 11745914 w 11745914"/>
              <a:gd name="connsiteY3" fmla="*/ 4362106 h 5760000"/>
              <a:gd name="connsiteX4" fmla="*/ 10348020 w 11745914"/>
              <a:gd name="connsiteY4" fmla="*/ 5760000 h 5760000"/>
              <a:gd name="connsiteX5" fmla="*/ 0 w 11745914"/>
              <a:gd name="connsiteY5" fmla="*/ 5760000 h 5760000"/>
              <a:gd name="connsiteX6" fmla="*/ 0 w 11745914"/>
              <a:gd name="connsiteY6" fmla="*/ 5760000 h 5760000"/>
              <a:gd name="connsiteX7" fmla="*/ 0 w 11745914"/>
              <a:gd name="connsiteY7" fmla="*/ 1397894 h 5760000"/>
              <a:gd name="connsiteX8" fmla="*/ 423864 w 11745914"/>
              <a:gd name="connsiteY8" fmla="*/ 395288 h 5760000"/>
              <a:gd name="connsiteX9" fmla="*/ 1397894 w 11745914"/>
              <a:gd name="connsiteY9" fmla="*/ 0 h 5760000"/>
              <a:gd name="connsiteX0" fmla="*/ 1483623 w 11831643"/>
              <a:gd name="connsiteY0" fmla="*/ 86592 h 5846592"/>
              <a:gd name="connsiteX1" fmla="*/ 11831643 w 11831643"/>
              <a:gd name="connsiteY1" fmla="*/ 86592 h 5846592"/>
              <a:gd name="connsiteX2" fmla="*/ 11831643 w 11831643"/>
              <a:gd name="connsiteY2" fmla="*/ 86592 h 5846592"/>
              <a:gd name="connsiteX3" fmla="*/ 11831643 w 11831643"/>
              <a:gd name="connsiteY3" fmla="*/ 4448698 h 5846592"/>
              <a:gd name="connsiteX4" fmla="*/ 10433749 w 11831643"/>
              <a:gd name="connsiteY4" fmla="*/ 5846592 h 5846592"/>
              <a:gd name="connsiteX5" fmla="*/ 85729 w 11831643"/>
              <a:gd name="connsiteY5" fmla="*/ 5846592 h 5846592"/>
              <a:gd name="connsiteX6" fmla="*/ 85729 w 11831643"/>
              <a:gd name="connsiteY6" fmla="*/ 5846592 h 5846592"/>
              <a:gd name="connsiteX7" fmla="*/ 85729 w 11831643"/>
              <a:gd name="connsiteY7" fmla="*/ 1484486 h 5846592"/>
              <a:gd name="connsiteX8" fmla="*/ 90493 w 11831643"/>
              <a:gd name="connsiteY8" fmla="*/ 91355 h 5846592"/>
              <a:gd name="connsiteX9" fmla="*/ 1483623 w 11831643"/>
              <a:gd name="connsiteY9" fmla="*/ 86592 h 5846592"/>
              <a:gd name="connsiteX0" fmla="*/ 1483623 w 11831643"/>
              <a:gd name="connsiteY0" fmla="*/ 0 h 5760000"/>
              <a:gd name="connsiteX1" fmla="*/ 11831643 w 11831643"/>
              <a:gd name="connsiteY1" fmla="*/ 0 h 5760000"/>
              <a:gd name="connsiteX2" fmla="*/ 11831643 w 11831643"/>
              <a:gd name="connsiteY2" fmla="*/ 0 h 5760000"/>
              <a:gd name="connsiteX3" fmla="*/ 11831643 w 11831643"/>
              <a:gd name="connsiteY3" fmla="*/ 4362106 h 5760000"/>
              <a:gd name="connsiteX4" fmla="*/ 10433749 w 11831643"/>
              <a:gd name="connsiteY4" fmla="*/ 5760000 h 5760000"/>
              <a:gd name="connsiteX5" fmla="*/ 85729 w 11831643"/>
              <a:gd name="connsiteY5" fmla="*/ 5760000 h 5760000"/>
              <a:gd name="connsiteX6" fmla="*/ 85729 w 11831643"/>
              <a:gd name="connsiteY6" fmla="*/ 5760000 h 5760000"/>
              <a:gd name="connsiteX7" fmla="*/ 85729 w 11831643"/>
              <a:gd name="connsiteY7" fmla="*/ 1397894 h 5760000"/>
              <a:gd name="connsiteX8" fmla="*/ 90493 w 11831643"/>
              <a:gd name="connsiteY8" fmla="*/ 4763 h 5760000"/>
              <a:gd name="connsiteX9" fmla="*/ 1483623 w 11831643"/>
              <a:gd name="connsiteY9" fmla="*/ 0 h 5760000"/>
              <a:gd name="connsiteX0" fmla="*/ 1397894 w 11745914"/>
              <a:gd name="connsiteY0" fmla="*/ 0 h 5760000"/>
              <a:gd name="connsiteX1" fmla="*/ 11745914 w 11745914"/>
              <a:gd name="connsiteY1" fmla="*/ 0 h 5760000"/>
              <a:gd name="connsiteX2" fmla="*/ 11745914 w 11745914"/>
              <a:gd name="connsiteY2" fmla="*/ 0 h 5760000"/>
              <a:gd name="connsiteX3" fmla="*/ 11745914 w 11745914"/>
              <a:gd name="connsiteY3" fmla="*/ 4362106 h 5760000"/>
              <a:gd name="connsiteX4" fmla="*/ 10348020 w 11745914"/>
              <a:gd name="connsiteY4" fmla="*/ 5760000 h 5760000"/>
              <a:gd name="connsiteX5" fmla="*/ 0 w 11745914"/>
              <a:gd name="connsiteY5" fmla="*/ 5760000 h 5760000"/>
              <a:gd name="connsiteX6" fmla="*/ 0 w 11745914"/>
              <a:gd name="connsiteY6" fmla="*/ 5760000 h 5760000"/>
              <a:gd name="connsiteX7" fmla="*/ 0 w 11745914"/>
              <a:gd name="connsiteY7" fmla="*/ 1397894 h 5760000"/>
              <a:gd name="connsiteX8" fmla="*/ 4764 w 11745914"/>
              <a:gd name="connsiteY8" fmla="*/ 4763 h 5760000"/>
              <a:gd name="connsiteX9" fmla="*/ 1397894 w 11745914"/>
              <a:gd name="connsiteY9" fmla="*/ 0 h 5760000"/>
              <a:gd name="connsiteX0" fmla="*/ 1397894 w 11745914"/>
              <a:gd name="connsiteY0" fmla="*/ 2381 h 5762381"/>
              <a:gd name="connsiteX1" fmla="*/ 11745914 w 11745914"/>
              <a:gd name="connsiteY1" fmla="*/ 2381 h 5762381"/>
              <a:gd name="connsiteX2" fmla="*/ 11745914 w 11745914"/>
              <a:gd name="connsiteY2" fmla="*/ 2381 h 5762381"/>
              <a:gd name="connsiteX3" fmla="*/ 11745914 w 11745914"/>
              <a:gd name="connsiteY3" fmla="*/ 4364487 h 5762381"/>
              <a:gd name="connsiteX4" fmla="*/ 10348020 w 11745914"/>
              <a:gd name="connsiteY4" fmla="*/ 5762381 h 5762381"/>
              <a:gd name="connsiteX5" fmla="*/ 0 w 11745914"/>
              <a:gd name="connsiteY5" fmla="*/ 5762381 h 5762381"/>
              <a:gd name="connsiteX6" fmla="*/ 0 w 11745914"/>
              <a:gd name="connsiteY6" fmla="*/ 5762381 h 5762381"/>
              <a:gd name="connsiteX7" fmla="*/ 0 w 11745914"/>
              <a:gd name="connsiteY7" fmla="*/ 1400275 h 5762381"/>
              <a:gd name="connsiteX8" fmla="*/ 2382 w 11745914"/>
              <a:gd name="connsiteY8" fmla="*/ 0 h 5762381"/>
              <a:gd name="connsiteX9" fmla="*/ 1397894 w 11745914"/>
              <a:gd name="connsiteY9" fmla="*/ 2381 h 5762381"/>
              <a:gd name="connsiteX0" fmla="*/ 1397894 w 11745914"/>
              <a:gd name="connsiteY0" fmla="*/ 2381 h 5762381"/>
              <a:gd name="connsiteX1" fmla="*/ 11745914 w 11745914"/>
              <a:gd name="connsiteY1" fmla="*/ 2381 h 5762381"/>
              <a:gd name="connsiteX2" fmla="*/ 11745914 w 11745914"/>
              <a:gd name="connsiteY2" fmla="*/ 2381 h 5762381"/>
              <a:gd name="connsiteX3" fmla="*/ 11745914 w 11745914"/>
              <a:gd name="connsiteY3" fmla="*/ 2440437 h 5762381"/>
              <a:gd name="connsiteX4" fmla="*/ 10348020 w 11745914"/>
              <a:gd name="connsiteY4" fmla="*/ 5762381 h 5762381"/>
              <a:gd name="connsiteX5" fmla="*/ 0 w 11745914"/>
              <a:gd name="connsiteY5" fmla="*/ 5762381 h 5762381"/>
              <a:gd name="connsiteX6" fmla="*/ 0 w 11745914"/>
              <a:gd name="connsiteY6" fmla="*/ 5762381 h 5762381"/>
              <a:gd name="connsiteX7" fmla="*/ 0 w 11745914"/>
              <a:gd name="connsiteY7" fmla="*/ 1400275 h 5762381"/>
              <a:gd name="connsiteX8" fmla="*/ 2382 w 11745914"/>
              <a:gd name="connsiteY8" fmla="*/ 0 h 5762381"/>
              <a:gd name="connsiteX9" fmla="*/ 1397894 w 11745914"/>
              <a:gd name="connsiteY9" fmla="*/ 2381 h 5762381"/>
              <a:gd name="connsiteX0" fmla="*/ 1397894 w 11745914"/>
              <a:gd name="connsiteY0" fmla="*/ 2381 h 5781431"/>
              <a:gd name="connsiteX1" fmla="*/ 11745914 w 11745914"/>
              <a:gd name="connsiteY1" fmla="*/ 2381 h 5781431"/>
              <a:gd name="connsiteX2" fmla="*/ 11745914 w 11745914"/>
              <a:gd name="connsiteY2" fmla="*/ 2381 h 5781431"/>
              <a:gd name="connsiteX3" fmla="*/ 11745914 w 11745914"/>
              <a:gd name="connsiteY3" fmla="*/ 2440437 h 5781431"/>
              <a:gd name="connsiteX4" fmla="*/ 7795320 w 11745914"/>
              <a:gd name="connsiteY4" fmla="*/ 5781431 h 5781431"/>
              <a:gd name="connsiteX5" fmla="*/ 0 w 11745914"/>
              <a:gd name="connsiteY5" fmla="*/ 5762381 h 5781431"/>
              <a:gd name="connsiteX6" fmla="*/ 0 w 11745914"/>
              <a:gd name="connsiteY6" fmla="*/ 5762381 h 5781431"/>
              <a:gd name="connsiteX7" fmla="*/ 0 w 11745914"/>
              <a:gd name="connsiteY7" fmla="*/ 1400275 h 5781431"/>
              <a:gd name="connsiteX8" fmla="*/ 2382 w 11745914"/>
              <a:gd name="connsiteY8" fmla="*/ 0 h 5781431"/>
              <a:gd name="connsiteX9" fmla="*/ 1397894 w 11745914"/>
              <a:gd name="connsiteY9" fmla="*/ 2381 h 5781431"/>
              <a:gd name="connsiteX0" fmla="*/ 1397894 w 11745914"/>
              <a:gd name="connsiteY0" fmla="*/ 2381 h 5781431"/>
              <a:gd name="connsiteX1" fmla="*/ 11745914 w 11745914"/>
              <a:gd name="connsiteY1" fmla="*/ 2381 h 5781431"/>
              <a:gd name="connsiteX2" fmla="*/ 11745914 w 11745914"/>
              <a:gd name="connsiteY2" fmla="*/ 2381 h 5781431"/>
              <a:gd name="connsiteX3" fmla="*/ 11745914 w 11745914"/>
              <a:gd name="connsiteY3" fmla="*/ 2440437 h 5781431"/>
              <a:gd name="connsiteX4" fmla="*/ 7795320 w 11745914"/>
              <a:gd name="connsiteY4" fmla="*/ 5781431 h 5781431"/>
              <a:gd name="connsiteX5" fmla="*/ 0 w 11745914"/>
              <a:gd name="connsiteY5" fmla="*/ 5762381 h 5781431"/>
              <a:gd name="connsiteX6" fmla="*/ 0 w 11745914"/>
              <a:gd name="connsiteY6" fmla="*/ 5762381 h 5781431"/>
              <a:gd name="connsiteX7" fmla="*/ 0 w 11745914"/>
              <a:gd name="connsiteY7" fmla="*/ 1400275 h 5781431"/>
              <a:gd name="connsiteX8" fmla="*/ 2382 w 11745914"/>
              <a:gd name="connsiteY8" fmla="*/ 0 h 5781431"/>
              <a:gd name="connsiteX9" fmla="*/ 1397894 w 11745914"/>
              <a:gd name="connsiteY9" fmla="*/ 2381 h 5781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745914" h="5781431">
                <a:moveTo>
                  <a:pt x="1397894" y="2381"/>
                </a:moveTo>
                <a:lnTo>
                  <a:pt x="11745914" y="2381"/>
                </a:lnTo>
                <a:lnTo>
                  <a:pt x="11745914" y="2381"/>
                </a:lnTo>
                <a:lnTo>
                  <a:pt x="11745914" y="2440437"/>
                </a:lnTo>
                <a:cubicBezTo>
                  <a:pt x="11745914" y="3212473"/>
                  <a:pt x="10529506" y="5781431"/>
                  <a:pt x="7795320" y="5781431"/>
                </a:cubicBezTo>
                <a:lnTo>
                  <a:pt x="0" y="5762381"/>
                </a:lnTo>
                <a:lnTo>
                  <a:pt x="0" y="5762381"/>
                </a:lnTo>
                <a:lnTo>
                  <a:pt x="0" y="1400275"/>
                </a:lnTo>
                <a:lnTo>
                  <a:pt x="2382" y="0"/>
                </a:lnTo>
                <a:lnTo>
                  <a:pt x="1397894" y="2381"/>
                </a:lnTo>
                <a:close/>
              </a:path>
            </a:pathLst>
          </a:custGeom>
        </p:spPr>
        <p:txBody>
          <a:bodyPr/>
          <a:lstStyle/>
          <a:p>
            <a:r>
              <a:rPr lang="en-US" dirty="0"/>
              <a:t>Drag picture to placeholder or click icon to add</a:t>
            </a:r>
            <a:endParaRPr lang="en-GB" dirty="0"/>
          </a:p>
        </p:txBody>
      </p:sp>
      <p:sp>
        <p:nvSpPr>
          <p:cNvPr id="2" name="Title 1"/>
          <p:cNvSpPr>
            <a:spLocks noGrp="1"/>
          </p:cNvSpPr>
          <p:nvPr>
            <p:ph type="title"/>
          </p:nvPr>
        </p:nvSpPr>
        <p:spPr>
          <a:xfrm>
            <a:off x="467999" y="704045"/>
            <a:ext cx="9366564" cy="1343571"/>
          </a:xfrm>
        </p:spPr>
        <p:txBody>
          <a:bodyPr/>
          <a:lstStyle/>
          <a:p>
            <a:r>
              <a:rPr lang="en-US"/>
              <a:t>Click to edit Master title style</a:t>
            </a:r>
            <a:endParaRPr lang="en-GB" dirty="0"/>
          </a:p>
        </p:txBody>
      </p:sp>
      <p:sp>
        <p:nvSpPr>
          <p:cNvPr id="4" name="Date Placeholder 3"/>
          <p:cNvSpPr>
            <a:spLocks noGrp="1"/>
          </p:cNvSpPr>
          <p:nvPr>
            <p:ph type="dt" sz="half" idx="10"/>
          </p:nvPr>
        </p:nvSpPr>
        <p:spPr/>
        <p:txBody>
          <a:bodyPr/>
          <a:lstStyle/>
          <a:p>
            <a:fld id="{D204DF5E-0063-4961-890C-ACF562D3B95C}" type="datetime1">
              <a:rPr lang="en-GB" smtClean="0"/>
              <a:t>17/11/2017</a:t>
            </a:fld>
            <a:endParaRPr lang="en-GB" dirty="0"/>
          </a:p>
        </p:txBody>
      </p:sp>
      <p:sp>
        <p:nvSpPr>
          <p:cNvPr id="5" name="Footer Placeholder 4"/>
          <p:cNvSpPr>
            <a:spLocks noGrp="1"/>
          </p:cNvSpPr>
          <p:nvPr>
            <p:ph type="ftr" sz="quarter" idx="11"/>
          </p:nvPr>
        </p:nvSpPr>
        <p:spPr/>
        <p:txBody>
          <a:bodyPr/>
          <a:lstStyle/>
          <a:p>
            <a:r>
              <a:rPr lang="en-GB" dirty="0"/>
              <a:t>Public    </a:t>
            </a:r>
          </a:p>
        </p:txBody>
      </p:sp>
    </p:spTree>
    <p:extLst>
      <p:ext uri="{BB962C8B-B14F-4D97-AF65-F5344CB8AC3E}">
        <p14:creationId xmlns:p14="http://schemas.microsoft.com/office/powerpoint/2010/main" val="26816577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mage, Title, Text (Alt)">
    <p:spTree>
      <p:nvGrpSpPr>
        <p:cNvPr id="1" name=""/>
        <p:cNvGrpSpPr/>
        <p:nvPr/>
      </p:nvGrpSpPr>
      <p:grpSpPr>
        <a:xfrm>
          <a:off x="0" y="0"/>
          <a:ext cx="0" cy="0"/>
          <a:chOff x="0" y="0"/>
          <a:chExt cx="0" cy="0"/>
        </a:xfrm>
      </p:grpSpPr>
      <p:sp>
        <p:nvSpPr>
          <p:cNvPr id="3" name="Content Placeholder 2"/>
          <p:cNvSpPr>
            <a:spLocks noGrp="1"/>
          </p:cNvSpPr>
          <p:nvPr>
            <p:ph idx="1"/>
          </p:nvPr>
        </p:nvSpPr>
        <p:spPr>
          <a:xfrm>
            <a:off x="6181725" y="2696633"/>
            <a:ext cx="5564188" cy="480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1"/>
          <p:cNvSpPr>
            <a:spLocks noGrp="1"/>
          </p:cNvSpPr>
          <p:nvPr>
            <p:ph type="title"/>
          </p:nvPr>
        </p:nvSpPr>
        <p:spPr>
          <a:xfrm>
            <a:off x="463550" y="704045"/>
            <a:ext cx="9371013" cy="1343571"/>
          </a:xfrm>
        </p:spPr>
        <p:txBody>
          <a:bodyPr/>
          <a:lstStyle/>
          <a:p>
            <a:r>
              <a:rPr lang="en-US"/>
              <a:t>Click to edit Master title style</a:t>
            </a:r>
            <a:endParaRPr lang="en-GB" dirty="0"/>
          </a:p>
        </p:txBody>
      </p:sp>
      <p:sp>
        <p:nvSpPr>
          <p:cNvPr id="4" name="Date Placeholder 3"/>
          <p:cNvSpPr>
            <a:spLocks noGrp="1"/>
          </p:cNvSpPr>
          <p:nvPr>
            <p:ph type="dt" sz="half" idx="10"/>
          </p:nvPr>
        </p:nvSpPr>
        <p:spPr/>
        <p:txBody>
          <a:bodyPr/>
          <a:lstStyle/>
          <a:p>
            <a:fld id="{4763C1D9-6144-40B4-A924-ACD3CA539A11}" type="datetime1">
              <a:rPr lang="en-GB" smtClean="0"/>
              <a:t>17/11/2017</a:t>
            </a:fld>
            <a:endParaRPr lang="en-GB" dirty="0"/>
          </a:p>
        </p:txBody>
      </p:sp>
      <p:sp>
        <p:nvSpPr>
          <p:cNvPr id="5" name="Footer Placeholder 4"/>
          <p:cNvSpPr>
            <a:spLocks noGrp="1"/>
          </p:cNvSpPr>
          <p:nvPr>
            <p:ph type="ftr" sz="quarter" idx="11"/>
          </p:nvPr>
        </p:nvSpPr>
        <p:spPr/>
        <p:txBody>
          <a:bodyPr/>
          <a:lstStyle/>
          <a:p>
            <a:r>
              <a:rPr lang="en-GB" dirty="0"/>
              <a:t>Public    </a:t>
            </a:r>
          </a:p>
        </p:txBody>
      </p:sp>
      <p:sp>
        <p:nvSpPr>
          <p:cNvPr id="7" name="Picture Placeholder 9"/>
          <p:cNvSpPr>
            <a:spLocks noGrp="1"/>
          </p:cNvSpPr>
          <p:nvPr>
            <p:ph type="pic" sz="quarter" idx="12"/>
          </p:nvPr>
        </p:nvSpPr>
        <p:spPr>
          <a:xfrm>
            <a:off x="463550" y="2705432"/>
            <a:ext cx="4791202" cy="4791201"/>
          </a:xfrm>
          <a:prstGeom prst="roundRect">
            <a:avLst>
              <a:gd name="adj" fmla="val 25482"/>
            </a:avLst>
          </a:prstGeom>
        </p:spPr>
        <p:txBody>
          <a:bodyPr/>
          <a:lstStyle/>
          <a:p>
            <a:r>
              <a:rPr lang="en-US" dirty="0"/>
              <a:t>Drag picture to placeholder or click icon to add</a:t>
            </a:r>
            <a:endParaRPr lang="en-GB" dirty="0"/>
          </a:p>
        </p:txBody>
      </p:sp>
    </p:spTree>
    <p:extLst>
      <p:ext uri="{BB962C8B-B14F-4D97-AF65-F5344CB8AC3E}">
        <p14:creationId xmlns:p14="http://schemas.microsoft.com/office/powerpoint/2010/main" val="31779950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Text, Image (Alt)">
    <p:spTree>
      <p:nvGrpSpPr>
        <p:cNvPr id="1" name=""/>
        <p:cNvGrpSpPr/>
        <p:nvPr/>
      </p:nvGrpSpPr>
      <p:grpSpPr>
        <a:xfrm>
          <a:off x="0" y="0"/>
          <a:ext cx="0" cy="0"/>
          <a:chOff x="0" y="0"/>
          <a:chExt cx="0" cy="0"/>
        </a:xfrm>
      </p:grpSpPr>
      <p:sp>
        <p:nvSpPr>
          <p:cNvPr id="3" name="Content Placeholder 2"/>
          <p:cNvSpPr>
            <a:spLocks noGrp="1"/>
          </p:cNvSpPr>
          <p:nvPr>
            <p:ph idx="1"/>
          </p:nvPr>
        </p:nvSpPr>
        <p:spPr>
          <a:xfrm>
            <a:off x="463550" y="2696633"/>
            <a:ext cx="5564188" cy="480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1"/>
          <p:cNvSpPr>
            <a:spLocks noGrp="1"/>
          </p:cNvSpPr>
          <p:nvPr>
            <p:ph type="title"/>
          </p:nvPr>
        </p:nvSpPr>
        <p:spPr>
          <a:xfrm>
            <a:off x="474662" y="704045"/>
            <a:ext cx="9359902" cy="1343571"/>
          </a:xfrm>
        </p:spPr>
        <p:txBody>
          <a:bodyPr/>
          <a:lstStyle/>
          <a:p>
            <a:r>
              <a:rPr lang="en-US"/>
              <a:t>Click to edit Master title style</a:t>
            </a:r>
            <a:endParaRPr lang="en-GB" dirty="0"/>
          </a:p>
        </p:txBody>
      </p:sp>
      <p:sp>
        <p:nvSpPr>
          <p:cNvPr id="4" name="Date Placeholder 3"/>
          <p:cNvSpPr>
            <a:spLocks noGrp="1"/>
          </p:cNvSpPr>
          <p:nvPr>
            <p:ph type="dt" sz="half" idx="10"/>
          </p:nvPr>
        </p:nvSpPr>
        <p:spPr/>
        <p:txBody>
          <a:bodyPr/>
          <a:lstStyle/>
          <a:p>
            <a:fld id="{D4D0284E-F7EC-410E-AAF5-86B2A278CACA}" type="datetime1">
              <a:rPr lang="en-GB" smtClean="0"/>
              <a:t>17/11/2017</a:t>
            </a:fld>
            <a:endParaRPr lang="en-GB" dirty="0"/>
          </a:p>
        </p:txBody>
      </p:sp>
      <p:sp>
        <p:nvSpPr>
          <p:cNvPr id="5" name="Footer Placeholder 4"/>
          <p:cNvSpPr>
            <a:spLocks noGrp="1"/>
          </p:cNvSpPr>
          <p:nvPr>
            <p:ph type="ftr" sz="quarter" idx="11"/>
          </p:nvPr>
        </p:nvSpPr>
        <p:spPr/>
        <p:txBody>
          <a:bodyPr/>
          <a:lstStyle/>
          <a:p>
            <a:r>
              <a:rPr lang="en-GB" dirty="0"/>
              <a:t>Public    </a:t>
            </a:r>
          </a:p>
        </p:txBody>
      </p:sp>
      <p:sp>
        <p:nvSpPr>
          <p:cNvPr id="7" name="Picture Placeholder 9"/>
          <p:cNvSpPr>
            <a:spLocks noGrp="1"/>
          </p:cNvSpPr>
          <p:nvPr>
            <p:ph type="pic" sz="quarter" idx="12"/>
          </p:nvPr>
        </p:nvSpPr>
        <p:spPr>
          <a:xfrm>
            <a:off x="6954711" y="2705432"/>
            <a:ext cx="4791202" cy="4791201"/>
          </a:xfrm>
          <a:prstGeom prst="roundRect">
            <a:avLst>
              <a:gd name="adj" fmla="val 25482"/>
            </a:avLst>
          </a:prstGeom>
        </p:spPr>
        <p:txBody>
          <a:bodyPr/>
          <a:lstStyle/>
          <a:p>
            <a:r>
              <a:rPr lang="en-US" dirty="0"/>
              <a:t>Drag picture to placeholder or click icon to add</a:t>
            </a:r>
            <a:endParaRPr lang="en-GB" dirty="0"/>
          </a:p>
        </p:txBody>
      </p:sp>
    </p:spTree>
    <p:extLst>
      <p:ext uri="{BB962C8B-B14F-4D97-AF65-F5344CB8AC3E}">
        <p14:creationId xmlns:p14="http://schemas.microsoft.com/office/powerpoint/2010/main" val="28424199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Divider">
    <p:bg>
      <p:bgPr>
        <a:solidFill>
          <a:srgbClr val="ECF0F7"/>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67999" y="2268000"/>
            <a:ext cx="9366564" cy="4800000"/>
          </a:xfrm>
        </p:spPr>
        <p:txBody>
          <a:bodyPr/>
          <a:lstStyle>
            <a:lvl1pPr>
              <a:defRPr sz="4000"/>
            </a:lvl1pPr>
          </a:lstStyle>
          <a:p>
            <a:r>
              <a:rPr lang="en-US"/>
              <a:t>Click to edit Master title style</a:t>
            </a:r>
            <a:endParaRPr lang="en-GB" dirty="0"/>
          </a:p>
        </p:txBody>
      </p:sp>
      <p:sp>
        <p:nvSpPr>
          <p:cNvPr id="4" name="Date Placeholder 3"/>
          <p:cNvSpPr>
            <a:spLocks noGrp="1"/>
          </p:cNvSpPr>
          <p:nvPr>
            <p:ph type="dt" sz="half" idx="10"/>
          </p:nvPr>
        </p:nvSpPr>
        <p:spPr/>
        <p:txBody>
          <a:bodyPr/>
          <a:lstStyle/>
          <a:p>
            <a:fld id="{19141FE2-E785-4BD3-902D-3B6903FE7D14}" type="datetime1">
              <a:rPr lang="en-GB" smtClean="0"/>
              <a:t>17/11/2017</a:t>
            </a:fld>
            <a:endParaRPr lang="en-GB" dirty="0"/>
          </a:p>
        </p:txBody>
      </p:sp>
      <p:sp>
        <p:nvSpPr>
          <p:cNvPr id="5" name="Footer Placeholder 4"/>
          <p:cNvSpPr>
            <a:spLocks noGrp="1"/>
          </p:cNvSpPr>
          <p:nvPr>
            <p:ph type="ftr" sz="quarter" idx="11"/>
          </p:nvPr>
        </p:nvSpPr>
        <p:spPr/>
        <p:txBody>
          <a:bodyPr/>
          <a:lstStyle/>
          <a:p>
            <a:r>
              <a:rPr lang="en-GB" dirty="0"/>
              <a:t>Public    </a:t>
            </a:r>
          </a:p>
        </p:txBody>
      </p:sp>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l="1655" t="16451"/>
          <a:stretch/>
        </p:blipFill>
        <p:spPr>
          <a:xfrm>
            <a:off x="0" y="0"/>
            <a:ext cx="6276088" cy="1671638"/>
          </a:xfrm>
          <a:prstGeom prst="rect">
            <a:avLst/>
          </a:prstGeom>
        </p:spPr>
      </p:pic>
    </p:spTree>
    <p:extLst>
      <p:ext uri="{BB962C8B-B14F-4D97-AF65-F5344CB8AC3E}">
        <p14:creationId xmlns:p14="http://schemas.microsoft.com/office/powerpoint/2010/main" val="23961930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67999" y="704045"/>
            <a:ext cx="9366564" cy="134357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10E6F1AE-A5E3-4334-8F26-587E47D87740}" type="datetime1">
              <a:rPr lang="en-GB" smtClean="0"/>
              <a:t>17/11/2017</a:t>
            </a:fld>
            <a:endParaRPr lang="en-GB" dirty="0"/>
          </a:p>
        </p:txBody>
      </p:sp>
      <p:sp>
        <p:nvSpPr>
          <p:cNvPr id="4" name="Footer Placeholder 3"/>
          <p:cNvSpPr>
            <a:spLocks noGrp="1"/>
          </p:cNvSpPr>
          <p:nvPr>
            <p:ph type="ftr" sz="quarter" idx="11"/>
          </p:nvPr>
        </p:nvSpPr>
        <p:spPr/>
        <p:txBody>
          <a:bodyPr/>
          <a:lstStyle/>
          <a:p>
            <a:r>
              <a:rPr lang="en-GB" dirty="0"/>
              <a:t>Public    </a:t>
            </a:r>
          </a:p>
        </p:txBody>
      </p:sp>
    </p:spTree>
    <p:extLst>
      <p:ext uri="{BB962C8B-B14F-4D97-AF65-F5344CB8AC3E}">
        <p14:creationId xmlns:p14="http://schemas.microsoft.com/office/powerpoint/2010/main" val="39619856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5A0B033-600F-4BF9-B4F5-33105D778BB9}" type="datetime1">
              <a:rPr lang="en-GB" smtClean="0"/>
              <a:t>17/11/2017</a:t>
            </a:fld>
            <a:endParaRPr lang="en-GB" dirty="0"/>
          </a:p>
        </p:txBody>
      </p:sp>
      <p:sp>
        <p:nvSpPr>
          <p:cNvPr id="3" name="Footer Placeholder 2"/>
          <p:cNvSpPr>
            <a:spLocks noGrp="1"/>
          </p:cNvSpPr>
          <p:nvPr>
            <p:ph type="ftr" sz="quarter" idx="11"/>
          </p:nvPr>
        </p:nvSpPr>
        <p:spPr/>
        <p:txBody>
          <a:bodyPr/>
          <a:lstStyle/>
          <a:p>
            <a:r>
              <a:rPr lang="en-GB" dirty="0"/>
              <a:t>Public    </a:t>
            </a:r>
          </a:p>
        </p:txBody>
      </p:sp>
    </p:spTree>
    <p:extLst>
      <p:ext uri="{BB962C8B-B14F-4D97-AF65-F5344CB8AC3E}">
        <p14:creationId xmlns:p14="http://schemas.microsoft.com/office/powerpoint/2010/main" val="14855211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 content-portrai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04800" y="1824567"/>
            <a:ext cx="5511800" cy="6832600"/>
          </a:xfrm>
        </p:spPr>
        <p:txBody>
          <a:bodyPr/>
          <a:lstStyle>
            <a:lvl1pPr>
              <a:defRPr sz="2400"/>
            </a:lvl1pPr>
            <a:lvl2pPr>
              <a:defRPr sz="2400"/>
            </a:lvl2pPr>
            <a:lvl3pPr>
              <a:defRPr sz="2400"/>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Content Placeholder 2"/>
          <p:cNvSpPr>
            <a:spLocks noGrp="1"/>
          </p:cNvSpPr>
          <p:nvPr>
            <p:ph sz="half" idx="10"/>
          </p:nvPr>
        </p:nvSpPr>
        <p:spPr>
          <a:xfrm>
            <a:off x="6373284" y="1824567"/>
            <a:ext cx="5511800" cy="6832600"/>
          </a:xfrm>
        </p:spPr>
        <p:txBody>
          <a:bodyPr/>
          <a:lstStyle>
            <a:lvl1pPr>
              <a:defRPr sz="2400"/>
            </a:lvl1pPr>
            <a:lvl2pPr>
              <a:defRPr sz="2400"/>
            </a:lvl2pPr>
            <a:lvl3pPr>
              <a:defRPr sz="2400"/>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6" name="Title Placeholder 1"/>
          <p:cNvSpPr>
            <a:spLocks noGrp="1"/>
          </p:cNvSpPr>
          <p:nvPr>
            <p:ph type="title"/>
          </p:nvPr>
        </p:nvSpPr>
        <p:spPr bwMode="auto">
          <a:xfrm>
            <a:off x="1464734" y="300567"/>
            <a:ext cx="10420351" cy="133128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title style</a:t>
            </a:r>
          </a:p>
        </p:txBody>
      </p:sp>
    </p:spTree>
    <p:extLst>
      <p:ext uri="{BB962C8B-B14F-4D97-AF65-F5344CB8AC3E}">
        <p14:creationId xmlns:p14="http://schemas.microsoft.com/office/powerpoint/2010/main" val="22358340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Title Slide (Background Image Fil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68001" y="2268000"/>
            <a:ext cx="9366563" cy="1013139"/>
          </a:xfrm>
        </p:spPr>
        <p:txBody>
          <a:bodyPr anchor="t" anchorCtr="0"/>
          <a:lstStyle>
            <a:lvl1pPr algn="l">
              <a:lnSpc>
                <a:spcPct val="90000"/>
              </a:lnSpc>
              <a:defRPr sz="4000"/>
            </a:lvl1pPr>
          </a:lstStyle>
          <a:p>
            <a:r>
              <a:rPr lang="en-US"/>
              <a:t>Click to edit Master title style</a:t>
            </a:r>
            <a:endParaRPr lang="en-GB" dirty="0"/>
          </a:p>
        </p:txBody>
      </p:sp>
      <p:sp>
        <p:nvSpPr>
          <p:cNvPr id="3" name="Subtitle 2"/>
          <p:cNvSpPr>
            <a:spLocks noGrp="1"/>
          </p:cNvSpPr>
          <p:nvPr>
            <p:ph type="subTitle" idx="1"/>
          </p:nvPr>
        </p:nvSpPr>
        <p:spPr>
          <a:xfrm>
            <a:off x="468001" y="3520225"/>
            <a:ext cx="9366563" cy="3120000"/>
          </a:xfrm>
        </p:spPr>
        <p:txBody>
          <a:bodyPr anchor="t" anchorCtr="0"/>
          <a:lstStyle>
            <a:lvl1pPr marL="0" indent="0" algn="l">
              <a:spcBef>
                <a:spcPts val="0"/>
              </a:spcBef>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4" name="Date Placeholder 3"/>
          <p:cNvSpPr>
            <a:spLocks noGrp="1"/>
          </p:cNvSpPr>
          <p:nvPr>
            <p:ph type="dt" sz="half" idx="10"/>
          </p:nvPr>
        </p:nvSpPr>
        <p:spPr/>
        <p:txBody>
          <a:bodyPr/>
          <a:lstStyle/>
          <a:p>
            <a:fld id="{0B453958-AE05-41A0-BCE6-1C90F8B7293D}" type="datetime1">
              <a:rPr lang="en-GB" smtClean="0"/>
              <a:t>17/11/2017</a:t>
            </a:fld>
            <a:endParaRPr lang="en-GB" dirty="0"/>
          </a:p>
        </p:txBody>
      </p:sp>
      <p:sp>
        <p:nvSpPr>
          <p:cNvPr id="5" name="Footer Placeholder 4"/>
          <p:cNvSpPr>
            <a:spLocks noGrp="1"/>
          </p:cNvSpPr>
          <p:nvPr>
            <p:ph type="ftr" sz="quarter" idx="11"/>
          </p:nvPr>
        </p:nvSpPr>
        <p:spPr/>
        <p:txBody>
          <a:bodyPr/>
          <a:lstStyle/>
          <a:p>
            <a:r>
              <a:rPr lang="en-GB" dirty="0"/>
              <a:t>Public    </a:t>
            </a:r>
          </a:p>
        </p:txBody>
      </p:sp>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l="1655" t="16451"/>
          <a:stretch/>
        </p:blipFill>
        <p:spPr>
          <a:xfrm>
            <a:off x="0" y="0"/>
            <a:ext cx="6276088" cy="1671638"/>
          </a:xfrm>
          <a:prstGeom prst="rect">
            <a:avLst/>
          </a:prstGeom>
        </p:spPr>
      </p:pic>
      <p:pic>
        <p:nvPicPr>
          <p:cNvPr id="8" name="Picture 7"/>
          <p:cNvPicPr>
            <a:picLocks noChangeAspect="1"/>
          </p:cNvPicPr>
          <p:nvPr userDrawn="1"/>
        </p:nvPicPr>
        <p:blipFill>
          <a:blip r:embed="rId4"/>
          <a:stretch>
            <a:fillRect/>
          </a:stretch>
        </p:blipFill>
        <p:spPr>
          <a:xfrm>
            <a:off x="9229344" y="7867731"/>
            <a:ext cx="2673860" cy="873439"/>
          </a:xfrm>
          <a:prstGeom prst="rect">
            <a:avLst/>
          </a:prstGeom>
        </p:spPr>
      </p:pic>
    </p:spTree>
    <p:extLst>
      <p:ext uri="{BB962C8B-B14F-4D97-AF65-F5344CB8AC3E}">
        <p14:creationId xmlns:p14="http://schemas.microsoft.com/office/powerpoint/2010/main" val="31849173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Title Slide (White Backgroun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68001" y="2268000"/>
            <a:ext cx="9366563" cy="1013139"/>
          </a:xfrm>
        </p:spPr>
        <p:txBody>
          <a:bodyPr anchor="t" anchorCtr="0"/>
          <a:lstStyle>
            <a:lvl1pPr algn="l">
              <a:lnSpc>
                <a:spcPct val="90000"/>
              </a:lnSpc>
              <a:defRPr sz="4000"/>
            </a:lvl1pPr>
          </a:lstStyle>
          <a:p>
            <a:r>
              <a:rPr lang="en-US"/>
              <a:t>Click to edit Master title style</a:t>
            </a:r>
            <a:endParaRPr lang="en-GB" dirty="0"/>
          </a:p>
        </p:txBody>
      </p:sp>
      <p:sp>
        <p:nvSpPr>
          <p:cNvPr id="3" name="Subtitle 2"/>
          <p:cNvSpPr>
            <a:spLocks noGrp="1"/>
          </p:cNvSpPr>
          <p:nvPr>
            <p:ph type="subTitle" idx="1"/>
          </p:nvPr>
        </p:nvSpPr>
        <p:spPr>
          <a:xfrm>
            <a:off x="468001" y="3520225"/>
            <a:ext cx="9366563" cy="3120000"/>
          </a:xfrm>
        </p:spPr>
        <p:txBody>
          <a:bodyPr anchor="t" anchorCtr="0"/>
          <a:lstStyle>
            <a:lvl1pPr marL="0" indent="0" algn="l">
              <a:spcBef>
                <a:spcPts val="0"/>
              </a:spcBef>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4" name="Date Placeholder 3"/>
          <p:cNvSpPr>
            <a:spLocks noGrp="1"/>
          </p:cNvSpPr>
          <p:nvPr>
            <p:ph type="dt" sz="half" idx="10"/>
          </p:nvPr>
        </p:nvSpPr>
        <p:spPr/>
        <p:txBody>
          <a:bodyPr/>
          <a:lstStyle/>
          <a:p>
            <a:fld id="{C506649F-CAD4-49F4-80CB-913F2A10E0BD}" type="datetime1">
              <a:rPr lang="en-GB" smtClean="0"/>
              <a:t>17/11/2017</a:t>
            </a:fld>
            <a:endParaRPr lang="en-GB" dirty="0"/>
          </a:p>
        </p:txBody>
      </p:sp>
      <p:sp>
        <p:nvSpPr>
          <p:cNvPr id="5" name="Footer Placeholder 4"/>
          <p:cNvSpPr>
            <a:spLocks noGrp="1"/>
          </p:cNvSpPr>
          <p:nvPr>
            <p:ph type="ftr" sz="quarter" idx="11"/>
          </p:nvPr>
        </p:nvSpPr>
        <p:spPr/>
        <p:txBody>
          <a:bodyPr/>
          <a:lstStyle/>
          <a:p>
            <a:r>
              <a:rPr lang="en-GB" dirty="0"/>
              <a:t>Public    </a:t>
            </a:r>
          </a:p>
        </p:txBody>
      </p:sp>
      <p:pic>
        <p:nvPicPr>
          <p:cNvPr id="9" name="Picture 8"/>
          <p:cNvPicPr>
            <a:picLocks noChangeAspect="1"/>
          </p:cNvPicPr>
          <p:nvPr userDrawn="1"/>
        </p:nvPicPr>
        <p:blipFill rotWithShape="1">
          <a:blip r:embed="rId2" cstate="print">
            <a:extLst>
              <a:ext uri="{28A0092B-C50C-407E-A947-70E740481C1C}">
                <a14:useLocalDpi xmlns:a14="http://schemas.microsoft.com/office/drawing/2010/main" val="0"/>
              </a:ext>
            </a:extLst>
          </a:blip>
          <a:srcRect l="1655" t="16451"/>
          <a:stretch/>
        </p:blipFill>
        <p:spPr>
          <a:xfrm>
            <a:off x="0" y="0"/>
            <a:ext cx="6276088" cy="1671638"/>
          </a:xfrm>
          <a:prstGeom prst="rect">
            <a:avLst/>
          </a:prstGeom>
        </p:spPr>
      </p:pic>
      <p:pic>
        <p:nvPicPr>
          <p:cNvPr id="10" name="Picture 9"/>
          <p:cNvPicPr>
            <a:picLocks noChangeAspect="1"/>
          </p:cNvPicPr>
          <p:nvPr userDrawn="1"/>
        </p:nvPicPr>
        <p:blipFill>
          <a:blip r:embed="rId3"/>
          <a:stretch>
            <a:fillRect/>
          </a:stretch>
        </p:blipFill>
        <p:spPr>
          <a:xfrm>
            <a:off x="9229344" y="7867731"/>
            <a:ext cx="2673860" cy="873439"/>
          </a:xfrm>
          <a:prstGeom prst="rect">
            <a:avLst/>
          </a:prstGeom>
        </p:spPr>
      </p:pic>
    </p:spTree>
    <p:extLst>
      <p:ext uri="{BB962C8B-B14F-4D97-AF65-F5344CB8AC3E}">
        <p14:creationId xmlns:p14="http://schemas.microsoft.com/office/powerpoint/2010/main" val="25144362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Contents Slide">
    <p:bg>
      <p:bgPr>
        <a:solidFill>
          <a:srgbClr val="ECF0F7"/>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68000" y="3518401"/>
            <a:ext cx="9366563" cy="3635833"/>
          </a:xfrm>
        </p:spPr>
        <p:txBody>
          <a:bodyPr/>
          <a:lstStyle>
            <a:lvl1pPr marL="269875" indent="-269875">
              <a:spcBef>
                <a:spcPts val="1600"/>
              </a:spcBef>
              <a:buFont typeface="+mj-lt"/>
              <a:buAutoNum type="arabicPeriod"/>
              <a:defRPr sz="1800" b="0"/>
            </a:lvl1pPr>
            <a:lvl2pPr marL="269875" indent="0">
              <a:buNone/>
              <a:defRPr sz="1800" b="0"/>
            </a:lvl2pPr>
            <a:lvl3pPr marL="269875" indent="0">
              <a:buNone/>
              <a:defRPr sz="1800" b="0"/>
            </a:lvl3pPr>
            <a:lvl4pPr marL="269875" indent="0">
              <a:buNone/>
              <a:defRPr sz="1800" b="0"/>
            </a:lvl4pPr>
            <a:lvl5pPr marL="269875" indent="0">
              <a:buNone/>
              <a:defRPr sz="18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1"/>
          <p:cNvSpPr>
            <a:spLocks noGrp="1"/>
          </p:cNvSpPr>
          <p:nvPr>
            <p:ph type="title"/>
          </p:nvPr>
        </p:nvSpPr>
        <p:spPr>
          <a:xfrm>
            <a:off x="467999" y="2268000"/>
            <a:ext cx="9366564" cy="1343571"/>
          </a:xfrm>
        </p:spPr>
        <p:txBody>
          <a:bodyPr/>
          <a:lstStyle>
            <a:lvl1pPr>
              <a:defRPr sz="4000"/>
            </a:lvl1pPr>
          </a:lstStyle>
          <a:p>
            <a:r>
              <a:rPr lang="en-US"/>
              <a:t>Click to edit Master title style</a:t>
            </a:r>
            <a:endParaRPr lang="en-GB" dirty="0"/>
          </a:p>
        </p:txBody>
      </p:sp>
      <p:sp>
        <p:nvSpPr>
          <p:cNvPr id="4" name="Date Placeholder 3"/>
          <p:cNvSpPr>
            <a:spLocks noGrp="1"/>
          </p:cNvSpPr>
          <p:nvPr>
            <p:ph type="dt" sz="half" idx="10"/>
          </p:nvPr>
        </p:nvSpPr>
        <p:spPr/>
        <p:txBody>
          <a:bodyPr/>
          <a:lstStyle/>
          <a:p>
            <a:fld id="{10571856-3852-452C-BB57-8B2C253F3BBC}" type="datetime1">
              <a:rPr lang="en-GB" smtClean="0"/>
              <a:t>17/11/2017</a:t>
            </a:fld>
            <a:endParaRPr lang="en-GB" dirty="0"/>
          </a:p>
        </p:txBody>
      </p:sp>
      <p:sp>
        <p:nvSpPr>
          <p:cNvPr id="5" name="Footer Placeholder 4"/>
          <p:cNvSpPr>
            <a:spLocks noGrp="1"/>
          </p:cNvSpPr>
          <p:nvPr>
            <p:ph type="ftr" sz="quarter" idx="11"/>
          </p:nvPr>
        </p:nvSpPr>
        <p:spPr/>
        <p:txBody>
          <a:bodyPr/>
          <a:lstStyle/>
          <a:p>
            <a:r>
              <a:rPr lang="en-GB" dirty="0"/>
              <a:t>Public    </a:t>
            </a:r>
          </a:p>
        </p:txBody>
      </p:sp>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l="1655" t="16451"/>
          <a:stretch/>
        </p:blipFill>
        <p:spPr>
          <a:xfrm>
            <a:off x="0" y="0"/>
            <a:ext cx="6276088" cy="1671638"/>
          </a:xfrm>
          <a:prstGeom prst="rect">
            <a:avLst/>
          </a:prstGeom>
        </p:spPr>
      </p:pic>
    </p:spTree>
    <p:extLst>
      <p:ext uri="{BB962C8B-B14F-4D97-AF65-F5344CB8AC3E}">
        <p14:creationId xmlns:p14="http://schemas.microsoft.com/office/powerpoint/2010/main" val="16225852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68000" y="2696633"/>
            <a:ext cx="9366563" cy="496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1"/>
          <p:cNvSpPr>
            <a:spLocks noGrp="1"/>
          </p:cNvSpPr>
          <p:nvPr>
            <p:ph type="title"/>
          </p:nvPr>
        </p:nvSpPr>
        <p:spPr>
          <a:xfrm>
            <a:off x="467999" y="704045"/>
            <a:ext cx="9366564" cy="1343571"/>
          </a:xfrm>
        </p:spPr>
        <p:txBody>
          <a:bodyPr/>
          <a:lstStyle/>
          <a:p>
            <a:r>
              <a:rPr lang="en-US"/>
              <a:t>Click to edit Master title style</a:t>
            </a:r>
            <a:endParaRPr lang="en-GB" dirty="0"/>
          </a:p>
        </p:txBody>
      </p:sp>
      <p:sp>
        <p:nvSpPr>
          <p:cNvPr id="4" name="Date Placeholder 3"/>
          <p:cNvSpPr>
            <a:spLocks noGrp="1"/>
          </p:cNvSpPr>
          <p:nvPr>
            <p:ph type="dt" sz="half" idx="10"/>
          </p:nvPr>
        </p:nvSpPr>
        <p:spPr/>
        <p:txBody>
          <a:bodyPr/>
          <a:lstStyle/>
          <a:p>
            <a:fld id="{EF3AD094-FF92-4116-87BB-1F205450C97A}" type="datetime1">
              <a:rPr lang="en-GB" smtClean="0"/>
              <a:t>17/11/2017</a:t>
            </a:fld>
            <a:endParaRPr lang="en-GB" dirty="0"/>
          </a:p>
        </p:txBody>
      </p:sp>
      <p:sp>
        <p:nvSpPr>
          <p:cNvPr id="5" name="Footer Placeholder 4"/>
          <p:cNvSpPr>
            <a:spLocks noGrp="1"/>
          </p:cNvSpPr>
          <p:nvPr>
            <p:ph type="ftr" sz="quarter" idx="11"/>
          </p:nvPr>
        </p:nvSpPr>
        <p:spPr/>
        <p:txBody>
          <a:bodyPr/>
          <a:lstStyle/>
          <a:p>
            <a:r>
              <a:rPr lang="en-GB" dirty="0"/>
              <a:t>Public    </a:t>
            </a:r>
          </a:p>
        </p:txBody>
      </p:sp>
    </p:spTree>
    <p:extLst>
      <p:ext uri="{BB962C8B-B14F-4D97-AF65-F5344CB8AC3E}">
        <p14:creationId xmlns:p14="http://schemas.microsoft.com/office/powerpoint/2010/main" val="41648583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Two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999" y="2696633"/>
            <a:ext cx="5400000" cy="496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1"/>
          <p:cNvSpPr>
            <a:spLocks noGrp="1"/>
          </p:cNvSpPr>
          <p:nvPr>
            <p:ph type="title"/>
          </p:nvPr>
        </p:nvSpPr>
        <p:spPr>
          <a:xfrm>
            <a:off x="467999" y="704045"/>
            <a:ext cx="9366564" cy="1343571"/>
          </a:xfrm>
        </p:spPr>
        <p:txBody>
          <a:bodyPr/>
          <a:lstStyle/>
          <a:p>
            <a:r>
              <a:rPr lang="en-US"/>
              <a:t>Click to edit Master title style</a:t>
            </a:r>
            <a:endParaRPr lang="en-GB" dirty="0"/>
          </a:p>
        </p:txBody>
      </p:sp>
      <p:sp>
        <p:nvSpPr>
          <p:cNvPr id="4" name="Date Placeholder 3"/>
          <p:cNvSpPr>
            <a:spLocks noGrp="1"/>
          </p:cNvSpPr>
          <p:nvPr>
            <p:ph type="dt" sz="half" idx="10"/>
          </p:nvPr>
        </p:nvSpPr>
        <p:spPr/>
        <p:txBody>
          <a:bodyPr/>
          <a:lstStyle/>
          <a:p>
            <a:fld id="{C0B2C3BD-B4C5-442A-93FC-68172F3D3D74}" type="datetime1">
              <a:rPr lang="en-GB" smtClean="0"/>
              <a:t>17/11/2017</a:t>
            </a:fld>
            <a:endParaRPr lang="en-GB" dirty="0"/>
          </a:p>
        </p:txBody>
      </p:sp>
      <p:sp>
        <p:nvSpPr>
          <p:cNvPr id="5" name="Footer Placeholder 4"/>
          <p:cNvSpPr>
            <a:spLocks noGrp="1"/>
          </p:cNvSpPr>
          <p:nvPr>
            <p:ph type="ftr" sz="quarter" idx="11"/>
          </p:nvPr>
        </p:nvSpPr>
        <p:spPr/>
        <p:txBody>
          <a:bodyPr/>
          <a:lstStyle/>
          <a:p>
            <a:r>
              <a:rPr lang="en-GB" dirty="0"/>
              <a:t>Public    </a:t>
            </a:r>
          </a:p>
        </p:txBody>
      </p:sp>
      <p:sp>
        <p:nvSpPr>
          <p:cNvPr id="6" name="Content Placeholder 2"/>
          <p:cNvSpPr>
            <a:spLocks noGrp="1"/>
          </p:cNvSpPr>
          <p:nvPr>
            <p:ph idx="12"/>
          </p:nvPr>
        </p:nvSpPr>
        <p:spPr>
          <a:xfrm>
            <a:off x="6181726" y="2696633"/>
            <a:ext cx="5564188" cy="496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0554784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Text, Image">
    <p:spTree>
      <p:nvGrpSpPr>
        <p:cNvPr id="1" name=""/>
        <p:cNvGrpSpPr/>
        <p:nvPr/>
      </p:nvGrpSpPr>
      <p:grpSpPr>
        <a:xfrm>
          <a:off x="0" y="0"/>
          <a:ext cx="0" cy="0"/>
          <a:chOff x="0" y="0"/>
          <a:chExt cx="0" cy="0"/>
        </a:xfrm>
      </p:grpSpPr>
      <p:sp>
        <p:nvSpPr>
          <p:cNvPr id="3" name="Content Placeholder 2"/>
          <p:cNvSpPr>
            <a:spLocks noGrp="1"/>
          </p:cNvSpPr>
          <p:nvPr>
            <p:ph idx="1"/>
          </p:nvPr>
        </p:nvSpPr>
        <p:spPr>
          <a:xfrm>
            <a:off x="468000" y="2696633"/>
            <a:ext cx="5570851" cy="496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1"/>
          <p:cNvSpPr>
            <a:spLocks noGrp="1"/>
          </p:cNvSpPr>
          <p:nvPr>
            <p:ph type="title"/>
          </p:nvPr>
        </p:nvSpPr>
        <p:spPr>
          <a:xfrm>
            <a:off x="468000" y="704045"/>
            <a:ext cx="5570851" cy="1343571"/>
          </a:xfrm>
        </p:spPr>
        <p:txBody>
          <a:bodyPr/>
          <a:lstStyle/>
          <a:p>
            <a:r>
              <a:rPr lang="en-US"/>
              <a:t>Click to edit Master title style</a:t>
            </a:r>
            <a:endParaRPr lang="en-GB" dirty="0"/>
          </a:p>
        </p:txBody>
      </p:sp>
      <p:sp>
        <p:nvSpPr>
          <p:cNvPr id="4" name="Date Placeholder 3"/>
          <p:cNvSpPr>
            <a:spLocks noGrp="1"/>
          </p:cNvSpPr>
          <p:nvPr>
            <p:ph type="dt" sz="half" idx="10"/>
          </p:nvPr>
        </p:nvSpPr>
        <p:spPr/>
        <p:txBody>
          <a:bodyPr/>
          <a:lstStyle/>
          <a:p>
            <a:fld id="{E8ECEC9B-1CA2-48C0-B7DE-26D26DF4ED10}" type="datetime1">
              <a:rPr lang="en-GB" smtClean="0"/>
              <a:t>17/11/2017</a:t>
            </a:fld>
            <a:endParaRPr lang="en-GB" dirty="0"/>
          </a:p>
        </p:txBody>
      </p:sp>
      <p:sp>
        <p:nvSpPr>
          <p:cNvPr id="5" name="Footer Placeholder 4"/>
          <p:cNvSpPr>
            <a:spLocks noGrp="1"/>
          </p:cNvSpPr>
          <p:nvPr>
            <p:ph type="ftr" sz="quarter" idx="11"/>
          </p:nvPr>
        </p:nvSpPr>
        <p:spPr/>
        <p:txBody>
          <a:bodyPr/>
          <a:lstStyle/>
          <a:p>
            <a:r>
              <a:rPr lang="en-GB" dirty="0"/>
              <a:t>Public    </a:t>
            </a:r>
          </a:p>
        </p:txBody>
      </p:sp>
      <p:sp>
        <p:nvSpPr>
          <p:cNvPr id="9" name="Picture Placeholder 9"/>
          <p:cNvSpPr>
            <a:spLocks noGrp="1"/>
          </p:cNvSpPr>
          <p:nvPr>
            <p:ph type="pic" sz="quarter" idx="14"/>
          </p:nvPr>
        </p:nvSpPr>
        <p:spPr>
          <a:xfrm>
            <a:off x="6441540" y="-6764"/>
            <a:ext cx="5763340" cy="7674927"/>
          </a:xfrm>
          <a:custGeom>
            <a:avLst/>
            <a:gdLst>
              <a:gd name="connsiteX0" fmla="*/ 0 w 5749052"/>
              <a:gd name="connsiteY0" fmla="*/ 2044535 h 5749051"/>
              <a:gd name="connsiteX1" fmla="*/ 2044535 w 5749052"/>
              <a:gd name="connsiteY1" fmla="*/ 0 h 5749051"/>
              <a:gd name="connsiteX2" fmla="*/ 3704517 w 5749052"/>
              <a:gd name="connsiteY2" fmla="*/ 0 h 5749051"/>
              <a:gd name="connsiteX3" fmla="*/ 5749052 w 5749052"/>
              <a:gd name="connsiteY3" fmla="*/ 2044535 h 5749051"/>
              <a:gd name="connsiteX4" fmla="*/ 5749052 w 5749052"/>
              <a:gd name="connsiteY4" fmla="*/ 3704516 h 5749051"/>
              <a:gd name="connsiteX5" fmla="*/ 3704517 w 5749052"/>
              <a:gd name="connsiteY5" fmla="*/ 5749051 h 5749051"/>
              <a:gd name="connsiteX6" fmla="*/ 2044535 w 5749052"/>
              <a:gd name="connsiteY6" fmla="*/ 5749051 h 5749051"/>
              <a:gd name="connsiteX7" fmla="*/ 0 w 5749052"/>
              <a:gd name="connsiteY7" fmla="*/ 3704516 h 5749051"/>
              <a:gd name="connsiteX8" fmla="*/ 0 w 5749052"/>
              <a:gd name="connsiteY8" fmla="*/ 2044535 h 5749051"/>
              <a:gd name="connsiteX0" fmla="*/ 0 w 5749052"/>
              <a:gd name="connsiteY0" fmla="*/ 2044535 h 5749051"/>
              <a:gd name="connsiteX1" fmla="*/ 588917 w 5749052"/>
              <a:gd name="connsiteY1" fmla="*/ 610381 h 5749051"/>
              <a:gd name="connsiteX2" fmla="*/ 2044535 w 5749052"/>
              <a:gd name="connsiteY2" fmla="*/ 0 h 5749051"/>
              <a:gd name="connsiteX3" fmla="*/ 3704517 w 5749052"/>
              <a:gd name="connsiteY3" fmla="*/ 0 h 5749051"/>
              <a:gd name="connsiteX4" fmla="*/ 5749052 w 5749052"/>
              <a:gd name="connsiteY4" fmla="*/ 2044535 h 5749051"/>
              <a:gd name="connsiteX5" fmla="*/ 5749052 w 5749052"/>
              <a:gd name="connsiteY5" fmla="*/ 3704516 h 5749051"/>
              <a:gd name="connsiteX6" fmla="*/ 3704517 w 5749052"/>
              <a:gd name="connsiteY6" fmla="*/ 5749051 h 5749051"/>
              <a:gd name="connsiteX7" fmla="*/ 2044535 w 5749052"/>
              <a:gd name="connsiteY7" fmla="*/ 5749051 h 5749051"/>
              <a:gd name="connsiteX8" fmla="*/ 0 w 5749052"/>
              <a:gd name="connsiteY8" fmla="*/ 3704516 h 5749051"/>
              <a:gd name="connsiteX9" fmla="*/ 0 w 5749052"/>
              <a:gd name="connsiteY9" fmla="*/ 2044535 h 5749051"/>
              <a:gd name="connsiteX0" fmla="*/ 0 w 5749052"/>
              <a:gd name="connsiteY0" fmla="*/ 2044535 h 5749051"/>
              <a:gd name="connsiteX1" fmla="*/ 588917 w 5749052"/>
              <a:gd name="connsiteY1" fmla="*/ 610381 h 5749051"/>
              <a:gd name="connsiteX2" fmla="*/ 2044535 w 5749052"/>
              <a:gd name="connsiteY2" fmla="*/ 0 h 5749051"/>
              <a:gd name="connsiteX3" fmla="*/ 3704517 w 5749052"/>
              <a:gd name="connsiteY3" fmla="*/ 0 h 5749051"/>
              <a:gd name="connsiteX4" fmla="*/ 5749052 w 5749052"/>
              <a:gd name="connsiteY4" fmla="*/ 2044535 h 5749051"/>
              <a:gd name="connsiteX5" fmla="*/ 5749052 w 5749052"/>
              <a:gd name="connsiteY5" fmla="*/ 3704516 h 5749051"/>
              <a:gd name="connsiteX6" fmla="*/ 3704517 w 5749052"/>
              <a:gd name="connsiteY6" fmla="*/ 5749051 h 5749051"/>
              <a:gd name="connsiteX7" fmla="*/ 2044535 w 5749052"/>
              <a:gd name="connsiteY7" fmla="*/ 5749051 h 5749051"/>
              <a:gd name="connsiteX8" fmla="*/ 0 w 5749052"/>
              <a:gd name="connsiteY8" fmla="*/ 3704516 h 5749051"/>
              <a:gd name="connsiteX9" fmla="*/ 0 w 5749052"/>
              <a:gd name="connsiteY9" fmla="*/ 2044535 h 5749051"/>
              <a:gd name="connsiteX0" fmla="*/ 0 w 5749052"/>
              <a:gd name="connsiteY0" fmla="*/ 2044535 h 5749051"/>
              <a:gd name="connsiteX1" fmla="*/ 588917 w 5749052"/>
              <a:gd name="connsiteY1" fmla="*/ 610381 h 5749051"/>
              <a:gd name="connsiteX2" fmla="*/ 2044535 w 5749052"/>
              <a:gd name="connsiteY2" fmla="*/ 0 h 5749051"/>
              <a:gd name="connsiteX3" fmla="*/ 3704517 w 5749052"/>
              <a:gd name="connsiteY3" fmla="*/ 0 h 5749051"/>
              <a:gd name="connsiteX4" fmla="*/ 5749052 w 5749052"/>
              <a:gd name="connsiteY4" fmla="*/ 2044535 h 5749051"/>
              <a:gd name="connsiteX5" fmla="*/ 5749052 w 5749052"/>
              <a:gd name="connsiteY5" fmla="*/ 3704516 h 5749051"/>
              <a:gd name="connsiteX6" fmla="*/ 3704517 w 5749052"/>
              <a:gd name="connsiteY6" fmla="*/ 5749051 h 5749051"/>
              <a:gd name="connsiteX7" fmla="*/ 2044535 w 5749052"/>
              <a:gd name="connsiteY7" fmla="*/ 5749051 h 5749051"/>
              <a:gd name="connsiteX8" fmla="*/ 0 w 5749052"/>
              <a:gd name="connsiteY8" fmla="*/ 3704516 h 5749051"/>
              <a:gd name="connsiteX9" fmla="*/ 0 w 5749052"/>
              <a:gd name="connsiteY9" fmla="*/ 2044535 h 5749051"/>
              <a:gd name="connsiteX0" fmla="*/ 0 w 5749052"/>
              <a:gd name="connsiteY0" fmla="*/ 2044535 h 5749051"/>
              <a:gd name="connsiteX1" fmla="*/ 588917 w 5749052"/>
              <a:gd name="connsiteY1" fmla="*/ 610381 h 5749051"/>
              <a:gd name="connsiteX2" fmla="*/ 2044535 w 5749052"/>
              <a:gd name="connsiteY2" fmla="*/ 0 h 5749051"/>
              <a:gd name="connsiteX3" fmla="*/ 3704517 w 5749052"/>
              <a:gd name="connsiteY3" fmla="*/ 0 h 5749051"/>
              <a:gd name="connsiteX4" fmla="*/ 5749052 w 5749052"/>
              <a:gd name="connsiteY4" fmla="*/ 2044535 h 5749051"/>
              <a:gd name="connsiteX5" fmla="*/ 5749052 w 5749052"/>
              <a:gd name="connsiteY5" fmla="*/ 3704516 h 5749051"/>
              <a:gd name="connsiteX6" fmla="*/ 3704517 w 5749052"/>
              <a:gd name="connsiteY6" fmla="*/ 5749051 h 5749051"/>
              <a:gd name="connsiteX7" fmla="*/ 2044535 w 5749052"/>
              <a:gd name="connsiteY7" fmla="*/ 5749051 h 5749051"/>
              <a:gd name="connsiteX8" fmla="*/ 0 w 5749052"/>
              <a:gd name="connsiteY8" fmla="*/ 3704516 h 5749051"/>
              <a:gd name="connsiteX9" fmla="*/ 0 w 5749052"/>
              <a:gd name="connsiteY9" fmla="*/ 2044535 h 5749051"/>
              <a:gd name="connsiteX0" fmla="*/ 235331 w 5984383"/>
              <a:gd name="connsiteY0" fmla="*/ 2044535 h 5749051"/>
              <a:gd name="connsiteX1" fmla="*/ 0 w 5984383"/>
              <a:gd name="connsiteY1" fmla="*/ 17953 h 5749051"/>
              <a:gd name="connsiteX2" fmla="*/ 2279866 w 5984383"/>
              <a:gd name="connsiteY2" fmla="*/ 0 h 5749051"/>
              <a:gd name="connsiteX3" fmla="*/ 3939848 w 5984383"/>
              <a:gd name="connsiteY3" fmla="*/ 0 h 5749051"/>
              <a:gd name="connsiteX4" fmla="*/ 5984383 w 5984383"/>
              <a:gd name="connsiteY4" fmla="*/ 2044535 h 5749051"/>
              <a:gd name="connsiteX5" fmla="*/ 5984383 w 5984383"/>
              <a:gd name="connsiteY5" fmla="*/ 3704516 h 5749051"/>
              <a:gd name="connsiteX6" fmla="*/ 3939848 w 5984383"/>
              <a:gd name="connsiteY6" fmla="*/ 5749051 h 5749051"/>
              <a:gd name="connsiteX7" fmla="*/ 2279866 w 5984383"/>
              <a:gd name="connsiteY7" fmla="*/ 5749051 h 5749051"/>
              <a:gd name="connsiteX8" fmla="*/ 235331 w 5984383"/>
              <a:gd name="connsiteY8" fmla="*/ 3704516 h 5749051"/>
              <a:gd name="connsiteX9" fmla="*/ 235331 w 5984383"/>
              <a:gd name="connsiteY9" fmla="*/ 2044535 h 5749051"/>
              <a:gd name="connsiteX0" fmla="*/ 4350 w 5753402"/>
              <a:gd name="connsiteY0" fmla="*/ 2044535 h 5749051"/>
              <a:gd name="connsiteX1" fmla="*/ 0 w 5753402"/>
              <a:gd name="connsiteY1" fmla="*/ 1284 h 5749051"/>
              <a:gd name="connsiteX2" fmla="*/ 2048885 w 5753402"/>
              <a:gd name="connsiteY2" fmla="*/ 0 h 5749051"/>
              <a:gd name="connsiteX3" fmla="*/ 3708867 w 5753402"/>
              <a:gd name="connsiteY3" fmla="*/ 0 h 5749051"/>
              <a:gd name="connsiteX4" fmla="*/ 5753402 w 5753402"/>
              <a:gd name="connsiteY4" fmla="*/ 2044535 h 5749051"/>
              <a:gd name="connsiteX5" fmla="*/ 5753402 w 5753402"/>
              <a:gd name="connsiteY5" fmla="*/ 3704516 h 5749051"/>
              <a:gd name="connsiteX6" fmla="*/ 3708867 w 5753402"/>
              <a:gd name="connsiteY6" fmla="*/ 5749051 h 5749051"/>
              <a:gd name="connsiteX7" fmla="*/ 2048885 w 5753402"/>
              <a:gd name="connsiteY7" fmla="*/ 5749051 h 5749051"/>
              <a:gd name="connsiteX8" fmla="*/ 4350 w 5753402"/>
              <a:gd name="connsiteY8" fmla="*/ 3704516 h 5749051"/>
              <a:gd name="connsiteX9" fmla="*/ 4350 w 5753402"/>
              <a:gd name="connsiteY9" fmla="*/ 2044535 h 5749051"/>
              <a:gd name="connsiteX0" fmla="*/ 4350 w 5753402"/>
              <a:gd name="connsiteY0" fmla="*/ 2044535 h 5749051"/>
              <a:gd name="connsiteX1" fmla="*/ 0 w 5753402"/>
              <a:gd name="connsiteY1" fmla="*/ 1284 h 5749051"/>
              <a:gd name="connsiteX2" fmla="*/ 2048885 w 5753402"/>
              <a:gd name="connsiteY2" fmla="*/ 0 h 5749051"/>
              <a:gd name="connsiteX3" fmla="*/ 3708867 w 5753402"/>
              <a:gd name="connsiteY3" fmla="*/ 0 h 5749051"/>
              <a:gd name="connsiteX4" fmla="*/ 5229527 w 5753402"/>
              <a:gd name="connsiteY4" fmla="*/ 678968 h 5749051"/>
              <a:gd name="connsiteX5" fmla="*/ 5753402 w 5753402"/>
              <a:gd name="connsiteY5" fmla="*/ 2044535 h 5749051"/>
              <a:gd name="connsiteX6" fmla="*/ 5753402 w 5753402"/>
              <a:gd name="connsiteY6" fmla="*/ 3704516 h 5749051"/>
              <a:gd name="connsiteX7" fmla="*/ 3708867 w 5753402"/>
              <a:gd name="connsiteY7" fmla="*/ 5749051 h 5749051"/>
              <a:gd name="connsiteX8" fmla="*/ 2048885 w 5753402"/>
              <a:gd name="connsiteY8" fmla="*/ 5749051 h 5749051"/>
              <a:gd name="connsiteX9" fmla="*/ 4350 w 5753402"/>
              <a:gd name="connsiteY9" fmla="*/ 3704516 h 5749051"/>
              <a:gd name="connsiteX10" fmla="*/ 4350 w 5753402"/>
              <a:gd name="connsiteY10" fmla="*/ 2044535 h 5749051"/>
              <a:gd name="connsiteX0" fmla="*/ 4350 w 5753402"/>
              <a:gd name="connsiteY0" fmla="*/ 2044535 h 5749051"/>
              <a:gd name="connsiteX1" fmla="*/ 0 w 5753402"/>
              <a:gd name="connsiteY1" fmla="*/ 1284 h 5749051"/>
              <a:gd name="connsiteX2" fmla="*/ 2048885 w 5753402"/>
              <a:gd name="connsiteY2" fmla="*/ 0 h 5749051"/>
              <a:gd name="connsiteX3" fmla="*/ 3708867 w 5753402"/>
              <a:gd name="connsiteY3" fmla="*/ 0 h 5749051"/>
              <a:gd name="connsiteX4" fmla="*/ 5229527 w 5753402"/>
              <a:gd name="connsiteY4" fmla="*/ 678968 h 5749051"/>
              <a:gd name="connsiteX5" fmla="*/ 5753402 w 5753402"/>
              <a:gd name="connsiteY5" fmla="*/ 2044535 h 5749051"/>
              <a:gd name="connsiteX6" fmla="*/ 5753402 w 5753402"/>
              <a:gd name="connsiteY6" fmla="*/ 3704516 h 5749051"/>
              <a:gd name="connsiteX7" fmla="*/ 3708867 w 5753402"/>
              <a:gd name="connsiteY7" fmla="*/ 5749051 h 5749051"/>
              <a:gd name="connsiteX8" fmla="*/ 2048885 w 5753402"/>
              <a:gd name="connsiteY8" fmla="*/ 5749051 h 5749051"/>
              <a:gd name="connsiteX9" fmla="*/ 4350 w 5753402"/>
              <a:gd name="connsiteY9" fmla="*/ 3704516 h 5749051"/>
              <a:gd name="connsiteX10" fmla="*/ 4350 w 5753402"/>
              <a:gd name="connsiteY10" fmla="*/ 2044535 h 5749051"/>
              <a:gd name="connsiteX0" fmla="*/ 4350 w 5753402"/>
              <a:gd name="connsiteY0" fmla="*/ 2044535 h 5749051"/>
              <a:gd name="connsiteX1" fmla="*/ 0 w 5753402"/>
              <a:gd name="connsiteY1" fmla="*/ 1284 h 5749051"/>
              <a:gd name="connsiteX2" fmla="*/ 2048885 w 5753402"/>
              <a:gd name="connsiteY2" fmla="*/ 0 h 5749051"/>
              <a:gd name="connsiteX3" fmla="*/ 3708867 w 5753402"/>
              <a:gd name="connsiteY3" fmla="*/ 0 h 5749051"/>
              <a:gd name="connsiteX4" fmla="*/ 5229527 w 5753402"/>
              <a:gd name="connsiteY4" fmla="*/ 678968 h 5749051"/>
              <a:gd name="connsiteX5" fmla="*/ 5753402 w 5753402"/>
              <a:gd name="connsiteY5" fmla="*/ 2044535 h 5749051"/>
              <a:gd name="connsiteX6" fmla="*/ 5753402 w 5753402"/>
              <a:gd name="connsiteY6" fmla="*/ 3704516 h 5749051"/>
              <a:gd name="connsiteX7" fmla="*/ 3708867 w 5753402"/>
              <a:gd name="connsiteY7" fmla="*/ 5749051 h 5749051"/>
              <a:gd name="connsiteX8" fmla="*/ 2048885 w 5753402"/>
              <a:gd name="connsiteY8" fmla="*/ 5749051 h 5749051"/>
              <a:gd name="connsiteX9" fmla="*/ 4350 w 5753402"/>
              <a:gd name="connsiteY9" fmla="*/ 3704516 h 5749051"/>
              <a:gd name="connsiteX10" fmla="*/ 4350 w 5753402"/>
              <a:gd name="connsiteY10" fmla="*/ 2044535 h 5749051"/>
              <a:gd name="connsiteX0" fmla="*/ 4350 w 5753402"/>
              <a:gd name="connsiteY0" fmla="*/ 2044535 h 5749051"/>
              <a:gd name="connsiteX1" fmla="*/ 0 w 5753402"/>
              <a:gd name="connsiteY1" fmla="*/ 1284 h 5749051"/>
              <a:gd name="connsiteX2" fmla="*/ 2048885 w 5753402"/>
              <a:gd name="connsiteY2" fmla="*/ 0 h 5749051"/>
              <a:gd name="connsiteX3" fmla="*/ 3708867 w 5753402"/>
              <a:gd name="connsiteY3" fmla="*/ 0 h 5749051"/>
              <a:gd name="connsiteX4" fmla="*/ 5229527 w 5753402"/>
              <a:gd name="connsiteY4" fmla="*/ 678968 h 5749051"/>
              <a:gd name="connsiteX5" fmla="*/ 5753402 w 5753402"/>
              <a:gd name="connsiteY5" fmla="*/ 2044535 h 5749051"/>
              <a:gd name="connsiteX6" fmla="*/ 5753402 w 5753402"/>
              <a:gd name="connsiteY6" fmla="*/ 3704516 h 5749051"/>
              <a:gd name="connsiteX7" fmla="*/ 3708867 w 5753402"/>
              <a:gd name="connsiteY7" fmla="*/ 5749051 h 5749051"/>
              <a:gd name="connsiteX8" fmla="*/ 2048885 w 5753402"/>
              <a:gd name="connsiteY8" fmla="*/ 5749051 h 5749051"/>
              <a:gd name="connsiteX9" fmla="*/ 4350 w 5753402"/>
              <a:gd name="connsiteY9" fmla="*/ 3704516 h 5749051"/>
              <a:gd name="connsiteX10" fmla="*/ 4350 w 5753402"/>
              <a:gd name="connsiteY10" fmla="*/ 2044535 h 5749051"/>
              <a:gd name="connsiteX0" fmla="*/ 4350 w 5755783"/>
              <a:gd name="connsiteY0" fmla="*/ 2044535 h 5749051"/>
              <a:gd name="connsiteX1" fmla="*/ 0 w 5755783"/>
              <a:gd name="connsiteY1" fmla="*/ 1284 h 5749051"/>
              <a:gd name="connsiteX2" fmla="*/ 2048885 w 5755783"/>
              <a:gd name="connsiteY2" fmla="*/ 0 h 5749051"/>
              <a:gd name="connsiteX3" fmla="*/ 3708867 w 5755783"/>
              <a:gd name="connsiteY3" fmla="*/ 0 h 5749051"/>
              <a:gd name="connsiteX4" fmla="*/ 5755783 w 5755783"/>
              <a:gd name="connsiteY4" fmla="*/ 7455 h 5749051"/>
              <a:gd name="connsiteX5" fmla="*/ 5753402 w 5755783"/>
              <a:gd name="connsiteY5" fmla="*/ 2044535 h 5749051"/>
              <a:gd name="connsiteX6" fmla="*/ 5753402 w 5755783"/>
              <a:gd name="connsiteY6" fmla="*/ 3704516 h 5749051"/>
              <a:gd name="connsiteX7" fmla="*/ 3708867 w 5755783"/>
              <a:gd name="connsiteY7" fmla="*/ 5749051 h 5749051"/>
              <a:gd name="connsiteX8" fmla="*/ 2048885 w 5755783"/>
              <a:gd name="connsiteY8" fmla="*/ 5749051 h 5749051"/>
              <a:gd name="connsiteX9" fmla="*/ 4350 w 5755783"/>
              <a:gd name="connsiteY9" fmla="*/ 3704516 h 5749051"/>
              <a:gd name="connsiteX10" fmla="*/ 4350 w 5755783"/>
              <a:gd name="connsiteY10" fmla="*/ 2044535 h 5749051"/>
              <a:gd name="connsiteX0" fmla="*/ 4350 w 5758165"/>
              <a:gd name="connsiteY0" fmla="*/ 2044535 h 5749051"/>
              <a:gd name="connsiteX1" fmla="*/ 0 w 5758165"/>
              <a:gd name="connsiteY1" fmla="*/ 1284 h 5749051"/>
              <a:gd name="connsiteX2" fmla="*/ 2048885 w 5758165"/>
              <a:gd name="connsiteY2" fmla="*/ 0 h 5749051"/>
              <a:gd name="connsiteX3" fmla="*/ 3708867 w 5758165"/>
              <a:gd name="connsiteY3" fmla="*/ 0 h 5749051"/>
              <a:gd name="connsiteX4" fmla="*/ 5758165 w 5758165"/>
              <a:gd name="connsiteY4" fmla="*/ 311 h 5749051"/>
              <a:gd name="connsiteX5" fmla="*/ 5753402 w 5758165"/>
              <a:gd name="connsiteY5" fmla="*/ 2044535 h 5749051"/>
              <a:gd name="connsiteX6" fmla="*/ 5753402 w 5758165"/>
              <a:gd name="connsiteY6" fmla="*/ 3704516 h 5749051"/>
              <a:gd name="connsiteX7" fmla="*/ 3708867 w 5758165"/>
              <a:gd name="connsiteY7" fmla="*/ 5749051 h 5749051"/>
              <a:gd name="connsiteX8" fmla="*/ 2048885 w 5758165"/>
              <a:gd name="connsiteY8" fmla="*/ 5749051 h 5749051"/>
              <a:gd name="connsiteX9" fmla="*/ 4350 w 5758165"/>
              <a:gd name="connsiteY9" fmla="*/ 3704516 h 5749051"/>
              <a:gd name="connsiteX10" fmla="*/ 4350 w 5758165"/>
              <a:gd name="connsiteY10" fmla="*/ 2044535 h 5749051"/>
              <a:gd name="connsiteX0" fmla="*/ 4350 w 5758165"/>
              <a:gd name="connsiteY0" fmla="*/ 2044535 h 5749051"/>
              <a:gd name="connsiteX1" fmla="*/ 0 w 5758165"/>
              <a:gd name="connsiteY1" fmla="*/ 1284 h 5749051"/>
              <a:gd name="connsiteX2" fmla="*/ 2048885 w 5758165"/>
              <a:gd name="connsiteY2" fmla="*/ 0 h 5749051"/>
              <a:gd name="connsiteX3" fmla="*/ 3708867 w 5758165"/>
              <a:gd name="connsiteY3" fmla="*/ 0 h 5749051"/>
              <a:gd name="connsiteX4" fmla="*/ 5758165 w 5758165"/>
              <a:gd name="connsiteY4" fmla="*/ 311 h 5749051"/>
              <a:gd name="connsiteX5" fmla="*/ 5753402 w 5758165"/>
              <a:gd name="connsiteY5" fmla="*/ 2044535 h 5749051"/>
              <a:gd name="connsiteX6" fmla="*/ 5753402 w 5758165"/>
              <a:gd name="connsiteY6" fmla="*/ 3704516 h 5749051"/>
              <a:gd name="connsiteX7" fmla="*/ 5152488 w 5758165"/>
              <a:gd name="connsiteY7" fmla="*/ 5156623 h 5749051"/>
              <a:gd name="connsiteX8" fmla="*/ 3708867 w 5758165"/>
              <a:gd name="connsiteY8" fmla="*/ 5749051 h 5749051"/>
              <a:gd name="connsiteX9" fmla="*/ 2048885 w 5758165"/>
              <a:gd name="connsiteY9" fmla="*/ 5749051 h 5749051"/>
              <a:gd name="connsiteX10" fmla="*/ 4350 w 5758165"/>
              <a:gd name="connsiteY10" fmla="*/ 3704516 h 5749051"/>
              <a:gd name="connsiteX11" fmla="*/ 4350 w 5758165"/>
              <a:gd name="connsiteY11" fmla="*/ 2044535 h 5749051"/>
              <a:gd name="connsiteX0" fmla="*/ 4350 w 5758165"/>
              <a:gd name="connsiteY0" fmla="*/ 2044535 h 5749051"/>
              <a:gd name="connsiteX1" fmla="*/ 0 w 5758165"/>
              <a:gd name="connsiteY1" fmla="*/ 1284 h 5749051"/>
              <a:gd name="connsiteX2" fmla="*/ 2048885 w 5758165"/>
              <a:gd name="connsiteY2" fmla="*/ 0 h 5749051"/>
              <a:gd name="connsiteX3" fmla="*/ 3708867 w 5758165"/>
              <a:gd name="connsiteY3" fmla="*/ 0 h 5749051"/>
              <a:gd name="connsiteX4" fmla="*/ 5758165 w 5758165"/>
              <a:gd name="connsiteY4" fmla="*/ 311 h 5749051"/>
              <a:gd name="connsiteX5" fmla="*/ 5753402 w 5758165"/>
              <a:gd name="connsiteY5" fmla="*/ 2044535 h 5749051"/>
              <a:gd name="connsiteX6" fmla="*/ 5753402 w 5758165"/>
              <a:gd name="connsiteY6" fmla="*/ 3704516 h 5749051"/>
              <a:gd name="connsiteX7" fmla="*/ 5152488 w 5758165"/>
              <a:gd name="connsiteY7" fmla="*/ 5156623 h 5749051"/>
              <a:gd name="connsiteX8" fmla="*/ 3708867 w 5758165"/>
              <a:gd name="connsiteY8" fmla="*/ 5749051 h 5749051"/>
              <a:gd name="connsiteX9" fmla="*/ 2048885 w 5758165"/>
              <a:gd name="connsiteY9" fmla="*/ 5749051 h 5749051"/>
              <a:gd name="connsiteX10" fmla="*/ 4350 w 5758165"/>
              <a:gd name="connsiteY10" fmla="*/ 3704516 h 5749051"/>
              <a:gd name="connsiteX11" fmla="*/ 4350 w 5758165"/>
              <a:gd name="connsiteY11" fmla="*/ 2044535 h 5749051"/>
              <a:gd name="connsiteX0" fmla="*/ 4350 w 5758165"/>
              <a:gd name="connsiteY0" fmla="*/ 2044535 h 5749051"/>
              <a:gd name="connsiteX1" fmla="*/ 0 w 5758165"/>
              <a:gd name="connsiteY1" fmla="*/ 1284 h 5749051"/>
              <a:gd name="connsiteX2" fmla="*/ 2048885 w 5758165"/>
              <a:gd name="connsiteY2" fmla="*/ 0 h 5749051"/>
              <a:gd name="connsiteX3" fmla="*/ 3708867 w 5758165"/>
              <a:gd name="connsiteY3" fmla="*/ 0 h 5749051"/>
              <a:gd name="connsiteX4" fmla="*/ 5758165 w 5758165"/>
              <a:gd name="connsiteY4" fmla="*/ 311 h 5749051"/>
              <a:gd name="connsiteX5" fmla="*/ 5753402 w 5758165"/>
              <a:gd name="connsiteY5" fmla="*/ 2044535 h 5749051"/>
              <a:gd name="connsiteX6" fmla="*/ 5753402 w 5758165"/>
              <a:gd name="connsiteY6" fmla="*/ 3704516 h 5749051"/>
              <a:gd name="connsiteX7" fmla="*/ 5152488 w 5758165"/>
              <a:gd name="connsiteY7" fmla="*/ 5156623 h 5749051"/>
              <a:gd name="connsiteX8" fmla="*/ 3708867 w 5758165"/>
              <a:gd name="connsiteY8" fmla="*/ 5749051 h 5749051"/>
              <a:gd name="connsiteX9" fmla="*/ 2048885 w 5758165"/>
              <a:gd name="connsiteY9" fmla="*/ 5749051 h 5749051"/>
              <a:gd name="connsiteX10" fmla="*/ 4350 w 5758165"/>
              <a:gd name="connsiteY10" fmla="*/ 3704516 h 5749051"/>
              <a:gd name="connsiteX11" fmla="*/ 4350 w 5758165"/>
              <a:gd name="connsiteY11" fmla="*/ 2044535 h 5749051"/>
              <a:gd name="connsiteX0" fmla="*/ 4350 w 5758165"/>
              <a:gd name="connsiteY0" fmla="*/ 2044535 h 5749051"/>
              <a:gd name="connsiteX1" fmla="*/ 0 w 5758165"/>
              <a:gd name="connsiteY1" fmla="*/ 1284 h 5749051"/>
              <a:gd name="connsiteX2" fmla="*/ 2048885 w 5758165"/>
              <a:gd name="connsiteY2" fmla="*/ 0 h 5749051"/>
              <a:gd name="connsiteX3" fmla="*/ 3708867 w 5758165"/>
              <a:gd name="connsiteY3" fmla="*/ 0 h 5749051"/>
              <a:gd name="connsiteX4" fmla="*/ 5758165 w 5758165"/>
              <a:gd name="connsiteY4" fmla="*/ 311 h 5749051"/>
              <a:gd name="connsiteX5" fmla="*/ 5753402 w 5758165"/>
              <a:gd name="connsiteY5" fmla="*/ 2044535 h 5749051"/>
              <a:gd name="connsiteX6" fmla="*/ 5753402 w 5758165"/>
              <a:gd name="connsiteY6" fmla="*/ 3704516 h 5749051"/>
              <a:gd name="connsiteX7" fmla="*/ 5152488 w 5758165"/>
              <a:gd name="connsiteY7" fmla="*/ 5156623 h 5749051"/>
              <a:gd name="connsiteX8" fmla="*/ 3708867 w 5758165"/>
              <a:gd name="connsiteY8" fmla="*/ 5749051 h 5749051"/>
              <a:gd name="connsiteX9" fmla="*/ 2048885 w 5758165"/>
              <a:gd name="connsiteY9" fmla="*/ 5749051 h 5749051"/>
              <a:gd name="connsiteX10" fmla="*/ 4350 w 5758165"/>
              <a:gd name="connsiteY10" fmla="*/ 3704516 h 5749051"/>
              <a:gd name="connsiteX11" fmla="*/ 4350 w 5758165"/>
              <a:gd name="connsiteY11" fmla="*/ 2044535 h 5749051"/>
              <a:gd name="connsiteX0" fmla="*/ 4350 w 5770674"/>
              <a:gd name="connsiteY0" fmla="*/ 2044535 h 5749051"/>
              <a:gd name="connsiteX1" fmla="*/ 0 w 5770674"/>
              <a:gd name="connsiteY1" fmla="*/ 1284 h 5749051"/>
              <a:gd name="connsiteX2" fmla="*/ 2048885 w 5770674"/>
              <a:gd name="connsiteY2" fmla="*/ 0 h 5749051"/>
              <a:gd name="connsiteX3" fmla="*/ 3708867 w 5770674"/>
              <a:gd name="connsiteY3" fmla="*/ 0 h 5749051"/>
              <a:gd name="connsiteX4" fmla="*/ 5758165 w 5770674"/>
              <a:gd name="connsiteY4" fmla="*/ 311 h 5749051"/>
              <a:gd name="connsiteX5" fmla="*/ 5753402 w 5770674"/>
              <a:gd name="connsiteY5" fmla="*/ 2044535 h 5749051"/>
              <a:gd name="connsiteX6" fmla="*/ 5753402 w 5770674"/>
              <a:gd name="connsiteY6" fmla="*/ 3704516 h 5749051"/>
              <a:gd name="connsiteX7" fmla="*/ 5770674 w 5770674"/>
              <a:gd name="connsiteY7" fmla="*/ 5736172 h 5749051"/>
              <a:gd name="connsiteX8" fmla="*/ 3708867 w 5770674"/>
              <a:gd name="connsiteY8" fmla="*/ 5749051 h 5749051"/>
              <a:gd name="connsiteX9" fmla="*/ 2048885 w 5770674"/>
              <a:gd name="connsiteY9" fmla="*/ 5749051 h 5749051"/>
              <a:gd name="connsiteX10" fmla="*/ 4350 w 5770674"/>
              <a:gd name="connsiteY10" fmla="*/ 3704516 h 5749051"/>
              <a:gd name="connsiteX11" fmla="*/ 4350 w 5770674"/>
              <a:gd name="connsiteY11" fmla="*/ 2044535 h 5749051"/>
              <a:gd name="connsiteX0" fmla="*/ 4350 w 5758165"/>
              <a:gd name="connsiteY0" fmla="*/ 2044535 h 5755222"/>
              <a:gd name="connsiteX1" fmla="*/ 0 w 5758165"/>
              <a:gd name="connsiteY1" fmla="*/ 1284 h 5755222"/>
              <a:gd name="connsiteX2" fmla="*/ 2048885 w 5758165"/>
              <a:gd name="connsiteY2" fmla="*/ 0 h 5755222"/>
              <a:gd name="connsiteX3" fmla="*/ 3708867 w 5758165"/>
              <a:gd name="connsiteY3" fmla="*/ 0 h 5755222"/>
              <a:gd name="connsiteX4" fmla="*/ 5758165 w 5758165"/>
              <a:gd name="connsiteY4" fmla="*/ 311 h 5755222"/>
              <a:gd name="connsiteX5" fmla="*/ 5753402 w 5758165"/>
              <a:gd name="connsiteY5" fmla="*/ 2044535 h 5755222"/>
              <a:gd name="connsiteX6" fmla="*/ 5753402 w 5758165"/>
              <a:gd name="connsiteY6" fmla="*/ 3704516 h 5755222"/>
              <a:gd name="connsiteX7" fmla="*/ 5754005 w 5758165"/>
              <a:gd name="connsiteY7" fmla="*/ 5755222 h 5755222"/>
              <a:gd name="connsiteX8" fmla="*/ 3708867 w 5758165"/>
              <a:gd name="connsiteY8" fmla="*/ 5749051 h 5755222"/>
              <a:gd name="connsiteX9" fmla="*/ 2048885 w 5758165"/>
              <a:gd name="connsiteY9" fmla="*/ 5749051 h 5755222"/>
              <a:gd name="connsiteX10" fmla="*/ 4350 w 5758165"/>
              <a:gd name="connsiteY10" fmla="*/ 3704516 h 5755222"/>
              <a:gd name="connsiteX11" fmla="*/ 4350 w 5758165"/>
              <a:gd name="connsiteY11" fmla="*/ 2044535 h 5755222"/>
              <a:gd name="connsiteX0" fmla="*/ 4350 w 5758165"/>
              <a:gd name="connsiteY0" fmla="*/ 2044535 h 5763339"/>
              <a:gd name="connsiteX1" fmla="*/ 0 w 5758165"/>
              <a:gd name="connsiteY1" fmla="*/ 1284 h 5763339"/>
              <a:gd name="connsiteX2" fmla="*/ 2048885 w 5758165"/>
              <a:gd name="connsiteY2" fmla="*/ 0 h 5763339"/>
              <a:gd name="connsiteX3" fmla="*/ 3708867 w 5758165"/>
              <a:gd name="connsiteY3" fmla="*/ 0 h 5763339"/>
              <a:gd name="connsiteX4" fmla="*/ 5758165 w 5758165"/>
              <a:gd name="connsiteY4" fmla="*/ 311 h 5763339"/>
              <a:gd name="connsiteX5" fmla="*/ 5753402 w 5758165"/>
              <a:gd name="connsiteY5" fmla="*/ 2044535 h 5763339"/>
              <a:gd name="connsiteX6" fmla="*/ 5753402 w 5758165"/>
              <a:gd name="connsiteY6" fmla="*/ 3704516 h 5763339"/>
              <a:gd name="connsiteX7" fmla="*/ 5754005 w 5758165"/>
              <a:gd name="connsiteY7" fmla="*/ 5755222 h 5763339"/>
              <a:gd name="connsiteX8" fmla="*/ 3708867 w 5758165"/>
              <a:gd name="connsiteY8" fmla="*/ 5749051 h 5763339"/>
              <a:gd name="connsiteX9" fmla="*/ 2287010 w 5758165"/>
              <a:gd name="connsiteY9" fmla="*/ 5763339 h 5763339"/>
              <a:gd name="connsiteX10" fmla="*/ 4350 w 5758165"/>
              <a:gd name="connsiteY10" fmla="*/ 3704516 h 5763339"/>
              <a:gd name="connsiteX11" fmla="*/ 4350 w 5758165"/>
              <a:gd name="connsiteY11" fmla="*/ 2044535 h 5763339"/>
              <a:gd name="connsiteX0" fmla="*/ 4350 w 5758165"/>
              <a:gd name="connsiteY0" fmla="*/ 2044535 h 5763339"/>
              <a:gd name="connsiteX1" fmla="*/ 0 w 5758165"/>
              <a:gd name="connsiteY1" fmla="*/ 1284 h 5763339"/>
              <a:gd name="connsiteX2" fmla="*/ 2048885 w 5758165"/>
              <a:gd name="connsiteY2" fmla="*/ 0 h 5763339"/>
              <a:gd name="connsiteX3" fmla="*/ 3708867 w 5758165"/>
              <a:gd name="connsiteY3" fmla="*/ 0 h 5763339"/>
              <a:gd name="connsiteX4" fmla="*/ 5758165 w 5758165"/>
              <a:gd name="connsiteY4" fmla="*/ 311 h 5763339"/>
              <a:gd name="connsiteX5" fmla="*/ 5753402 w 5758165"/>
              <a:gd name="connsiteY5" fmla="*/ 2044535 h 5763339"/>
              <a:gd name="connsiteX6" fmla="*/ 5753402 w 5758165"/>
              <a:gd name="connsiteY6" fmla="*/ 3704516 h 5763339"/>
              <a:gd name="connsiteX7" fmla="*/ 5754005 w 5758165"/>
              <a:gd name="connsiteY7" fmla="*/ 5755222 h 5763339"/>
              <a:gd name="connsiteX8" fmla="*/ 3708867 w 5758165"/>
              <a:gd name="connsiteY8" fmla="*/ 5749051 h 5763339"/>
              <a:gd name="connsiteX9" fmla="*/ 2287010 w 5758165"/>
              <a:gd name="connsiteY9" fmla="*/ 5763339 h 5763339"/>
              <a:gd name="connsiteX10" fmla="*/ 13875 w 5758165"/>
              <a:gd name="connsiteY10" fmla="*/ 3740235 h 5763339"/>
              <a:gd name="connsiteX11" fmla="*/ 4350 w 5758165"/>
              <a:gd name="connsiteY11" fmla="*/ 2044535 h 5763339"/>
              <a:gd name="connsiteX0" fmla="*/ 4350 w 5758165"/>
              <a:gd name="connsiteY0" fmla="*/ 2044535 h 5756195"/>
              <a:gd name="connsiteX1" fmla="*/ 0 w 5758165"/>
              <a:gd name="connsiteY1" fmla="*/ 1284 h 5756195"/>
              <a:gd name="connsiteX2" fmla="*/ 2048885 w 5758165"/>
              <a:gd name="connsiteY2" fmla="*/ 0 h 5756195"/>
              <a:gd name="connsiteX3" fmla="*/ 3708867 w 5758165"/>
              <a:gd name="connsiteY3" fmla="*/ 0 h 5756195"/>
              <a:gd name="connsiteX4" fmla="*/ 5758165 w 5758165"/>
              <a:gd name="connsiteY4" fmla="*/ 311 h 5756195"/>
              <a:gd name="connsiteX5" fmla="*/ 5753402 w 5758165"/>
              <a:gd name="connsiteY5" fmla="*/ 2044535 h 5756195"/>
              <a:gd name="connsiteX6" fmla="*/ 5753402 w 5758165"/>
              <a:gd name="connsiteY6" fmla="*/ 3704516 h 5756195"/>
              <a:gd name="connsiteX7" fmla="*/ 5754005 w 5758165"/>
              <a:gd name="connsiteY7" fmla="*/ 5755222 h 5756195"/>
              <a:gd name="connsiteX8" fmla="*/ 3708867 w 5758165"/>
              <a:gd name="connsiteY8" fmla="*/ 5749051 h 5756195"/>
              <a:gd name="connsiteX9" fmla="*/ 2372735 w 5758165"/>
              <a:gd name="connsiteY9" fmla="*/ 5756195 h 5756195"/>
              <a:gd name="connsiteX10" fmla="*/ 13875 w 5758165"/>
              <a:gd name="connsiteY10" fmla="*/ 3740235 h 5756195"/>
              <a:gd name="connsiteX11" fmla="*/ 4350 w 5758165"/>
              <a:gd name="connsiteY11" fmla="*/ 2044535 h 5756195"/>
              <a:gd name="connsiteX0" fmla="*/ 9525 w 5763340"/>
              <a:gd name="connsiteY0" fmla="*/ 2044535 h 5756195"/>
              <a:gd name="connsiteX1" fmla="*/ 5175 w 5763340"/>
              <a:gd name="connsiteY1" fmla="*/ 1284 h 5756195"/>
              <a:gd name="connsiteX2" fmla="*/ 2054060 w 5763340"/>
              <a:gd name="connsiteY2" fmla="*/ 0 h 5756195"/>
              <a:gd name="connsiteX3" fmla="*/ 3714042 w 5763340"/>
              <a:gd name="connsiteY3" fmla="*/ 0 h 5756195"/>
              <a:gd name="connsiteX4" fmla="*/ 5763340 w 5763340"/>
              <a:gd name="connsiteY4" fmla="*/ 311 h 5756195"/>
              <a:gd name="connsiteX5" fmla="*/ 5758577 w 5763340"/>
              <a:gd name="connsiteY5" fmla="*/ 2044535 h 5756195"/>
              <a:gd name="connsiteX6" fmla="*/ 5758577 w 5763340"/>
              <a:gd name="connsiteY6" fmla="*/ 3704516 h 5756195"/>
              <a:gd name="connsiteX7" fmla="*/ 5759180 w 5763340"/>
              <a:gd name="connsiteY7" fmla="*/ 5755222 h 5756195"/>
              <a:gd name="connsiteX8" fmla="*/ 3714042 w 5763340"/>
              <a:gd name="connsiteY8" fmla="*/ 5749051 h 5756195"/>
              <a:gd name="connsiteX9" fmla="*/ 2377910 w 5763340"/>
              <a:gd name="connsiteY9" fmla="*/ 5756195 h 5756195"/>
              <a:gd name="connsiteX10" fmla="*/ 0 w 5763340"/>
              <a:gd name="connsiteY10" fmla="*/ 3825960 h 5756195"/>
              <a:gd name="connsiteX11" fmla="*/ 9525 w 5763340"/>
              <a:gd name="connsiteY11" fmla="*/ 2044535 h 5756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763340" h="5756195">
                <a:moveTo>
                  <a:pt x="9525" y="2044535"/>
                </a:moveTo>
                <a:lnTo>
                  <a:pt x="5175" y="1284"/>
                </a:lnTo>
                <a:lnTo>
                  <a:pt x="2054060" y="0"/>
                </a:lnTo>
                <a:lnTo>
                  <a:pt x="3714042" y="0"/>
                </a:lnTo>
                <a:lnTo>
                  <a:pt x="5763340" y="311"/>
                </a:lnTo>
                <a:cubicBezTo>
                  <a:pt x="5762546" y="679338"/>
                  <a:pt x="5759371" y="1365508"/>
                  <a:pt x="5758577" y="2044535"/>
                </a:cubicBezTo>
                <a:lnTo>
                  <a:pt x="5758577" y="3704516"/>
                </a:lnTo>
                <a:lnTo>
                  <a:pt x="5759180" y="5755222"/>
                </a:lnTo>
                <a:lnTo>
                  <a:pt x="3714042" y="5749051"/>
                </a:lnTo>
                <a:lnTo>
                  <a:pt x="2377910" y="5756195"/>
                </a:lnTo>
                <a:cubicBezTo>
                  <a:pt x="1248744" y="5756195"/>
                  <a:pt x="0" y="4955126"/>
                  <a:pt x="0" y="3825960"/>
                </a:cubicBezTo>
                <a:lnTo>
                  <a:pt x="9525" y="2044535"/>
                </a:lnTo>
                <a:close/>
              </a:path>
            </a:pathLst>
          </a:custGeom>
        </p:spPr>
        <p:txBody>
          <a:bodyPr/>
          <a:lstStyle/>
          <a:p>
            <a:r>
              <a:rPr lang="en-US" dirty="0"/>
              <a:t>Drag picture to placeholder or click icon to add</a:t>
            </a:r>
            <a:endParaRPr lang="en-GB" dirty="0"/>
          </a:p>
        </p:txBody>
      </p:sp>
    </p:spTree>
    <p:extLst>
      <p:ext uri="{BB962C8B-B14F-4D97-AF65-F5344CB8AC3E}">
        <p14:creationId xmlns:p14="http://schemas.microsoft.com/office/powerpoint/2010/main" val="10756395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mage, Title, Text">
    <p:spTree>
      <p:nvGrpSpPr>
        <p:cNvPr id="1" name=""/>
        <p:cNvGrpSpPr/>
        <p:nvPr/>
      </p:nvGrpSpPr>
      <p:grpSpPr>
        <a:xfrm>
          <a:off x="0" y="0"/>
          <a:ext cx="0" cy="0"/>
          <a:chOff x="0" y="0"/>
          <a:chExt cx="0" cy="0"/>
        </a:xfrm>
      </p:grpSpPr>
      <p:sp>
        <p:nvSpPr>
          <p:cNvPr id="3" name="Content Placeholder 2"/>
          <p:cNvSpPr>
            <a:spLocks noGrp="1"/>
          </p:cNvSpPr>
          <p:nvPr>
            <p:ph idx="1"/>
          </p:nvPr>
        </p:nvSpPr>
        <p:spPr>
          <a:xfrm>
            <a:off x="6175063" y="2696633"/>
            <a:ext cx="5570851" cy="496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1"/>
          <p:cNvSpPr>
            <a:spLocks noGrp="1"/>
          </p:cNvSpPr>
          <p:nvPr>
            <p:ph type="title"/>
          </p:nvPr>
        </p:nvSpPr>
        <p:spPr>
          <a:xfrm>
            <a:off x="6175062" y="704045"/>
            <a:ext cx="5570851" cy="1343571"/>
          </a:xfrm>
        </p:spPr>
        <p:txBody>
          <a:bodyPr/>
          <a:lstStyle/>
          <a:p>
            <a:r>
              <a:rPr lang="en-US"/>
              <a:t>Click to edit Master title style</a:t>
            </a:r>
            <a:endParaRPr lang="en-GB" dirty="0"/>
          </a:p>
        </p:txBody>
      </p:sp>
      <p:sp>
        <p:nvSpPr>
          <p:cNvPr id="4" name="Date Placeholder 3"/>
          <p:cNvSpPr>
            <a:spLocks noGrp="1"/>
          </p:cNvSpPr>
          <p:nvPr>
            <p:ph type="dt" sz="half" idx="10"/>
          </p:nvPr>
        </p:nvSpPr>
        <p:spPr/>
        <p:txBody>
          <a:bodyPr/>
          <a:lstStyle/>
          <a:p>
            <a:fld id="{D1EB5CEA-12A6-4B3D-97D2-F61EA1ABCD05}" type="datetime1">
              <a:rPr lang="en-GB" smtClean="0"/>
              <a:t>17/11/2017</a:t>
            </a:fld>
            <a:endParaRPr lang="en-GB" dirty="0"/>
          </a:p>
        </p:txBody>
      </p:sp>
      <p:sp>
        <p:nvSpPr>
          <p:cNvPr id="5" name="Footer Placeholder 4"/>
          <p:cNvSpPr>
            <a:spLocks noGrp="1"/>
          </p:cNvSpPr>
          <p:nvPr>
            <p:ph type="ftr" sz="quarter" idx="11"/>
          </p:nvPr>
        </p:nvSpPr>
        <p:spPr/>
        <p:txBody>
          <a:bodyPr/>
          <a:lstStyle/>
          <a:p>
            <a:r>
              <a:rPr lang="en-GB" dirty="0"/>
              <a:t>Public    </a:t>
            </a:r>
          </a:p>
        </p:txBody>
      </p:sp>
      <p:sp>
        <p:nvSpPr>
          <p:cNvPr id="7" name="Picture Placeholder 9"/>
          <p:cNvSpPr>
            <a:spLocks noGrp="1"/>
          </p:cNvSpPr>
          <p:nvPr>
            <p:ph type="pic" sz="quarter" idx="13"/>
          </p:nvPr>
        </p:nvSpPr>
        <p:spPr>
          <a:xfrm>
            <a:off x="-12879" y="-6765"/>
            <a:ext cx="5762927" cy="7666788"/>
          </a:xfrm>
          <a:custGeom>
            <a:avLst/>
            <a:gdLst>
              <a:gd name="connsiteX0" fmla="*/ 0 w 5749052"/>
              <a:gd name="connsiteY0" fmla="*/ 2044535 h 5749051"/>
              <a:gd name="connsiteX1" fmla="*/ 2044535 w 5749052"/>
              <a:gd name="connsiteY1" fmla="*/ 0 h 5749051"/>
              <a:gd name="connsiteX2" fmla="*/ 3704517 w 5749052"/>
              <a:gd name="connsiteY2" fmla="*/ 0 h 5749051"/>
              <a:gd name="connsiteX3" fmla="*/ 5749052 w 5749052"/>
              <a:gd name="connsiteY3" fmla="*/ 2044535 h 5749051"/>
              <a:gd name="connsiteX4" fmla="*/ 5749052 w 5749052"/>
              <a:gd name="connsiteY4" fmla="*/ 3704516 h 5749051"/>
              <a:gd name="connsiteX5" fmla="*/ 3704517 w 5749052"/>
              <a:gd name="connsiteY5" fmla="*/ 5749051 h 5749051"/>
              <a:gd name="connsiteX6" fmla="*/ 2044535 w 5749052"/>
              <a:gd name="connsiteY6" fmla="*/ 5749051 h 5749051"/>
              <a:gd name="connsiteX7" fmla="*/ 0 w 5749052"/>
              <a:gd name="connsiteY7" fmla="*/ 3704516 h 5749051"/>
              <a:gd name="connsiteX8" fmla="*/ 0 w 5749052"/>
              <a:gd name="connsiteY8" fmla="*/ 2044535 h 5749051"/>
              <a:gd name="connsiteX0" fmla="*/ 0 w 5749052"/>
              <a:gd name="connsiteY0" fmla="*/ 2044535 h 5749051"/>
              <a:gd name="connsiteX1" fmla="*/ 588917 w 5749052"/>
              <a:gd name="connsiteY1" fmla="*/ 610381 h 5749051"/>
              <a:gd name="connsiteX2" fmla="*/ 2044535 w 5749052"/>
              <a:gd name="connsiteY2" fmla="*/ 0 h 5749051"/>
              <a:gd name="connsiteX3" fmla="*/ 3704517 w 5749052"/>
              <a:gd name="connsiteY3" fmla="*/ 0 h 5749051"/>
              <a:gd name="connsiteX4" fmla="*/ 5749052 w 5749052"/>
              <a:gd name="connsiteY4" fmla="*/ 2044535 h 5749051"/>
              <a:gd name="connsiteX5" fmla="*/ 5749052 w 5749052"/>
              <a:gd name="connsiteY5" fmla="*/ 3704516 h 5749051"/>
              <a:gd name="connsiteX6" fmla="*/ 3704517 w 5749052"/>
              <a:gd name="connsiteY6" fmla="*/ 5749051 h 5749051"/>
              <a:gd name="connsiteX7" fmla="*/ 2044535 w 5749052"/>
              <a:gd name="connsiteY7" fmla="*/ 5749051 h 5749051"/>
              <a:gd name="connsiteX8" fmla="*/ 0 w 5749052"/>
              <a:gd name="connsiteY8" fmla="*/ 3704516 h 5749051"/>
              <a:gd name="connsiteX9" fmla="*/ 0 w 5749052"/>
              <a:gd name="connsiteY9" fmla="*/ 2044535 h 5749051"/>
              <a:gd name="connsiteX0" fmla="*/ 0 w 5749052"/>
              <a:gd name="connsiteY0" fmla="*/ 2044535 h 5749051"/>
              <a:gd name="connsiteX1" fmla="*/ 588917 w 5749052"/>
              <a:gd name="connsiteY1" fmla="*/ 610381 h 5749051"/>
              <a:gd name="connsiteX2" fmla="*/ 2044535 w 5749052"/>
              <a:gd name="connsiteY2" fmla="*/ 0 h 5749051"/>
              <a:gd name="connsiteX3" fmla="*/ 3704517 w 5749052"/>
              <a:gd name="connsiteY3" fmla="*/ 0 h 5749051"/>
              <a:gd name="connsiteX4" fmla="*/ 5749052 w 5749052"/>
              <a:gd name="connsiteY4" fmla="*/ 2044535 h 5749051"/>
              <a:gd name="connsiteX5" fmla="*/ 5749052 w 5749052"/>
              <a:gd name="connsiteY5" fmla="*/ 3704516 h 5749051"/>
              <a:gd name="connsiteX6" fmla="*/ 3704517 w 5749052"/>
              <a:gd name="connsiteY6" fmla="*/ 5749051 h 5749051"/>
              <a:gd name="connsiteX7" fmla="*/ 2044535 w 5749052"/>
              <a:gd name="connsiteY7" fmla="*/ 5749051 h 5749051"/>
              <a:gd name="connsiteX8" fmla="*/ 0 w 5749052"/>
              <a:gd name="connsiteY8" fmla="*/ 3704516 h 5749051"/>
              <a:gd name="connsiteX9" fmla="*/ 0 w 5749052"/>
              <a:gd name="connsiteY9" fmla="*/ 2044535 h 5749051"/>
              <a:gd name="connsiteX0" fmla="*/ 0 w 5749052"/>
              <a:gd name="connsiteY0" fmla="*/ 2044535 h 5749051"/>
              <a:gd name="connsiteX1" fmla="*/ 588917 w 5749052"/>
              <a:gd name="connsiteY1" fmla="*/ 610381 h 5749051"/>
              <a:gd name="connsiteX2" fmla="*/ 2044535 w 5749052"/>
              <a:gd name="connsiteY2" fmla="*/ 0 h 5749051"/>
              <a:gd name="connsiteX3" fmla="*/ 3704517 w 5749052"/>
              <a:gd name="connsiteY3" fmla="*/ 0 h 5749051"/>
              <a:gd name="connsiteX4" fmla="*/ 5749052 w 5749052"/>
              <a:gd name="connsiteY4" fmla="*/ 2044535 h 5749051"/>
              <a:gd name="connsiteX5" fmla="*/ 5749052 w 5749052"/>
              <a:gd name="connsiteY5" fmla="*/ 3704516 h 5749051"/>
              <a:gd name="connsiteX6" fmla="*/ 3704517 w 5749052"/>
              <a:gd name="connsiteY6" fmla="*/ 5749051 h 5749051"/>
              <a:gd name="connsiteX7" fmla="*/ 2044535 w 5749052"/>
              <a:gd name="connsiteY7" fmla="*/ 5749051 h 5749051"/>
              <a:gd name="connsiteX8" fmla="*/ 0 w 5749052"/>
              <a:gd name="connsiteY8" fmla="*/ 3704516 h 5749051"/>
              <a:gd name="connsiteX9" fmla="*/ 0 w 5749052"/>
              <a:gd name="connsiteY9" fmla="*/ 2044535 h 5749051"/>
              <a:gd name="connsiteX0" fmla="*/ 0 w 5749052"/>
              <a:gd name="connsiteY0" fmla="*/ 2044535 h 5749051"/>
              <a:gd name="connsiteX1" fmla="*/ 588917 w 5749052"/>
              <a:gd name="connsiteY1" fmla="*/ 610381 h 5749051"/>
              <a:gd name="connsiteX2" fmla="*/ 2044535 w 5749052"/>
              <a:gd name="connsiteY2" fmla="*/ 0 h 5749051"/>
              <a:gd name="connsiteX3" fmla="*/ 3704517 w 5749052"/>
              <a:gd name="connsiteY3" fmla="*/ 0 h 5749051"/>
              <a:gd name="connsiteX4" fmla="*/ 5749052 w 5749052"/>
              <a:gd name="connsiteY4" fmla="*/ 2044535 h 5749051"/>
              <a:gd name="connsiteX5" fmla="*/ 5749052 w 5749052"/>
              <a:gd name="connsiteY5" fmla="*/ 3704516 h 5749051"/>
              <a:gd name="connsiteX6" fmla="*/ 3704517 w 5749052"/>
              <a:gd name="connsiteY6" fmla="*/ 5749051 h 5749051"/>
              <a:gd name="connsiteX7" fmla="*/ 2044535 w 5749052"/>
              <a:gd name="connsiteY7" fmla="*/ 5749051 h 5749051"/>
              <a:gd name="connsiteX8" fmla="*/ 0 w 5749052"/>
              <a:gd name="connsiteY8" fmla="*/ 3704516 h 5749051"/>
              <a:gd name="connsiteX9" fmla="*/ 0 w 5749052"/>
              <a:gd name="connsiteY9" fmla="*/ 2044535 h 5749051"/>
              <a:gd name="connsiteX0" fmla="*/ 235331 w 5984383"/>
              <a:gd name="connsiteY0" fmla="*/ 2044535 h 5749051"/>
              <a:gd name="connsiteX1" fmla="*/ 0 w 5984383"/>
              <a:gd name="connsiteY1" fmla="*/ 17953 h 5749051"/>
              <a:gd name="connsiteX2" fmla="*/ 2279866 w 5984383"/>
              <a:gd name="connsiteY2" fmla="*/ 0 h 5749051"/>
              <a:gd name="connsiteX3" fmla="*/ 3939848 w 5984383"/>
              <a:gd name="connsiteY3" fmla="*/ 0 h 5749051"/>
              <a:gd name="connsiteX4" fmla="*/ 5984383 w 5984383"/>
              <a:gd name="connsiteY4" fmla="*/ 2044535 h 5749051"/>
              <a:gd name="connsiteX5" fmla="*/ 5984383 w 5984383"/>
              <a:gd name="connsiteY5" fmla="*/ 3704516 h 5749051"/>
              <a:gd name="connsiteX6" fmla="*/ 3939848 w 5984383"/>
              <a:gd name="connsiteY6" fmla="*/ 5749051 h 5749051"/>
              <a:gd name="connsiteX7" fmla="*/ 2279866 w 5984383"/>
              <a:gd name="connsiteY7" fmla="*/ 5749051 h 5749051"/>
              <a:gd name="connsiteX8" fmla="*/ 235331 w 5984383"/>
              <a:gd name="connsiteY8" fmla="*/ 3704516 h 5749051"/>
              <a:gd name="connsiteX9" fmla="*/ 235331 w 5984383"/>
              <a:gd name="connsiteY9" fmla="*/ 2044535 h 5749051"/>
              <a:gd name="connsiteX0" fmla="*/ 4350 w 5753402"/>
              <a:gd name="connsiteY0" fmla="*/ 2044535 h 5749051"/>
              <a:gd name="connsiteX1" fmla="*/ 0 w 5753402"/>
              <a:gd name="connsiteY1" fmla="*/ 1284 h 5749051"/>
              <a:gd name="connsiteX2" fmla="*/ 2048885 w 5753402"/>
              <a:gd name="connsiteY2" fmla="*/ 0 h 5749051"/>
              <a:gd name="connsiteX3" fmla="*/ 3708867 w 5753402"/>
              <a:gd name="connsiteY3" fmla="*/ 0 h 5749051"/>
              <a:gd name="connsiteX4" fmla="*/ 5753402 w 5753402"/>
              <a:gd name="connsiteY4" fmla="*/ 2044535 h 5749051"/>
              <a:gd name="connsiteX5" fmla="*/ 5753402 w 5753402"/>
              <a:gd name="connsiteY5" fmla="*/ 3704516 h 5749051"/>
              <a:gd name="connsiteX6" fmla="*/ 3708867 w 5753402"/>
              <a:gd name="connsiteY6" fmla="*/ 5749051 h 5749051"/>
              <a:gd name="connsiteX7" fmla="*/ 2048885 w 5753402"/>
              <a:gd name="connsiteY7" fmla="*/ 5749051 h 5749051"/>
              <a:gd name="connsiteX8" fmla="*/ 4350 w 5753402"/>
              <a:gd name="connsiteY8" fmla="*/ 3704516 h 5749051"/>
              <a:gd name="connsiteX9" fmla="*/ 4350 w 5753402"/>
              <a:gd name="connsiteY9" fmla="*/ 2044535 h 5749051"/>
              <a:gd name="connsiteX0" fmla="*/ 4350 w 5753402"/>
              <a:gd name="connsiteY0" fmla="*/ 2044535 h 5749051"/>
              <a:gd name="connsiteX1" fmla="*/ 0 w 5753402"/>
              <a:gd name="connsiteY1" fmla="*/ 1284 h 5749051"/>
              <a:gd name="connsiteX2" fmla="*/ 2048885 w 5753402"/>
              <a:gd name="connsiteY2" fmla="*/ 0 h 5749051"/>
              <a:gd name="connsiteX3" fmla="*/ 3708867 w 5753402"/>
              <a:gd name="connsiteY3" fmla="*/ 0 h 5749051"/>
              <a:gd name="connsiteX4" fmla="*/ 5229527 w 5753402"/>
              <a:gd name="connsiteY4" fmla="*/ 678968 h 5749051"/>
              <a:gd name="connsiteX5" fmla="*/ 5753402 w 5753402"/>
              <a:gd name="connsiteY5" fmla="*/ 2044535 h 5749051"/>
              <a:gd name="connsiteX6" fmla="*/ 5753402 w 5753402"/>
              <a:gd name="connsiteY6" fmla="*/ 3704516 h 5749051"/>
              <a:gd name="connsiteX7" fmla="*/ 3708867 w 5753402"/>
              <a:gd name="connsiteY7" fmla="*/ 5749051 h 5749051"/>
              <a:gd name="connsiteX8" fmla="*/ 2048885 w 5753402"/>
              <a:gd name="connsiteY8" fmla="*/ 5749051 h 5749051"/>
              <a:gd name="connsiteX9" fmla="*/ 4350 w 5753402"/>
              <a:gd name="connsiteY9" fmla="*/ 3704516 h 5749051"/>
              <a:gd name="connsiteX10" fmla="*/ 4350 w 5753402"/>
              <a:gd name="connsiteY10" fmla="*/ 2044535 h 5749051"/>
              <a:gd name="connsiteX0" fmla="*/ 4350 w 5753402"/>
              <a:gd name="connsiteY0" fmla="*/ 2044535 h 5749051"/>
              <a:gd name="connsiteX1" fmla="*/ 0 w 5753402"/>
              <a:gd name="connsiteY1" fmla="*/ 1284 h 5749051"/>
              <a:gd name="connsiteX2" fmla="*/ 2048885 w 5753402"/>
              <a:gd name="connsiteY2" fmla="*/ 0 h 5749051"/>
              <a:gd name="connsiteX3" fmla="*/ 3708867 w 5753402"/>
              <a:gd name="connsiteY3" fmla="*/ 0 h 5749051"/>
              <a:gd name="connsiteX4" fmla="*/ 5229527 w 5753402"/>
              <a:gd name="connsiteY4" fmla="*/ 678968 h 5749051"/>
              <a:gd name="connsiteX5" fmla="*/ 5753402 w 5753402"/>
              <a:gd name="connsiteY5" fmla="*/ 2044535 h 5749051"/>
              <a:gd name="connsiteX6" fmla="*/ 5753402 w 5753402"/>
              <a:gd name="connsiteY6" fmla="*/ 3704516 h 5749051"/>
              <a:gd name="connsiteX7" fmla="*/ 3708867 w 5753402"/>
              <a:gd name="connsiteY7" fmla="*/ 5749051 h 5749051"/>
              <a:gd name="connsiteX8" fmla="*/ 2048885 w 5753402"/>
              <a:gd name="connsiteY8" fmla="*/ 5749051 h 5749051"/>
              <a:gd name="connsiteX9" fmla="*/ 4350 w 5753402"/>
              <a:gd name="connsiteY9" fmla="*/ 3704516 h 5749051"/>
              <a:gd name="connsiteX10" fmla="*/ 4350 w 5753402"/>
              <a:gd name="connsiteY10" fmla="*/ 2044535 h 5749051"/>
              <a:gd name="connsiteX0" fmla="*/ 4350 w 5753402"/>
              <a:gd name="connsiteY0" fmla="*/ 2044535 h 5749051"/>
              <a:gd name="connsiteX1" fmla="*/ 0 w 5753402"/>
              <a:gd name="connsiteY1" fmla="*/ 1284 h 5749051"/>
              <a:gd name="connsiteX2" fmla="*/ 2048885 w 5753402"/>
              <a:gd name="connsiteY2" fmla="*/ 0 h 5749051"/>
              <a:gd name="connsiteX3" fmla="*/ 3708867 w 5753402"/>
              <a:gd name="connsiteY3" fmla="*/ 0 h 5749051"/>
              <a:gd name="connsiteX4" fmla="*/ 5229527 w 5753402"/>
              <a:gd name="connsiteY4" fmla="*/ 678968 h 5749051"/>
              <a:gd name="connsiteX5" fmla="*/ 5753402 w 5753402"/>
              <a:gd name="connsiteY5" fmla="*/ 2044535 h 5749051"/>
              <a:gd name="connsiteX6" fmla="*/ 5753402 w 5753402"/>
              <a:gd name="connsiteY6" fmla="*/ 3704516 h 5749051"/>
              <a:gd name="connsiteX7" fmla="*/ 3708867 w 5753402"/>
              <a:gd name="connsiteY7" fmla="*/ 5749051 h 5749051"/>
              <a:gd name="connsiteX8" fmla="*/ 2048885 w 5753402"/>
              <a:gd name="connsiteY8" fmla="*/ 5749051 h 5749051"/>
              <a:gd name="connsiteX9" fmla="*/ 4350 w 5753402"/>
              <a:gd name="connsiteY9" fmla="*/ 3704516 h 5749051"/>
              <a:gd name="connsiteX10" fmla="*/ 4350 w 5753402"/>
              <a:gd name="connsiteY10" fmla="*/ 2044535 h 5749051"/>
              <a:gd name="connsiteX0" fmla="*/ 4350 w 5753402"/>
              <a:gd name="connsiteY0" fmla="*/ 2044535 h 5749051"/>
              <a:gd name="connsiteX1" fmla="*/ 0 w 5753402"/>
              <a:gd name="connsiteY1" fmla="*/ 1284 h 5749051"/>
              <a:gd name="connsiteX2" fmla="*/ 2048885 w 5753402"/>
              <a:gd name="connsiteY2" fmla="*/ 0 h 5749051"/>
              <a:gd name="connsiteX3" fmla="*/ 3708867 w 5753402"/>
              <a:gd name="connsiteY3" fmla="*/ 0 h 5749051"/>
              <a:gd name="connsiteX4" fmla="*/ 5229527 w 5753402"/>
              <a:gd name="connsiteY4" fmla="*/ 678968 h 5749051"/>
              <a:gd name="connsiteX5" fmla="*/ 5753402 w 5753402"/>
              <a:gd name="connsiteY5" fmla="*/ 2044535 h 5749051"/>
              <a:gd name="connsiteX6" fmla="*/ 5753402 w 5753402"/>
              <a:gd name="connsiteY6" fmla="*/ 3704516 h 5749051"/>
              <a:gd name="connsiteX7" fmla="*/ 3708867 w 5753402"/>
              <a:gd name="connsiteY7" fmla="*/ 5749051 h 5749051"/>
              <a:gd name="connsiteX8" fmla="*/ 2048885 w 5753402"/>
              <a:gd name="connsiteY8" fmla="*/ 5749051 h 5749051"/>
              <a:gd name="connsiteX9" fmla="*/ 4350 w 5753402"/>
              <a:gd name="connsiteY9" fmla="*/ 3704516 h 5749051"/>
              <a:gd name="connsiteX10" fmla="*/ 4350 w 5753402"/>
              <a:gd name="connsiteY10" fmla="*/ 2044535 h 5749051"/>
              <a:gd name="connsiteX0" fmla="*/ 4350 w 5755783"/>
              <a:gd name="connsiteY0" fmla="*/ 2044535 h 5749051"/>
              <a:gd name="connsiteX1" fmla="*/ 0 w 5755783"/>
              <a:gd name="connsiteY1" fmla="*/ 1284 h 5749051"/>
              <a:gd name="connsiteX2" fmla="*/ 2048885 w 5755783"/>
              <a:gd name="connsiteY2" fmla="*/ 0 h 5749051"/>
              <a:gd name="connsiteX3" fmla="*/ 3708867 w 5755783"/>
              <a:gd name="connsiteY3" fmla="*/ 0 h 5749051"/>
              <a:gd name="connsiteX4" fmla="*/ 5755783 w 5755783"/>
              <a:gd name="connsiteY4" fmla="*/ 7455 h 5749051"/>
              <a:gd name="connsiteX5" fmla="*/ 5753402 w 5755783"/>
              <a:gd name="connsiteY5" fmla="*/ 2044535 h 5749051"/>
              <a:gd name="connsiteX6" fmla="*/ 5753402 w 5755783"/>
              <a:gd name="connsiteY6" fmla="*/ 3704516 h 5749051"/>
              <a:gd name="connsiteX7" fmla="*/ 3708867 w 5755783"/>
              <a:gd name="connsiteY7" fmla="*/ 5749051 h 5749051"/>
              <a:gd name="connsiteX8" fmla="*/ 2048885 w 5755783"/>
              <a:gd name="connsiteY8" fmla="*/ 5749051 h 5749051"/>
              <a:gd name="connsiteX9" fmla="*/ 4350 w 5755783"/>
              <a:gd name="connsiteY9" fmla="*/ 3704516 h 5749051"/>
              <a:gd name="connsiteX10" fmla="*/ 4350 w 5755783"/>
              <a:gd name="connsiteY10" fmla="*/ 2044535 h 5749051"/>
              <a:gd name="connsiteX0" fmla="*/ 4350 w 5758165"/>
              <a:gd name="connsiteY0" fmla="*/ 2044535 h 5749051"/>
              <a:gd name="connsiteX1" fmla="*/ 0 w 5758165"/>
              <a:gd name="connsiteY1" fmla="*/ 1284 h 5749051"/>
              <a:gd name="connsiteX2" fmla="*/ 2048885 w 5758165"/>
              <a:gd name="connsiteY2" fmla="*/ 0 h 5749051"/>
              <a:gd name="connsiteX3" fmla="*/ 3708867 w 5758165"/>
              <a:gd name="connsiteY3" fmla="*/ 0 h 5749051"/>
              <a:gd name="connsiteX4" fmla="*/ 5758165 w 5758165"/>
              <a:gd name="connsiteY4" fmla="*/ 311 h 5749051"/>
              <a:gd name="connsiteX5" fmla="*/ 5753402 w 5758165"/>
              <a:gd name="connsiteY5" fmla="*/ 2044535 h 5749051"/>
              <a:gd name="connsiteX6" fmla="*/ 5753402 w 5758165"/>
              <a:gd name="connsiteY6" fmla="*/ 3704516 h 5749051"/>
              <a:gd name="connsiteX7" fmla="*/ 3708867 w 5758165"/>
              <a:gd name="connsiteY7" fmla="*/ 5749051 h 5749051"/>
              <a:gd name="connsiteX8" fmla="*/ 2048885 w 5758165"/>
              <a:gd name="connsiteY8" fmla="*/ 5749051 h 5749051"/>
              <a:gd name="connsiteX9" fmla="*/ 4350 w 5758165"/>
              <a:gd name="connsiteY9" fmla="*/ 3704516 h 5749051"/>
              <a:gd name="connsiteX10" fmla="*/ 4350 w 5758165"/>
              <a:gd name="connsiteY10" fmla="*/ 2044535 h 5749051"/>
              <a:gd name="connsiteX0" fmla="*/ 4350 w 5758165"/>
              <a:gd name="connsiteY0" fmla="*/ 2044535 h 5749051"/>
              <a:gd name="connsiteX1" fmla="*/ 0 w 5758165"/>
              <a:gd name="connsiteY1" fmla="*/ 1284 h 5749051"/>
              <a:gd name="connsiteX2" fmla="*/ 2048885 w 5758165"/>
              <a:gd name="connsiteY2" fmla="*/ 0 h 5749051"/>
              <a:gd name="connsiteX3" fmla="*/ 3708867 w 5758165"/>
              <a:gd name="connsiteY3" fmla="*/ 0 h 5749051"/>
              <a:gd name="connsiteX4" fmla="*/ 5758165 w 5758165"/>
              <a:gd name="connsiteY4" fmla="*/ 311 h 5749051"/>
              <a:gd name="connsiteX5" fmla="*/ 5753402 w 5758165"/>
              <a:gd name="connsiteY5" fmla="*/ 2044535 h 5749051"/>
              <a:gd name="connsiteX6" fmla="*/ 5753402 w 5758165"/>
              <a:gd name="connsiteY6" fmla="*/ 3704516 h 5749051"/>
              <a:gd name="connsiteX7" fmla="*/ 3708867 w 5758165"/>
              <a:gd name="connsiteY7" fmla="*/ 5749051 h 5749051"/>
              <a:gd name="connsiteX8" fmla="*/ 2048885 w 5758165"/>
              <a:gd name="connsiteY8" fmla="*/ 5749051 h 5749051"/>
              <a:gd name="connsiteX9" fmla="*/ 656823 w 5758165"/>
              <a:gd name="connsiteY9" fmla="*/ 5195260 h 5749051"/>
              <a:gd name="connsiteX10" fmla="*/ 4350 w 5758165"/>
              <a:gd name="connsiteY10" fmla="*/ 3704516 h 5749051"/>
              <a:gd name="connsiteX11" fmla="*/ 4350 w 5758165"/>
              <a:gd name="connsiteY11" fmla="*/ 2044535 h 5749051"/>
              <a:gd name="connsiteX0" fmla="*/ 4350 w 5758165"/>
              <a:gd name="connsiteY0" fmla="*/ 2044535 h 5749051"/>
              <a:gd name="connsiteX1" fmla="*/ 0 w 5758165"/>
              <a:gd name="connsiteY1" fmla="*/ 1284 h 5749051"/>
              <a:gd name="connsiteX2" fmla="*/ 2048885 w 5758165"/>
              <a:gd name="connsiteY2" fmla="*/ 0 h 5749051"/>
              <a:gd name="connsiteX3" fmla="*/ 3708867 w 5758165"/>
              <a:gd name="connsiteY3" fmla="*/ 0 h 5749051"/>
              <a:gd name="connsiteX4" fmla="*/ 5758165 w 5758165"/>
              <a:gd name="connsiteY4" fmla="*/ 311 h 5749051"/>
              <a:gd name="connsiteX5" fmla="*/ 5753402 w 5758165"/>
              <a:gd name="connsiteY5" fmla="*/ 2044535 h 5749051"/>
              <a:gd name="connsiteX6" fmla="*/ 5753402 w 5758165"/>
              <a:gd name="connsiteY6" fmla="*/ 3704516 h 5749051"/>
              <a:gd name="connsiteX7" fmla="*/ 3708867 w 5758165"/>
              <a:gd name="connsiteY7" fmla="*/ 5749051 h 5749051"/>
              <a:gd name="connsiteX8" fmla="*/ 2048885 w 5758165"/>
              <a:gd name="connsiteY8" fmla="*/ 5749051 h 5749051"/>
              <a:gd name="connsiteX9" fmla="*/ 656823 w 5758165"/>
              <a:gd name="connsiteY9" fmla="*/ 5195260 h 5749051"/>
              <a:gd name="connsiteX10" fmla="*/ 4350 w 5758165"/>
              <a:gd name="connsiteY10" fmla="*/ 3704516 h 5749051"/>
              <a:gd name="connsiteX11" fmla="*/ 4350 w 5758165"/>
              <a:gd name="connsiteY11" fmla="*/ 2044535 h 5749051"/>
              <a:gd name="connsiteX0" fmla="*/ 4350 w 5758165"/>
              <a:gd name="connsiteY0" fmla="*/ 2044535 h 5749051"/>
              <a:gd name="connsiteX1" fmla="*/ 0 w 5758165"/>
              <a:gd name="connsiteY1" fmla="*/ 1284 h 5749051"/>
              <a:gd name="connsiteX2" fmla="*/ 2048885 w 5758165"/>
              <a:gd name="connsiteY2" fmla="*/ 0 h 5749051"/>
              <a:gd name="connsiteX3" fmla="*/ 3708867 w 5758165"/>
              <a:gd name="connsiteY3" fmla="*/ 0 h 5749051"/>
              <a:gd name="connsiteX4" fmla="*/ 5758165 w 5758165"/>
              <a:gd name="connsiteY4" fmla="*/ 311 h 5749051"/>
              <a:gd name="connsiteX5" fmla="*/ 5753402 w 5758165"/>
              <a:gd name="connsiteY5" fmla="*/ 2044535 h 5749051"/>
              <a:gd name="connsiteX6" fmla="*/ 5753402 w 5758165"/>
              <a:gd name="connsiteY6" fmla="*/ 3704516 h 5749051"/>
              <a:gd name="connsiteX7" fmla="*/ 3708867 w 5758165"/>
              <a:gd name="connsiteY7" fmla="*/ 5749051 h 5749051"/>
              <a:gd name="connsiteX8" fmla="*/ 2048885 w 5758165"/>
              <a:gd name="connsiteY8" fmla="*/ 5749051 h 5749051"/>
              <a:gd name="connsiteX9" fmla="*/ 656823 w 5758165"/>
              <a:gd name="connsiteY9" fmla="*/ 5195260 h 5749051"/>
              <a:gd name="connsiteX10" fmla="*/ 4350 w 5758165"/>
              <a:gd name="connsiteY10" fmla="*/ 3704516 h 5749051"/>
              <a:gd name="connsiteX11" fmla="*/ 4350 w 5758165"/>
              <a:gd name="connsiteY11" fmla="*/ 2044535 h 5749051"/>
              <a:gd name="connsiteX0" fmla="*/ 4350 w 5758165"/>
              <a:gd name="connsiteY0" fmla="*/ 2044535 h 5749051"/>
              <a:gd name="connsiteX1" fmla="*/ 0 w 5758165"/>
              <a:gd name="connsiteY1" fmla="*/ 1284 h 5749051"/>
              <a:gd name="connsiteX2" fmla="*/ 2048885 w 5758165"/>
              <a:gd name="connsiteY2" fmla="*/ 0 h 5749051"/>
              <a:gd name="connsiteX3" fmla="*/ 3708867 w 5758165"/>
              <a:gd name="connsiteY3" fmla="*/ 0 h 5749051"/>
              <a:gd name="connsiteX4" fmla="*/ 5758165 w 5758165"/>
              <a:gd name="connsiteY4" fmla="*/ 311 h 5749051"/>
              <a:gd name="connsiteX5" fmla="*/ 5753402 w 5758165"/>
              <a:gd name="connsiteY5" fmla="*/ 2044535 h 5749051"/>
              <a:gd name="connsiteX6" fmla="*/ 5753402 w 5758165"/>
              <a:gd name="connsiteY6" fmla="*/ 3704516 h 5749051"/>
              <a:gd name="connsiteX7" fmla="*/ 3708867 w 5758165"/>
              <a:gd name="connsiteY7" fmla="*/ 5749051 h 5749051"/>
              <a:gd name="connsiteX8" fmla="*/ 2048885 w 5758165"/>
              <a:gd name="connsiteY8" fmla="*/ 5749051 h 5749051"/>
              <a:gd name="connsiteX9" fmla="*/ 656823 w 5758165"/>
              <a:gd name="connsiteY9" fmla="*/ 5195260 h 5749051"/>
              <a:gd name="connsiteX10" fmla="*/ 4350 w 5758165"/>
              <a:gd name="connsiteY10" fmla="*/ 3704516 h 5749051"/>
              <a:gd name="connsiteX11" fmla="*/ 4350 w 5758165"/>
              <a:gd name="connsiteY11" fmla="*/ 2044535 h 5749051"/>
              <a:gd name="connsiteX0" fmla="*/ 4350 w 5758165"/>
              <a:gd name="connsiteY0" fmla="*/ 2044535 h 5749051"/>
              <a:gd name="connsiteX1" fmla="*/ 0 w 5758165"/>
              <a:gd name="connsiteY1" fmla="*/ 1284 h 5749051"/>
              <a:gd name="connsiteX2" fmla="*/ 2048885 w 5758165"/>
              <a:gd name="connsiteY2" fmla="*/ 0 h 5749051"/>
              <a:gd name="connsiteX3" fmla="*/ 3708867 w 5758165"/>
              <a:gd name="connsiteY3" fmla="*/ 0 h 5749051"/>
              <a:gd name="connsiteX4" fmla="*/ 5758165 w 5758165"/>
              <a:gd name="connsiteY4" fmla="*/ 311 h 5749051"/>
              <a:gd name="connsiteX5" fmla="*/ 5753402 w 5758165"/>
              <a:gd name="connsiteY5" fmla="*/ 2044535 h 5749051"/>
              <a:gd name="connsiteX6" fmla="*/ 5753402 w 5758165"/>
              <a:gd name="connsiteY6" fmla="*/ 3704516 h 5749051"/>
              <a:gd name="connsiteX7" fmla="*/ 3708867 w 5758165"/>
              <a:gd name="connsiteY7" fmla="*/ 5749051 h 5749051"/>
              <a:gd name="connsiteX8" fmla="*/ 2048885 w 5758165"/>
              <a:gd name="connsiteY8" fmla="*/ 5749051 h 5749051"/>
              <a:gd name="connsiteX9" fmla="*/ 4361 w 5758165"/>
              <a:gd name="connsiteY9" fmla="*/ 5738185 h 5749051"/>
              <a:gd name="connsiteX10" fmla="*/ 4350 w 5758165"/>
              <a:gd name="connsiteY10" fmla="*/ 3704516 h 5749051"/>
              <a:gd name="connsiteX11" fmla="*/ 4350 w 5758165"/>
              <a:gd name="connsiteY11" fmla="*/ 2044535 h 5749051"/>
              <a:gd name="connsiteX0" fmla="*/ 4350 w 5758165"/>
              <a:gd name="connsiteY0" fmla="*/ 2044535 h 5750091"/>
              <a:gd name="connsiteX1" fmla="*/ 0 w 5758165"/>
              <a:gd name="connsiteY1" fmla="*/ 1284 h 5750091"/>
              <a:gd name="connsiteX2" fmla="*/ 2048885 w 5758165"/>
              <a:gd name="connsiteY2" fmla="*/ 0 h 5750091"/>
              <a:gd name="connsiteX3" fmla="*/ 3708867 w 5758165"/>
              <a:gd name="connsiteY3" fmla="*/ 0 h 5750091"/>
              <a:gd name="connsiteX4" fmla="*/ 5758165 w 5758165"/>
              <a:gd name="connsiteY4" fmla="*/ 311 h 5750091"/>
              <a:gd name="connsiteX5" fmla="*/ 5753402 w 5758165"/>
              <a:gd name="connsiteY5" fmla="*/ 2044535 h 5750091"/>
              <a:gd name="connsiteX6" fmla="*/ 5753402 w 5758165"/>
              <a:gd name="connsiteY6" fmla="*/ 3704516 h 5750091"/>
              <a:gd name="connsiteX7" fmla="*/ 3708867 w 5758165"/>
              <a:gd name="connsiteY7" fmla="*/ 5749051 h 5750091"/>
              <a:gd name="connsiteX8" fmla="*/ 2048885 w 5758165"/>
              <a:gd name="connsiteY8" fmla="*/ 5749051 h 5750091"/>
              <a:gd name="connsiteX9" fmla="*/ 6743 w 5758165"/>
              <a:gd name="connsiteY9" fmla="*/ 5750091 h 5750091"/>
              <a:gd name="connsiteX10" fmla="*/ 4350 w 5758165"/>
              <a:gd name="connsiteY10" fmla="*/ 3704516 h 5750091"/>
              <a:gd name="connsiteX11" fmla="*/ 4350 w 5758165"/>
              <a:gd name="connsiteY11" fmla="*/ 2044535 h 5750091"/>
              <a:gd name="connsiteX0" fmla="*/ 4350 w 5758165"/>
              <a:gd name="connsiteY0" fmla="*/ 2044535 h 5763339"/>
              <a:gd name="connsiteX1" fmla="*/ 0 w 5758165"/>
              <a:gd name="connsiteY1" fmla="*/ 1284 h 5763339"/>
              <a:gd name="connsiteX2" fmla="*/ 2048885 w 5758165"/>
              <a:gd name="connsiteY2" fmla="*/ 0 h 5763339"/>
              <a:gd name="connsiteX3" fmla="*/ 3708867 w 5758165"/>
              <a:gd name="connsiteY3" fmla="*/ 0 h 5763339"/>
              <a:gd name="connsiteX4" fmla="*/ 5758165 w 5758165"/>
              <a:gd name="connsiteY4" fmla="*/ 311 h 5763339"/>
              <a:gd name="connsiteX5" fmla="*/ 5753402 w 5758165"/>
              <a:gd name="connsiteY5" fmla="*/ 2044535 h 5763339"/>
              <a:gd name="connsiteX6" fmla="*/ 5753402 w 5758165"/>
              <a:gd name="connsiteY6" fmla="*/ 3704516 h 5763339"/>
              <a:gd name="connsiteX7" fmla="*/ 3194517 w 5758165"/>
              <a:gd name="connsiteY7" fmla="*/ 5763339 h 5763339"/>
              <a:gd name="connsiteX8" fmla="*/ 2048885 w 5758165"/>
              <a:gd name="connsiteY8" fmla="*/ 5749051 h 5763339"/>
              <a:gd name="connsiteX9" fmla="*/ 6743 w 5758165"/>
              <a:gd name="connsiteY9" fmla="*/ 5750091 h 5763339"/>
              <a:gd name="connsiteX10" fmla="*/ 4350 w 5758165"/>
              <a:gd name="connsiteY10" fmla="*/ 3704516 h 5763339"/>
              <a:gd name="connsiteX11" fmla="*/ 4350 w 5758165"/>
              <a:gd name="connsiteY11" fmla="*/ 2044535 h 5763339"/>
              <a:gd name="connsiteX0" fmla="*/ 4350 w 5772452"/>
              <a:gd name="connsiteY0" fmla="*/ 2044535 h 5763339"/>
              <a:gd name="connsiteX1" fmla="*/ 0 w 5772452"/>
              <a:gd name="connsiteY1" fmla="*/ 1284 h 5763339"/>
              <a:gd name="connsiteX2" fmla="*/ 2048885 w 5772452"/>
              <a:gd name="connsiteY2" fmla="*/ 0 h 5763339"/>
              <a:gd name="connsiteX3" fmla="*/ 3708867 w 5772452"/>
              <a:gd name="connsiteY3" fmla="*/ 0 h 5763339"/>
              <a:gd name="connsiteX4" fmla="*/ 5758165 w 5772452"/>
              <a:gd name="connsiteY4" fmla="*/ 311 h 5763339"/>
              <a:gd name="connsiteX5" fmla="*/ 5753402 w 5772452"/>
              <a:gd name="connsiteY5" fmla="*/ 2044535 h 5763339"/>
              <a:gd name="connsiteX6" fmla="*/ 5772452 w 5772452"/>
              <a:gd name="connsiteY6" fmla="*/ 3890254 h 5763339"/>
              <a:gd name="connsiteX7" fmla="*/ 3194517 w 5772452"/>
              <a:gd name="connsiteY7" fmla="*/ 5763339 h 5763339"/>
              <a:gd name="connsiteX8" fmla="*/ 2048885 w 5772452"/>
              <a:gd name="connsiteY8" fmla="*/ 5749051 h 5763339"/>
              <a:gd name="connsiteX9" fmla="*/ 6743 w 5772452"/>
              <a:gd name="connsiteY9" fmla="*/ 5750091 h 5763339"/>
              <a:gd name="connsiteX10" fmla="*/ 4350 w 5772452"/>
              <a:gd name="connsiteY10" fmla="*/ 3704516 h 5763339"/>
              <a:gd name="connsiteX11" fmla="*/ 4350 w 5772452"/>
              <a:gd name="connsiteY11" fmla="*/ 2044535 h 5763339"/>
              <a:gd name="connsiteX0" fmla="*/ 4350 w 5762927"/>
              <a:gd name="connsiteY0" fmla="*/ 2044535 h 5763339"/>
              <a:gd name="connsiteX1" fmla="*/ 0 w 5762927"/>
              <a:gd name="connsiteY1" fmla="*/ 1284 h 5763339"/>
              <a:gd name="connsiteX2" fmla="*/ 2048885 w 5762927"/>
              <a:gd name="connsiteY2" fmla="*/ 0 h 5763339"/>
              <a:gd name="connsiteX3" fmla="*/ 3708867 w 5762927"/>
              <a:gd name="connsiteY3" fmla="*/ 0 h 5763339"/>
              <a:gd name="connsiteX4" fmla="*/ 5758165 w 5762927"/>
              <a:gd name="connsiteY4" fmla="*/ 311 h 5763339"/>
              <a:gd name="connsiteX5" fmla="*/ 5753402 w 5762927"/>
              <a:gd name="connsiteY5" fmla="*/ 2044535 h 5763339"/>
              <a:gd name="connsiteX6" fmla="*/ 5762927 w 5762927"/>
              <a:gd name="connsiteY6" fmla="*/ 3883111 h 5763339"/>
              <a:gd name="connsiteX7" fmla="*/ 3194517 w 5762927"/>
              <a:gd name="connsiteY7" fmla="*/ 5763339 h 5763339"/>
              <a:gd name="connsiteX8" fmla="*/ 2048885 w 5762927"/>
              <a:gd name="connsiteY8" fmla="*/ 5749051 h 5763339"/>
              <a:gd name="connsiteX9" fmla="*/ 6743 w 5762927"/>
              <a:gd name="connsiteY9" fmla="*/ 5750091 h 5763339"/>
              <a:gd name="connsiteX10" fmla="*/ 4350 w 5762927"/>
              <a:gd name="connsiteY10" fmla="*/ 3704516 h 5763339"/>
              <a:gd name="connsiteX11" fmla="*/ 4350 w 5762927"/>
              <a:gd name="connsiteY11" fmla="*/ 2044535 h 5763339"/>
              <a:gd name="connsiteX0" fmla="*/ 4350 w 5762927"/>
              <a:gd name="connsiteY0" fmla="*/ 2044535 h 5750091"/>
              <a:gd name="connsiteX1" fmla="*/ 0 w 5762927"/>
              <a:gd name="connsiteY1" fmla="*/ 1284 h 5750091"/>
              <a:gd name="connsiteX2" fmla="*/ 2048885 w 5762927"/>
              <a:gd name="connsiteY2" fmla="*/ 0 h 5750091"/>
              <a:gd name="connsiteX3" fmla="*/ 3708867 w 5762927"/>
              <a:gd name="connsiteY3" fmla="*/ 0 h 5750091"/>
              <a:gd name="connsiteX4" fmla="*/ 5758165 w 5762927"/>
              <a:gd name="connsiteY4" fmla="*/ 311 h 5750091"/>
              <a:gd name="connsiteX5" fmla="*/ 5753402 w 5762927"/>
              <a:gd name="connsiteY5" fmla="*/ 2044535 h 5750091"/>
              <a:gd name="connsiteX6" fmla="*/ 5762927 w 5762927"/>
              <a:gd name="connsiteY6" fmla="*/ 3883111 h 5750091"/>
              <a:gd name="connsiteX7" fmla="*/ 3270717 w 5762927"/>
              <a:gd name="connsiteY7" fmla="*/ 5741908 h 5750091"/>
              <a:gd name="connsiteX8" fmla="*/ 2048885 w 5762927"/>
              <a:gd name="connsiteY8" fmla="*/ 5749051 h 5750091"/>
              <a:gd name="connsiteX9" fmla="*/ 6743 w 5762927"/>
              <a:gd name="connsiteY9" fmla="*/ 5750091 h 5750091"/>
              <a:gd name="connsiteX10" fmla="*/ 4350 w 5762927"/>
              <a:gd name="connsiteY10" fmla="*/ 3704516 h 5750091"/>
              <a:gd name="connsiteX11" fmla="*/ 4350 w 5762927"/>
              <a:gd name="connsiteY11" fmla="*/ 2044535 h 5750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762927" h="5750091">
                <a:moveTo>
                  <a:pt x="4350" y="2044535"/>
                </a:moveTo>
                <a:lnTo>
                  <a:pt x="0" y="1284"/>
                </a:lnTo>
                <a:lnTo>
                  <a:pt x="2048885" y="0"/>
                </a:lnTo>
                <a:lnTo>
                  <a:pt x="3708867" y="0"/>
                </a:lnTo>
                <a:lnTo>
                  <a:pt x="5758165" y="311"/>
                </a:lnTo>
                <a:cubicBezTo>
                  <a:pt x="5757371" y="679338"/>
                  <a:pt x="5754196" y="1365508"/>
                  <a:pt x="5753402" y="2044535"/>
                </a:cubicBezTo>
                <a:lnTo>
                  <a:pt x="5762927" y="3883111"/>
                </a:lnTo>
                <a:cubicBezTo>
                  <a:pt x="5762927" y="5012277"/>
                  <a:pt x="4399883" y="5741908"/>
                  <a:pt x="3270717" y="5741908"/>
                </a:cubicBezTo>
                <a:lnTo>
                  <a:pt x="2048885" y="5749051"/>
                </a:lnTo>
                <a:lnTo>
                  <a:pt x="6743" y="5750091"/>
                </a:lnTo>
                <a:cubicBezTo>
                  <a:pt x="6739" y="5072201"/>
                  <a:pt x="4354" y="4382406"/>
                  <a:pt x="4350" y="3704516"/>
                </a:cubicBezTo>
                <a:lnTo>
                  <a:pt x="4350" y="2044535"/>
                </a:lnTo>
                <a:close/>
              </a:path>
            </a:pathLst>
          </a:custGeom>
          <a:noFill/>
        </p:spPr>
        <p:txBody>
          <a:bodyPr/>
          <a:lstStyle/>
          <a:p>
            <a:r>
              <a:rPr lang="en-US" dirty="0"/>
              <a:t>Drag picture to placeholder or click icon to add</a:t>
            </a:r>
            <a:endParaRPr lang="en-GB" dirty="0"/>
          </a:p>
        </p:txBody>
      </p:sp>
    </p:spTree>
    <p:extLst>
      <p:ext uri="{BB962C8B-B14F-4D97-AF65-F5344CB8AC3E}">
        <p14:creationId xmlns:p14="http://schemas.microsoft.com/office/powerpoint/2010/main" val="23667905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Quote and Image">
    <p:spTree>
      <p:nvGrpSpPr>
        <p:cNvPr id="1" name=""/>
        <p:cNvGrpSpPr/>
        <p:nvPr/>
      </p:nvGrpSpPr>
      <p:grpSpPr>
        <a:xfrm>
          <a:off x="0" y="0"/>
          <a:ext cx="0" cy="0"/>
          <a:chOff x="0" y="0"/>
          <a:chExt cx="0" cy="0"/>
        </a:xfrm>
      </p:grpSpPr>
      <p:sp>
        <p:nvSpPr>
          <p:cNvPr id="3" name="Content Placeholder 2"/>
          <p:cNvSpPr>
            <a:spLocks noGrp="1"/>
          </p:cNvSpPr>
          <p:nvPr>
            <p:ph idx="1"/>
          </p:nvPr>
        </p:nvSpPr>
        <p:spPr>
          <a:xfrm>
            <a:off x="360519" y="755653"/>
            <a:ext cx="5087537" cy="6085415"/>
          </a:xfrm>
        </p:spPr>
        <p:txBody>
          <a:bodyPr anchor="ctr" anchorCtr="0"/>
          <a:lstStyle>
            <a:lvl1pPr marL="128588" indent="-128588">
              <a:lnSpc>
                <a:spcPct val="95000"/>
              </a:lnSpc>
              <a:spcBef>
                <a:spcPts val="0"/>
              </a:spcBef>
              <a:defRPr sz="2400">
                <a:solidFill>
                  <a:schemeClr val="accent1"/>
                </a:solidFill>
              </a:defRPr>
            </a:lvl1pPr>
            <a:lvl2pPr marL="128588" indent="-128588">
              <a:lnSpc>
                <a:spcPct val="95000"/>
              </a:lnSpc>
              <a:spcBef>
                <a:spcPts val="0"/>
              </a:spcBef>
              <a:buNone/>
              <a:defRPr sz="2400" b="0">
                <a:solidFill>
                  <a:schemeClr val="accent1"/>
                </a:solidFill>
              </a:defRPr>
            </a:lvl2pPr>
            <a:lvl3pPr marL="128588" indent="-128588">
              <a:lnSpc>
                <a:spcPct val="95000"/>
              </a:lnSpc>
              <a:spcBef>
                <a:spcPts val="0"/>
              </a:spcBef>
              <a:buNone/>
              <a:defRPr sz="2400" b="0">
                <a:solidFill>
                  <a:schemeClr val="accent1"/>
                </a:solidFill>
              </a:defRPr>
            </a:lvl3pPr>
            <a:lvl4pPr marL="128588" indent="-128588">
              <a:lnSpc>
                <a:spcPct val="95000"/>
              </a:lnSpc>
              <a:spcBef>
                <a:spcPts val="0"/>
              </a:spcBef>
              <a:buNone/>
              <a:defRPr sz="2400" b="0">
                <a:solidFill>
                  <a:schemeClr val="accent1"/>
                </a:solidFill>
              </a:defRPr>
            </a:lvl4pPr>
            <a:lvl5pPr marL="128588" indent="-128588">
              <a:lnSpc>
                <a:spcPct val="95000"/>
              </a:lnSpc>
              <a:spcBef>
                <a:spcPts val="0"/>
              </a:spcBef>
              <a:buNone/>
              <a:defRPr sz="2400" b="0">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p:cNvSpPr>
            <a:spLocks noGrp="1"/>
          </p:cNvSpPr>
          <p:nvPr>
            <p:ph type="dt" sz="half" idx="10"/>
          </p:nvPr>
        </p:nvSpPr>
        <p:spPr/>
        <p:txBody>
          <a:bodyPr/>
          <a:lstStyle/>
          <a:p>
            <a:fld id="{5AC1C1B0-F1B1-47C7-AFF3-1253AD5D92C2}" type="datetime1">
              <a:rPr lang="en-GB" smtClean="0"/>
              <a:t>17/11/2017</a:t>
            </a:fld>
            <a:endParaRPr lang="en-GB" dirty="0"/>
          </a:p>
        </p:txBody>
      </p:sp>
      <p:sp>
        <p:nvSpPr>
          <p:cNvPr id="5" name="Footer Placeholder 4"/>
          <p:cNvSpPr>
            <a:spLocks noGrp="1"/>
          </p:cNvSpPr>
          <p:nvPr>
            <p:ph type="ftr" sz="quarter" idx="11"/>
          </p:nvPr>
        </p:nvSpPr>
        <p:spPr/>
        <p:txBody>
          <a:bodyPr/>
          <a:lstStyle/>
          <a:p>
            <a:r>
              <a:rPr lang="en-GB" dirty="0"/>
              <a:t>Public    </a:t>
            </a:r>
          </a:p>
        </p:txBody>
      </p:sp>
      <p:sp>
        <p:nvSpPr>
          <p:cNvPr id="7" name="Picture Placeholder 9"/>
          <p:cNvSpPr>
            <a:spLocks noGrp="1"/>
          </p:cNvSpPr>
          <p:nvPr>
            <p:ph type="pic" sz="quarter" idx="14"/>
          </p:nvPr>
        </p:nvSpPr>
        <p:spPr>
          <a:xfrm>
            <a:off x="6441540" y="-6764"/>
            <a:ext cx="5763340" cy="7674927"/>
          </a:xfrm>
          <a:custGeom>
            <a:avLst/>
            <a:gdLst>
              <a:gd name="connsiteX0" fmla="*/ 0 w 5749052"/>
              <a:gd name="connsiteY0" fmla="*/ 2044535 h 5749051"/>
              <a:gd name="connsiteX1" fmla="*/ 2044535 w 5749052"/>
              <a:gd name="connsiteY1" fmla="*/ 0 h 5749051"/>
              <a:gd name="connsiteX2" fmla="*/ 3704517 w 5749052"/>
              <a:gd name="connsiteY2" fmla="*/ 0 h 5749051"/>
              <a:gd name="connsiteX3" fmla="*/ 5749052 w 5749052"/>
              <a:gd name="connsiteY3" fmla="*/ 2044535 h 5749051"/>
              <a:gd name="connsiteX4" fmla="*/ 5749052 w 5749052"/>
              <a:gd name="connsiteY4" fmla="*/ 3704516 h 5749051"/>
              <a:gd name="connsiteX5" fmla="*/ 3704517 w 5749052"/>
              <a:gd name="connsiteY5" fmla="*/ 5749051 h 5749051"/>
              <a:gd name="connsiteX6" fmla="*/ 2044535 w 5749052"/>
              <a:gd name="connsiteY6" fmla="*/ 5749051 h 5749051"/>
              <a:gd name="connsiteX7" fmla="*/ 0 w 5749052"/>
              <a:gd name="connsiteY7" fmla="*/ 3704516 h 5749051"/>
              <a:gd name="connsiteX8" fmla="*/ 0 w 5749052"/>
              <a:gd name="connsiteY8" fmla="*/ 2044535 h 5749051"/>
              <a:gd name="connsiteX0" fmla="*/ 0 w 5749052"/>
              <a:gd name="connsiteY0" fmla="*/ 2044535 h 5749051"/>
              <a:gd name="connsiteX1" fmla="*/ 588917 w 5749052"/>
              <a:gd name="connsiteY1" fmla="*/ 610381 h 5749051"/>
              <a:gd name="connsiteX2" fmla="*/ 2044535 w 5749052"/>
              <a:gd name="connsiteY2" fmla="*/ 0 h 5749051"/>
              <a:gd name="connsiteX3" fmla="*/ 3704517 w 5749052"/>
              <a:gd name="connsiteY3" fmla="*/ 0 h 5749051"/>
              <a:gd name="connsiteX4" fmla="*/ 5749052 w 5749052"/>
              <a:gd name="connsiteY4" fmla="*/ 2044535 h 5749051"/>
              <a:gd name="connsiteX5" fmla="*/ 5749052 w 5749052"/>
              <a:gd name="connsiteY5" fmla="*/ 3704516 h 5749051"/>
              <a:gd name="connsiteX6" fmla="*/ 3704517 w 5749052"/>
              <a:gd name="connsiteY6" fmla="*/ 5749051 h 5749051"/>
              <a:gd name="connsiteX7" fmla="*/ 2044535 w 5749052"/>
              <a:gd name="connsiteY7" fmla="*/ 5749051 h 5749051"/>
              <a:gd name="connsiteX8" fmla="*/ 0 w 5749052"/>
              <a:gd name="connsiteY8" fmla="*/ 3704516 h 5749051"/>
              <a:gd name="connsiteX9" fmla="*/ 0 w 5749052"/>
              <a:gd name="connsiteY9" fmla="*/ 2044535 h 5749051"/>
              <a:gd name="connsiteX0" fmla="*/ 0 w 5749052"/>
              <a:gd name="connsiteY0" fmla="*/ 2044535 h 5749051"/>
              <a:gd name="connsiteX1" fmla="*/ 588917 w 5749052"/>
              <a:gd name="connsiteY1" fmla="*/ 610381 h 5749051"/>
              <a:gd name="connsiteX2" fmla="*/ 2044535 w 5749052"/>
              <a:gd name="connsiteY2" fmla="*/ 0 h 5749051"/>
              <a:gd name="connsiteX3" fmla="*/ 3704517 w 5749052"/>
              <a:gd name="connsiteY3" fmla="*/ 0 h 5749051"/>
              <a:gd name="connsiteX4" fmla="*/ 5749052 w 5749052"/>
              <a:gd name="connsiteY4" fmla="*/ 2044535 h 5749051"/>
              <a:gd name="connsiteX5" fmla="*/ 5749052 w 5749052"/>
              <a:gd name="connsiteY5" fmla="*/ 3704516 h 5749051"/>
              <a:gd name="connsiteX6" fmla="*/ 3704517 w 5749052"/>
              <a:gd name="connsiteY6" fmla="*/ 5749051 h 5749051"/>
              <a:gd name="connsiteX7" fmla="*/ 2044535 w 5749052"/>
              <a:gd name="connsiteY7" fmla="*/ 5749051 h 5749051"/>
              <a:gd name="connsiteX8" fmla="*/ 0 w 5749052"/>
              <a:gd name="connsiteY8" fmla="*/ 3704516 h 5749051"/>
              <a:gd name="connsiteX9" fmla="*/ 0 w 5749052"/>
              <a:gd name="connsiteY9" fmla="*/ 2044535 h 5749051"/>
              <a:gd name="connsiteX0" fmla="*/ 0 w 5749052"/>
              <a:gd name="connsiteY0" fmla="*/ 2044535 h 5749051"/>
              <a:gd name="connsiteX1" fmla="*/ 588917 w 5749052"/>
              <a:gd name="connsiteY1" fmla="*/ 610381 h 5749051"/>
              <a:gd name="connsiteX2" fmla="*/ 2044535 w 5749052"/>
              <a:gd name="connsiteY2" fmla="*/ 0 h 5749051"/>
              <a:gd name="connsiteX3" fmla="*/ 3704517 w 5749052"/>
              <a:gd name="connsiteY3" fmla="*/ 0 h 5749051"/>
              <a:gd name="connsiteX4" fmla="*/ 5749052 w 5749052"/>
              <a:gd name="connsiteY4" fmla="*/ 2044535 h 5749051"/>
              <a:gd name="connsiteX5" fmla="*/ 5749052 w 5749052"/>
              <a:gd name="connsiteY5" fmla="*/ 3704516 h 5749051"/>
              <a:gd name="connsiteX6" fmla="*/ 3704517 w 5749052"/>
              <a:gd name="connsiteY6" fmla="*/ 5749051 h 5749051"/>
              <a:gd name="connsiteX7" fmla="*/ 2044535 w 5749052"/>
              <a:gd name="connsiteY7" fmla="*/ 5749051 h 5749051"/>
              <a:gd name="connsiteX8" fmla="*/ 0 w 5749052"/>
              <a:gd name="connsiteY8" fmla="*/ 3704516 h 5749051"/>
              <a:gd name="connsiteX9" fmla="*/ 0 w 5749052"/>
              <a:gd name="connsiteY9" fmla="*/ 2044535 h 5749051"/>
              <a:gd name="connsiteX0" fmla="*/ 0 w 5749052"/>
              <a:gd name="connsiteY0" fmla="*/ 2044535 h 5749051"/>
              <a:gd name="connsiteX1" fmla="*/ 588917 w 5749052"/>
              <a:gd name="connsiteY1" fmla="*/ 610381 h 5749051"/>
              <a:gd name="connsiteX2" fmla="*/ 2044535 w 5749052"/>
              <a:gd name="connsiteY2" fmla="*/ 0 h 5749051"/>
              <a:gd name="connsiteX3" fmla="*/ 3704517 w 5749052"/>
              <a:gd name="connsiteY3" fmla="*/ 0 h 5749051"/>
              <a:gd name="connsiteX4" fmla="*/ 5749052 w 5749052"/>
              <a:gd name="connsiteY4" fmla="*/ 2044535 h 5749051"/>
              <a:gd name="connsiteX5" fmla="*/ 5749052 w 5749052"/>
              <a:gd name="connsiteY5" fmla="*/ 3704516 h 5749051"/>
              <a:gd name="connsiteX6" fmla="*/ 3704517 w 5749052"/>
              <a:gd name="connsiteY6" fmla="*/ 5749051 h 5749051"/>
              <a:gd name="connsiteX7" fmla="*/ 2044535 w 5749052"/>
              <a:gd name="connsiteY7" fmla="*/ 5749051 h 5749051"/>
              <a:gd name="connsiteX8" fmla="*/ 0 w 5749052"/>
              <a:gd name="connsiteY8" fmla="*/ 3704516 h 5749051"/>
              <a:gd name="connsiteX9" fmla="*/ 0 w 5749052"/>
              <a:gd name="connsiteY9" fmla="*/ 2044535 h 5749051"/>
              <a:gd name="connsiteX0" fmla="*/ 235331 w 5984383"/>
              <a:gd name="connsiteY0" fmla="*/ 2044535 h 5749051"/>
              <a:gd name="connsiteX1" fmla="*/ 0 w 5984383"/>
              <a:gd name="connsiteY1" fmla="*/ 17953 h 5749051"/>
              <a:gd name="connsiteX2" fmla="*/ 2279866 w 5984383"/>
              <a:gd name="connsiteY2" fmla="*/ 0 h 5749051"/>
              <a:gd name="connsiteX3" fmla="*/ 3939848 w 5984383"/>
              <a:gd name="connsiteY3" fmla="*/ 0 h 5749051"/>
              <a:gd name="connsiteX4" fmla="*/ 5984383 w 5984383"/>
              <a:gd name="connsiteY4" fmla="*/ 2044535 h 5749051"/>
              <a:gd name="connsiteX5" fmla="*/ 5984383 w 5984383"/>
              <a:gd name="connsiteY5" fmla="*/ 3704516 h 5749051"/>
              <a:gd name="connsiteX6" fmla="*/ 3939848 w 5984383"/>
              <a:gd name="connsiteY6" fmla="*/ 5749051 h 5749051"/>
              <a:gd name="connsiteX7" fmla="*/ 2279866 w 5984383"/>
              <a:gd name="connsiteY7" fmla="*/ 5749051 h 5749051"/>
              <a:gd name="connsiteX8" fmla="*/ 235331 w 5984383"/>
              <a:gd name="connsiteY8" fmla="*/ 3704516 h 5749051"/>
              <a:gd name="connsiteX9" fmla="*/ 235331 w 5984383"/>
              <a:gd name="connsiteY9" fmla="*/ 2044535 h 5749051"/>
              <a:gd name="connsiteX0" fmla="*/ 4350 w 5753402"/>
              <a:gd name="connsiteY0" fmla="*/ 2044535 h 5749051"/>
              <a:gd name="connsiteX1" fmla="*/ 0 w 5753402"/>
              <a:gd name="connsiteY1" fmla="*/ 1284 h 5749051"/>
              <a:gd name="connsiteX2" fmla="*/ 2048885 w 5753402"/>
              <a:gd name="connsiteY2" fmla="*/ 0 h 5749051"/>
              <a:gd name="connsiteX3" fmla="*/ 3708867 w 5753402"/>
              <a:gd name="connsiteY3" fmla="*/ 0 h 5749051"/>
              <a:gd name="connsiteX4" fmla="*/ 5753402 w 5753402"/>
              <a:gd name="connsiteY4" fmla="*/ 2044535 h 5749051"/>
              <a:gd name="connsiteX5" fmla="*/ 5753402 w 5753402"/>
              <a:gd name="connsiteY5" fmla="*/ 3704516 h 5749051"/>
              <a:gd name="connsiteX6" fmla="*/ 3708867 w 5753402"/>
              <a:gd name="connsiteY6" fmla="*/ 5749051 h 5749051"/>
              <a:gd name="connsiteX7" fmla="*/ 2048885 w 5753402"/>
              <a:gd name="connsiteY7" fmla="*/ 5749051 h 5749051"/>
              <a:gd name="connsiteX8" fmla="*/ 4350 w 5753402"/>
              <a:gd name="connsiteY8" fmla="*/ 3704516 h 5749051"/>
              <a:gd name="connsiteX9" fmla="*/ 4350 w 5753402"/>
              <a:gd name="connsiteY9" fmla="*/ 2044535 h 5749051"/>
              <a:gd name="connsiteX0" fmla="*/ 4350 w 5753402"/>
              <a:gd name="connsiteY0" fmla="*/ 2044535 h 5749051"/>
              <a:gd name="connsiteX1" fmla="*/ 0 w 5753402"/>
              <a:gd name="connsiteY1" fmla="*/ 1284 h 5749051"/>
              <a:gd name="connsiteX2" fmla="*/ 2048885 w 5753402"/>
              <a:gd name="connsiteY2" fmla="*/ 0 h 5749051"/>
              <a:gd name="connsiteX3" fmla="*/ 3708867 w 5753402"/>
              <a:gd name="connsiteY3" fmla="*/ 0 h 5749051"/>
              <a:gd name="connsiteX4" fmla="*/ 5229527 w 5753402"/>
              <a:gd name="connsiteY4" fmla="*/ 678968 h 5749051"/>
              <a:gd name="connsiteX5" fmla="*/ 5753402 w 5753402"/>
              <a:gd name="connsiteY5" fmla="*/ 2044535 h 5749051"/>
              <a:gd name="connsiteX6" fmla="*/ 5753402 w 5753402"/>
              <a:gd name="connsiteY6" fmla="*/ 3704516 h 5749051"/>
              <a:gd name="connsiteX7" fmla="*/ 3708867 w 5753402"/>
              <a:gd name="connsiteY7" fmla="*/ 5749051 h 5749051"/>
              <a:gd name="connsiteX8" fmla="*/ 2048885 w 5753402"/>
              <a:gd name="connsiteY8" fmla="*/ 5749051 h 5749051"/>
              <a:gd name="connsiteX9" fmla="*/ 4350 w 5753402"/>
              <a:gd name="connsiteY9" fmla="*/ 3704516 h 5749051"/>
              <a:gd name="connsiteX10" fmla="*/ 4350 w 5753402"/>
              <a:gd name="connsiteY10" fmla="*/ 2044535 h 5749051"/>
              <a:gd name="connsiteX0" fmla="*/ 4350 w 5753402"/>
              <a:gd name="connsiteY0" fmla="*/ 2044535 h 5749051"/>
              <a:gd name="connsiteX1" fmla="*/ 0 w 5753402"/>
              <a:gd name="connsiteY1" fmla="*/ 1284 h 5749051"/>
              <a:gd name="connsiteX2" fmla="*/ 2048885 w 5753402"/>
              <a:gd name="connsiteY2" fmla="*/ 0 h 5749051"/>
              <a:gd name="connsiteX3" fmla="*/ 3708867 w 5753402"/>
              <a:gd name="connsiteY3" fmla="*/ 0 h 5749051"/>
              <a:gd name="connsiteX4" fmla="*/ 5229527 w 5753402"/>
              <a:gd name="connsiteY4" fmla="*/ 678968 h 5749051"/>
              <a:gd name="connsiteX5" fmla="*/ 5753402 w 5753402"/>
              <a:gd name="connsiteY5" fmla="*/ 2044535 h 5749051"/>
              <a:gd name="connsiteX6" fmla="*/ 5753402 w 5753402"/>
              <a:gd name="connsiteY6" fmla="*/ 3704516 h 5749051"/>
              <a:gd name="connsiteX7" fmla="*/ 3708867 w 5753402"/>
              <a:gd name="connsiteY7" fmla="*/ 5749051 h 5749051"/>
              <a:gd name="connsiteX8" fmla="*/ 2048885 w 5753402"/>
              <a:gd name="connsiteY8" fmla="*/ 5749051 h 5749051"/>
              <a:gd name="connsiteX9" fmla="*/ 4350 w 5753402"/>
              <a:gd name="connsiteY9" fmla="*/ 3704516 h 5749051"/>
              <a:gd name="connsiteX10" fmla="*/ 4350 w 5753402"/>
              <a:gd name="connsiteY10" fmla="*/ 2044535 h 5749051"/>
              <a:gd name="connsiteX0" fmla="*/ 4350 w 5753402"/>
              <a:gd name="connsiteY0" fmla="*/ 2044535 h 5749051"/>
              <a:gd name="connsiteX1" fmla="*/ 0 w 5753402"/>
              <a:gd name="connsiteY1" fmla="*/ 1284 h 5749051"/>
              <a:gd name="connsiteX2" fmla="*/ 2048885 w 5753402"/>
              <a:gd name="connsiteY2" fmla="*/ 0 h 5749051"/>
              <a:gd name="connsiteX3" fmla="*/ 3708867 w 5753402"/>
              <a:gd name="connsiteY3" fmla="*/ 0 h 5749051"/>
              <a:gd name="connsiteX4" fmla="*/ 5229527 w 5753402"/>
              <a:gd name="connsiteY4" fmla="*/ 678968 h 5749051"/>
              <a:gd name="connsiteX5" fmla="*/ 5753402 w 5753402"/>
              <a:gd name="connsiteY5" fmla="*/ 2044535 h 5749051"/>
              <a:gd name="connsiteX6" fmla="*/ 5753402 w 5753402"/>
              <a:gd name="connsiteY6" fmla="*/ 3704516 h 5749051"/>
              <a:gd name="connsiteX7" fmla="*/ 3708867 w 5753402"/>
              <a:gd name="connsiteY7" fmla="*/ 5749051 h 5749051"/>
              <a:gd name="connsiteX8" fmla="*/ 2048885 w 5753402"/>
              <a:gd name="connsiteY8" fmla="*/ 5749051 h 5749051"/>
              <a:gd name="connsiteX9" fmla="*/ 4350 w 5753402"/>
              <a:gd name="connsiteY9" fmla="*/ 3704516 h 5749051"/>
              <a:gd name="connsiteX10" fmla="*/ 4350 w 5753402"/>
              <a:gd name="connsiteY10" fmla="*/ 2044535 h 5749051"/>
              <a:gd name="connsiteX0" fmla="*/ 4350 w 5753402"/>
              <a:gd name="connsiteY0" fmla="*/ 2044535 h 5749051"/>
              <a:gd name="connsiteX1" fmla="*/ 0 w 5753402"/>
              <a:gd name="connsiteY1" fmla="*/ 1284 h 5749051"/>
              <a:gd name="connsiteX2" fmla="*/ 2048885 w 5753402"/>
              <a:gd name="connsiteY2" fmla="*/ 0 h 5749051"/>
              <a:gd name="connsiteX3" fmla="*/ 3708867 w 5753402"/>
              <a:gd name="connsiteY3" fmla="*/ 0 h 5749051"/>
              <a:gd name="connsiteX4" fmla="*/ 5229527 w 5753402"/>
              <a:gd name="connsiteY4" fmla="*/ 678968 h 5749051"/>
              <a:gd name="connsiteX5" fmla="*/ 5753402 w 5753402"/>
              <a:gd name="connsiteY5" fmla="*/ 2044535 h 5749051"/>
              <a:gd name="connsiteX6" fmla="*/ 5753402 w 5753402"/>
              <a:gd name="connsiteY6" fmla="*/ 3704516 h 5749051"/>
              <a:gd name="connsiteX7" fmla="*/ 3708867 w 5753402"/>
              <a:gd name="connsiteY7" fmla="*/ 5749051 h 5749051"/>
              <a:gd name="connsiteX8" fmla="*/ 2048885 w 5753402"/>
              <a:gd name="connsiteY8" fmla="*/ 5749051 h 5749051"/>
              <a:gd name="connsiteX9" fmla="*/ 4350 w 5753402"/>
              <a:gd name="connsiteY9" fmla="*/ 3704516 h 5749051"/>
              <a:gd name="connsiteX10" fmla="*/ 4350 w 5753402"/>
              <a:gd name="connsiteY10" fmla="*/ 2044535 h 5749051"/>
              <a:gd name="connsiteX0" fmla="*/ 4350 w 5755783"/>
              <a:gd name="connsiteY0" fmla="*/ 2044535 h 5749051"/>
              <a:gd name="connsiteX1" fmla="*/ 0 w 5755783"/>
              <a:gd name="connsiteY1" fmla="*/ 1284 h 5749051"/>
              <a:gd name="connsiteX2" fmla="*/ 2048885 w 5755783"/>
              <a:gd name="connsiteY2" fmla="*/ 0 h 5749051"/>
              <a:gd name="connsiteX3" fmla="*/ 3708867 w 5755783"/>
              <a:gd name="connsiteY3" fmla="*/ 0 h 5749051"/>
              <a:gd name="connsiteX4" fmla="*/ 5755783 w 5755783"/>
              <a:gd name="connsiteY4" fmla="*/ 7455 h 5749051"/>
              <a:gd name="connsiteX5" fmla="*/ 5753402 w 5755783"/>
              <a:gd name="connsiteY5" fmla="*/ 2044535 h 5749051"/>
              <a:gd name="connsiteX6" fmla="*/ 5753402 w 5755783"/>
              <a:gd name="connsiteY6" fmla="*/ 3704516 h 5749051"/>
              <a:gd name="connsiteX7" fmla="*/ 3708867 w 5755783"/>
              <a:gd name="connsiteY7" fmla="*/ 5749051 h 5749051"/>
              <a:gd name="connsiteX8" fmla="*/ 2048885 w 5755783"/>
              <a:gd name="connsiteY8" fmla="*/ 5749051 h 5749051"/>
              <a:gd name="connsiteX9" fmla="*/ 4350 w 5755783"/>
              <a:gd name="connsiteY9" fmla="*/ 3704516 h 5749051"/>
              <a:gd name="connsiteX10" fmla="*/ 4350 w 5755783"/>
              <a:gd name="connsiteY10" fmla="*/ 2044535 h 5749051"/>
              <a:gd name="connsiteX0" fmla="*/ 4350 w 5758165"/>
              <a:gd name="connsiteY0" fmla="*/ 2044535 h 5749051"/>
              <a:gd name="connsiteX1" fmla="*/ 0 w 5758165"/>
              <a:gd name="connsiteY1" fmla="*/ 1284 h 5749051"/>
              <a:gd name="connsiteX2" fmla="*/ 2048885 w 5758165"/>
              <a:gd name="connsiteY2" fmla="*/ 0 h 5749051"/>
              <a:gd name="connsiteX3" fmla="*/ 3708867 w 5758165"/>
              <a:gd name="connsiteY3" fmla="*/ 0 h 5749051"/>
              <a:gd name="connsiteX4" fmla="*/ 5758165 w 5758165"/>
              <a:gd name="connsiteY4" fmla="*/ 311 h 5749051"/>
              <a:gd name="connsiteX5" fmla="*/ 5753402 w 5758165"/>
              <a:gd name="connsiteY5" fmla="*/ 2044535 h 5749051"/>
              <a:gd name="connsiteX6" fmla="*/ 5753402 w 5758165"/>
              <a:gd name="connsiteY6" fmla="*/ 3704516 h 5749051"/>
              <a:gd name="connsiteX7" fmla="*/ 3708867 w 5758165"/>
              <a:gd name="connsiteY7" fmla="*/ 5749051 h 5749051"/>
              <a:gd name="connsiteX8" fmla="*/ 2048885 w 5758165"/>
              <a:gd name="connsiteY8" fmla="*/ 5749051 h 5749051"/>
              <a:gd name="connsiteX9" fmla="*/ 4350 w 5758165"/>
              <a:gd name="connsiteY9" fmla="*/ 3704516 h 5749051"/>
              <a:gd name="connsiteX10" fmla="*/ 4350 w 5758165"/>
              <a:gd name="connsiteY10" fmla="*/ 2044535 h 5749051"/>
              <a:gd name="connsiteX0" fmla="*/ 4350 w 5758165"/>
              <a:gd name="connsiteY0" fmla="*/ 2044535 h 5749051"/>
              <a:gd name="connsiteX1" fmla="*/ 0 w 5758165"/>
              <a:gd name="connsiteY1" fmla="*/ 1284 h 5749051"/>
              <a:gd name="connsiteX2" fmla="*/ 2048885 w 5758165"/>
              <a:gd name="connsiteY2" fmla="*/ 0 h 5749051"/>
              <a:gd name="connsiteX3" fmla="*/ 3708867 w 5758165"/>
              <a:gd name="connsiteY3" fmla="*/ 0 h 5749051"/>
              <a:gd name="connsiteX4" fmla="*/ 5758165 w 5758165"/>
              <a:gd name="connsiteY4" fmla="*/ 311 h 5749051"/>
              <a:gd name="connsiteX5" fmla="*/ 5753402 w 5758165"/>
              <a:gd name="connsiteY5" fmla="*/ 2044535 h 5749051"/>
              <a:gd name="connsiteX6" fmla="*/ 5753402 w 5758165"/>
              <a:gd name="connsiteY6" fmla="*/ 3704516 h 5749051"/>
              <a:gd name="connsiteX7" fmla="*/ 5152488 w 5758165"/>
              <a:gd name="connsiteY7" fmla="*/ 5156623 h 5749051"/>
              <a:gd name="connsiteX8" fmla="*/ 3708867 w 5758165"/>
              <a:gd name="connsiteY8" fmla="*/ 5749051 h 5749051"/>
              <a:gd name="connsiteX9" fmla="*/ 2048885 w 5758165"/>
              <a:gd name="connsiteY9" fmla="*/ 5749051 h 5749051"/>
              <a:gd name="connsiteX10" fmla="*/ 4350 w 5758165"/>
              <a:gd name="connsiteY10" fmla="*/ 3704516 h 5749051"/>
              <a:gd name="connsiteX11" fmla="*/ 4350 w 5758165"/>
              <a:gd name="connsiteY11" fmla="*/ 2044535 h 5749051"/>
              <a:gd name="connsiteX0" fmla="*/ 4350 w 5758165"/>
              <a:gd name="connsiteY0" fmla="*/ 2044535 h 5749051"/>
              <a:gd name="connsiteX1" fmla="*/ 0 w 5758165"/>
              <a:gd name="connsiteY1" fmla="*/ 1284 h 5749051"/>
              <a:gd name="connsiteX2" fmla="*/ 2048885 w 5758165"/>
              <a:gd name="connsiteY2" fmla="*/ 0 h 5749051"/>
              <a:gd name="connsiteX3" fmla="*/ 3708867 w 5758165"/>
              <a:gd name="connsiteY3" fmla="*/ 0 h 5749051"/>
              <a:gd name="connsiteX4" fmla="*/ 5758165 w 5758165"/>
              <a:gd name="connsiteY4" fmla="*/ 311 h 5749051"/>
              <a:gd name="connsiteX5" fmla="*/ 5753402 w 5758165"/>
              <a:gd name="connsiteY5" fmla="*/ 2044535 h 5749051"/>
              <a:gd name="connsiteX6" fmla="*/ 5753402 w 5758165"/>
              <a:gd name="connsiteY6" fmla="*/ 3704516 h 5749051"/>
              <a:gd name="connsiteX7" fmla="*/ 5152488 w 5758165"/>
              <a:gd name="connsiteY7" fmla="*/ 5156623 h 5749051"/>
              <a:gd name="connsiteX8" fmla="*/ 3708867 w 5758165"/>
              <a:gd name="connsiteY8" fmla="*/ 5749051 h 5749051"/>
              <a:gd name="connsiteX9" fmla="*/ 2048885 w 5758165"/>
              <a:gd name="connsiteY9" fmla="*/ 5749051 h 5749051"/>
              <a:gd name="connsiteX10" fmla="*/ 4350 w 5758165"/>
              <a:gd name="connsiteY10" fmla="*/ 3704516 h 5749051"/>
              <a:gd name="connsiteX11" fmla="*/ 4350 w 5758165"/>
              <a:gd name="connsiteY11" fmla="*/ 2044535 h 5749051"/>
              <a:gd name="connsiteX0" fmla="*/ 4350 w 5758165"/>
              <a:gd name="connsiteY0" fmla="*/ 2044535 h 5749051"/>
              <a:gd name="connsiteX1" fmla="*/ 0 w 5758165"/>
              <a:gd name="connsiteY1" fmla="*/ 1284 h 5749051"/>
              <a:gd name="connsiteX2" fmla="*/ 2048885 w 5758165"/>
              <a:gd name="connsiteY2" fmla="*/ 0 h 5749051"/>
              <a:gd name="connsiteX3" fmla="*/ 3708867 w 5758165"/>
              <a:gd name="connsiteY3" fmla="*/ 0 h 5749051"/>
              <a:gd name="connsiteX4" fmla="*/ 5758165 w 5758165"/>
              <a:gd name="connsiteY4" fmla="*/ 311 h 5749051"/>
              <a:gd name="connsiteX5" fmla="*/ 5753402 w 5758165"/>
              <a:gd name="connsiteY5" fmla="*/ 2044535 h 5749051"/>
              <a:gd name="connsiteX6" fmla="*/ 5753402 w 5758165"/>
              <a:gd name="connsiteY6" fmla="*/ 3704516 h 5749051"/>
              <a:gd name="connsiteX7" fmla="*/ 5152488 w 5758165"/>
              <a:gd name="connsiteY7" fmla="*/ 5156623 h 5749051"/>
              <a:gd name="connsiteX8" fmla="*/ 3708867 w 5758165"/>
              <a:gd name="connsiteY8" fmla="*/ 5749051 h 5749051"/>
              <a:gd name="connsiteX9" fmla="*/ 2048885 w 5758165"/>
              <a:gd name="connsiteY9" fmla="*/ 5749051 h 5749051"/>
              <a:gd name="connsiteX10" fmla="*/ 4350 w 5758165"/>
              <a:gd name="connsiteY10" fmla="*/ 3704516 h 5749051"/>
              <a:gd name="connsiteX11" fmla="*/ 4350 w 5758165"/>
              <a:gd name="connsiteY11" fmla="*/ 2044535 h 5749051"/>
              <a:gd name="connsiteX0" fmla="*/ 4350 w 5758165"/>
              <a:gd name="connsiteY0" fmla="*/ 2044535 h 5749051"/>
              <a:gd name="connsiteX1" fmla="*/ 0 w 5758165"/>
              <a:gd name="connsiteY1" fmla="*/ 1284 h 5749051"/>
              <a:gd name="connsiteX2" fmla="*/ 2048885 w 5758165"/>
              <a:gd name="connsiteY2" fmla="*/ 0 h 5749051"/>
              <a:gd name="connsiteX3" fmla="*/ 3708867 w 5758165"/>
              <a:gd name="connsiteY3" fmla="*/ 0 h 5749051"/>
              <a:gd name="connsiteX4" fmla="*/ 5758165 w 5758165"/>
              <a:gd name="connsiteY4" fmla="*/ 311 h 5749051"/>
              <a:gd name="connsiteX5" fmla="*/ 5753402 w 5758165"/>
              <a:gd name="connsiteY5" fmla="*/ 2044535 h 5749051"/>
              <a:gd name="connsiteX6" fmla="*/ 5753402 w 5758165"/>
              <a:gd name="connsiteY6" fmla="*/ 3704516 h 5749051"/>
              <a:gd name="connsiteX7" fmla="*/ 5152488 w 5758165"/>
              <a:gd name="connsiteY7" fmla="*/ 5156623 h 5749051"/>
              <a:gd name="connsiteX8" fmla="*/ 3708867 w 5758165"/>
              <a:gd name="connsiteY8" fmla="*/ 5749051 h 5749051"/>
              <a:gd name="connsiteX9" fmla="*/ 2048885 w 5758165"/>
              <a:gd name="connsiteY9" fmla="*/ 5749051 h 5749051"/>
              <a:gd name="connsiteX10" fmla="*/ 4350 w 5758165"/>
              <a:gd name="connsiteY10" fmla="*/ 3704516 h 5749051"/>
              <a:gd name="connsiteX11" fmla="*/ 4350 w 5758165"/>
              <a:gd name="connsiteY11" fmla="*/ 2044535 h 5749051"/>
              <a:gd name="connsiteX0" fmla="*/ 4350 w 5770674"/>
              <a:gd name="connsiteY0" fmla="*/ 2044535 h 5749051"/>
              <a:gd name="connsiteX1" fmla="*/ 0 w 5770674"/>
              <a:gd name="connsiteY1" fmla="*/ 1284 h 5749051"/>
              <a:gd name="connsiteX2" fmla="*/ 2048885 w 5770674"/>
              <a:gd name="connsiteY2" fmla="*/ 0 h 5749051"/>
              <a:gd name="connsiteX3" fmla="*/ 3708867 w 5770674"/>
              <a:gd name="connsiteY3" fmla="*/ 0 h 5749051"/>
              <a:gd name="connsiteX4" fmla="*/ 5758165 w 5770674"/>
              <a:gd name="connsiteY4" fmla="*/ 311 h 5749051"/>
              <a:gd name="connsiteX5" fmla="*/ 5753402 w 5770674"/>
              <a:gd name="connsiteY5" fmla="*/ 2044535 h 5749051"/>
              <a:gd name="connsiteX6" fmla="*/ 5753402 w 5770674"/>
              <a:gd name="connsiteY6" fmla="*/ 3704516 h 5749051"/>
              <a:gd name="connsiteX7" fmla="*/ 5770674 w 5770674"/>
              <a:gd name="connsiteY7" fmla="*/ 5736172 h 5749051"/>
              <a:gd name="connsiteX8" fmla="*/ 3708867 w 5770674"/>
              <a:gd name="connsiteY8" fmla="*/ 5749051 h 5749051"/>
              <a:gd name="connsiteX9" fmla="*/ 2048885 w 5770674"/>
              <a:gd name="connsiteY9" fmla="*/ 5749051 h 5749051"/>
              <a:gd name="connsiteX10" fmla="*/ 4350 w 5770674"/>
              <a:gd name="connsiteY10" fmla="*/ 3704516 h 5749051"/>
              <a:gd name="connsiteX11" fmla="*/ 4350 w 5770674"/>
              <a:gd name="connsiteY11" fmla="*/ 2044535 h 5749051"/>
              <a:gd name="connsiteX0" fmla="*/ 4350 w 5758165"/>
              <a:gd name="connsiteY0" fmla="*/ 2044535 h 5755222"/>
              <a:gd name="connsiteX1" fmla="*/ 0 w 5758165"/>
              <a:gd name="connsiteY1" fmla="*/ 1284 h 5755222"/>
              <a:gd name="connsiteX2" fmla="*/ 2048885 w 5758165"/>
              <a:gd name="connsiteY2" fmla="*/ 0 h 5755222"/>
              <a:gd name="connsiteX3" fmla="*/ 3708867 w 5758165"/>
              <a:gd name="connsiteY3" fmla="*/ 0 h 5755222"/>
              <a:gd name="connsiteX4" fmla="*/ 5758165 w 5758165"/>
              <a:gd name="connsiteY4" fmla="*/ 311 h 5755222"/>
              <a:gd name="connsiteX5" fmla="*/ 5753402 w 5758165"/>
              <a:gd name="connsiteY5" fmla="*/ 2044535 h 5755222"/>
              <a:gd name="connsiteX6" fmla="*/ 5753402 w 5758165"/>
              <a:gd name="connsiteY6" fmla="*/ 3704516 h 5755222"/>
              <a:gd name="connsiteX7" fmla="*/ 5754005 w 5758165"/>
              <a:gd name="connsiteY7" fmla="*/ 5755222 h 5755222"/>
              <a:gd name="connsiteX8" fmla="*/ 3708867 w 5758165"/>
              <a:gd name="connsiteY8" fmla="*/ 5749051 h 5755222"/>
              <a:gd name="connsiteX9" fmla="*/ 2048885 w 5758165"/>
              <a:gd name="connsiteY9" fmla="*/ 5749051 h 5755222"/>
              <a:gd name="connsiteX10" fmla="*/ 4350 w 5758165"/>
              <a:gd name="connsiteY10" fmla="*/ 3704516 h 5755222"/>
              <a:gd name="connsiteX11" fmla="*/ 4350 w 5758165"/>
              <a:gd name="connsiteY11" fmla="*/ 2044535 h 5755222"/>
              <a:gd name="connsiteX0" fmla="*/ 4350 w 5758165"/>
              <a:gd name="connsiteY0" fmla="*/ 2044535 h 5763339"/>
              <a:gd name="connsiteX1" fmla="*/ 0 w 5758165"/>
              <a:gd name="connsiteY1" fmla="*/ 1284 h 5763339"/>
              <a:gd name="connsiteX2" fmla="*/ 2048885 w 5758165"/>
              <a:gd name="connsiteY2" fmla="*/ 0 h 5763339"/>
              <a:gd name="connsiteX3" fmla="*/ 3708867 w 5758165"/>
              <a:gd name="connsiteY3" fmla="*/ 0 h 5763339"/>
              <a:gd name="connsiteX4" fmla="*/ 5758165 w 5758165"/>
              <a:gd name="connsiteY4" fmla="*/ 311 h 5763339"/>
              <a:gd name="connsiteX5" fmla="*/ 5753402 w 5758165"/>
              <a:gd name="connsiteY5" fmla="*/ 2044535 h 5763339"/>
              <a:gd name="connsiteX6" fmla="*/ 5753402 w 5758165"/>
              <a:gd name="connsiteY6" fmla="*/ 3704516 h 5763339"/>
              <a:gd name="connsiteX7" fmla="*/ 5754005 w 5758165"/>
              <a:gd name="connsiteY7" fmla="*/ 5755222 h 5763339"/>
              <a:gd name="connsiteX8" fmla="*/ 3708867 w 5758165"/>
              <a:gd name="connsiteY8" fmla="*/ 5749051 h 5763339"/>
              <a:gd name="connsiteX9" fmla="*/ 2287010 w 5758165"/>
              <a:gd name="connsiteY9" fmla="*/ 5763339 h 5763339"/>
              <a:gd name="connsiteX10" fmla="*/ 4350 w 5758165"/>
              <a:gd name="connsiteY10" fmla="*/ 3704516 h 5763339"/>
              <a:gd name="connsiteX11" fmla="*/ 4350 w 5758165"/>
              <a:gd name="connsiteY11" fmla="*/ 2044535 h 5763339"/>
              <a:gd name="connsiteX0" fmla="*/ 4350 w 5758165"/>
              <a:gd name="connsiteY0" fmla="*/ 2044535 h 5763339"/>
              <a:gd name="connsiteX1" fmla="*/ 0 w 5758165"/>
              <a:gd name="connsiteY1" fmla="*/ 1284 h 5763339"/>
              <a:gd name="connsiteX2" fmla="*/ 2048885 w 5758165"/>
              <a:gd name="connsiteY2" fmla="*/ 0 h 5763339"/>
              <a:gd name="connsiteX3" fmla="*/ 3708867 w 5758165"/>
              <a:gd name="connsiteY3" fmla="*/ 0 h 5763339"/>
              <a:gd name="connsiteX4" fmla="*/ 5758165 w 5758165"/>
              <a:gd name="connsiteY4" fmla="*/ 311 h 5763339"/>
              <a:gd name="connsiteX5" fmla="*/ 5753402 w 5758165"/>
              <a:gd name="connsiteY5" fmla="*/ 2044535 h 5763339"/>
              <a:gd name="connsiteX6" fmla="*/ 5753402 w 5758165"/>
              <a:gd name="connsiteY6" fmla="*/ 3704516 h 5763339"/>
              <a:gd name="connsiteX7" fmla="*/ 5754005 w 5758165"/>
              <a:gd name="connsiteY7" fmla="*/ 5755222 h 5763339"/>
              <a:gd name="connsiteX8" fmla="*/ 3708867 w 5758165"/>
              <a:gd name="connsiteY8" fmla="*/ 5749051 h 5763339"/>
              <a:gd name="connsiteX9" fmla="*/ 2287010 w 5758165"/>
              <a:gd name="connsiteY9" fmla="*/ 5763339 h 5763339"/>
              <a:gd name="connsiteX10" fmla="*/ 13875 w 5758165"/>
              <a:gd name="connsiteY10" fmla="*/ 3740235 h 5763339"/>
              <a:gd name="connsiteX11" fmla="*/ 4350 w 5758165"/>
              <a:gd name="connsiteY11" fmla="*/ 2044535 h 5763339"/>
              <a:gd name="connsiteX0" fmla="*/ 4350 w 5758165"/>
              <a:gd name="connsiteY0" fmla="*/ 2044535 h 5756195"/>
              <a:gd name="connsiteX1" fmla="*/ 0 w 5758165"/>
              <a:gd name="connsiteY1" fmla="*/ 1284 h 5756195"/>
              <a:gd name="connsiteX2" fmla="*/ 2048885 w 5758165"/>
              <a:gd name="connsiteY2" fmla="*/ 0 h 5756195"/>
              <a:gd name="connsiteX3" fmla="*/ 3708867 w 5758165"/>
              <a:gd name="connsiteY3" fmla="*/ 0 h 5756195"/>
              <a:gd name="connsiteX4" fmla="*/ 5758165 w 5758165"/>
              <a:gd name="connsiteY4" fmla="*/ 311 h 5756195"/>
              <a:gd name="connsiteX5" fmla="*/ 5753402 w 5758165"/>
              <a:gd name="connsiteY5" fmla="*/ 2044535 h 5756195"/>
              <a:gd name="connsiteX6" fmla="*/ 5753402 w 5758165"/>
              <a:gd name="connsiteY6" fmla="*/ 3704516 h 5756195"/>
              <a:gd name="connsiteX7" fmla="*/ 5754005 w 5758165"/>
              <a:gd name="connsiteY7" fmla="*/ 5755222 h 5756195"/>
              <a:gd name="connsiteX8" fmla="*/ 3708867 w 5758165"/>
              <a:gd name="connsiteY8" fmla="*/ 5749051 h 5756195"/>
              <a:gd name="connsiteX9" fmla="*/ 2372735 w 5758165"/>
              <a:gd name="connsiteY9" fmla="*/ 5756195 h 5756195"/>
              <a:gd name="connsiteX10" fmla="*/ 13875 w 5758165"/>
              <a:gd name="connsiteY10" fmla="*/ 3740235 h 5756195"/>
              <a:gd name="connsiteX11" fmla="*/ 4350 w 5758165"/>
              <a:gd name="connsiteY11" fmla="*/ 2044535 h 5756195"/>
              <a:gd name="connsiteX0" fmla="*/ 9525 w 5763340"/>
              <a:gd name="connsiteY0" fmla="*/ 2044535 h 5756195"/>
              <a:gd name="connsiteX1" fmla="*/ 5175 w 5763340"/>
              <a:gd name="connsiteY1" fmla="*/ 1284 h 5756195"/>
              <a:gd name="connsiteX2" fmla="*/ 2054060 w 5763340"/>
              <a:gd name="connsiteY2" fmla="*/ 0 h 5756195"/>
              <a:gd name="connsiteX3" fmla="*/ 3714042 w 5763340"/>
              <a:gd name="connsiteY3" fmla="*/ 0 h 5756195"/>
              <a:gd name="connsiteX4" fmla="*/ 5763340 w 5763340"/>
              <a:gd name="connsiteY4" fmla="*/ 311 h 5756195"/>
              <a:gd name="connsiteX5" fmla="*/ 5758577 w 5763340"/>
              <a:gd name="connsiteY5" fmla="*/ 2044535 h 5756195"/>
              <a:gd name="connsiteX6" fmla="*/ 5758577 w 5763340"/>
              <a:gd name="connsiteY6" fmla="*/ 3704516 h 5756195"/>
              <a:gd name="connsiteX7" fmla="*/ 5759180 w 5763340"/>
              <a:gd name="connsiteY7" fmla="*/ 5755222 h 5756195"/>
              <a:gd name="connsiteX8" fmla="*/ 3714042 w 5763340"/>
              <a:gd name="connsiteY8" fmla="*/ 5749051 h 5756195"/>
              <a:gd name="connsiteX9" fmla="*/ 2377910 w 5763340"/>
              <a:gd name="connsiteY9" fmla="*/ 5756195 h 5756195"/>
              <a:gd name="connsiteX10" fmla="*/ 0 w 5763340"/>
              <a:gd name="connsiteY10" fmla="*/ 3825960 h 5756195"/>
              <a:gd name="connsiteX11" fmla="*/ 9525 w 5763340"/>
              <a:gd name="connsiteY11" fmla="*/ 2044535 h 5756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763340" h="5756195">
                <a:moveTo>
                  <a:pt x="9525" y="2044535"/>
                </a:moveTo>
                <a:lnTo>
                  <a:pt x="5175" y="1284"/>
                </a:lnTo>
                <a:lnTo>
                  <a:pt x="2054060" y="0"/>
                </a:lnTo>
                <a:lnTo>
                  <a:pt x="3714042" y="0"/>
                </a:lnTo>
                <a:lnTo>
                  <a:pt x="5763340" y="311"/>
                </a:lnTo>
                <a:cubicBezTo>
                  <a:pt x="5762546" y="679338"/>
                  <a:pt x="5759371" y="1365508"/>
                  <a:pt x="5758577" y="2044535"/>
                </a:cubicBezTo>
                <a:lnTo>
                  <a:pt x="5758577" y="3704516"/>
                </a:lnTo>
                <a:lnTo>
                  <a:pt x="5759180" y="5755222"/>
                </a:lnTo>
                <a:lnTo>
                  <a:pt x="3714042" y="5749051"/>
                </a:lnTo>
                <a:lnTo>
                  <a:pt x="2377910" y="5756195"/>
                </a:lnTo>
                <a:cubicBezTo>
                  <a:pt x="1248744" y="5756195"/>
                  <a:pt x="0" y="4955126"/>
                  <a:pt x="0" y="3825960"/>
                </a:cubicBezTo>
                <a:lnTo>
                  <a:pt x="9525" y="2044535"/>
                </a:lnTo>
                <a:close/>
              </a:path>
            </a:pathLst>
          </a:custGeom>
        </p:spPr>
        <p:txBody>
          <a:bodyPr/>
          <a:lstStyle/>
          <a:p>
            <a:r>
              <a:rPr lang="en-US" dirty="0"/>
              <a:t>Drag picture to placeholder or click icon to add</a:t>
            </a:r>
            <a:endParaRPr lang="en-GB" dirty="0"/>
          </a:p>
        </p:txBody>
      </p:sp>
    </p:spTree>
    <p:extLst>
      <p:ext uri="{BB962C8B-B14F-4D97-AF65-F5344CB8AC3E}">
        <p14:creationId xmlns:p14="http://schemas.microsoft.com/office/powerpoint/2010/main" val="8901788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7999" y="704045"/>
            <a:ext cx="11257200" cy="1343571"/>
          </a:xfrm>
          <a:prstGeom prst="rect">
            <a:avLst/>
          </a:prstGeom>
        </p:spPr>
        <p:txBody>
          <a:bodyPr vert="horz" lIns="0" tIns="0" rIns="0" bIns="0" rtlCol="0" anchor="t" anchorCtr="0">
            <a:noAutofit/>
          </a:bodyPr>
          <a:lstStyle/>
          <a:p>
            <a:r>
              <a:rPr lang="en-US"/>
              <a:t>Click to edit Master title style</a:t>
            </a:r>
            <a:endParaRPr lang="en-GB" dirty="0"/>
          </a:p>
        </p:txBody>
      </p:sp>
      <p:sp>
        <p:nvSpPr>
          <p:cNvPr id="3" name="Text Placeholder 2"/>
          <p:cNvSpPr>
            <a:spLocks noGrp="1"/>
          </p:cNvSpPr>
          <p:nvPr>
            <p:ph type="body" idx="1"/>
          </p:nvPr>
        </p:nvSpPr>
        <p:spPr>
          <a:xfrm>
            <a:off x="467999" y="2696633"/>
            <a:ext cx="11257200" cy="4964400"/>
          </a:xfrm>
          <a:prstGeom prst="rect">
            <a:avLst/>
          </a:prstGeom>
        </p:spPr>
        <p:txBody>
          <a:bodyPr vert="horz" lIns="0" tIns="0" rIns="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p:cNvSpPr>
            <a:spLocks noGrp="1"/>
          </p:cNvSpPr>
          <p:nvPr>
            <p:ph type="dt" sz="half" idx="2"/>
          </p:nvPr>
        </p:nvSpPr>
        <p:spPr>
          <a:xfrm>
            <a:off x="1494191" y="8609245"/>
            <a:ext cx="720000" cy="288000"/>
          </a:xfrm>
          <a:prstGeom prst="rect">
            <a:avLst/>
          </a:prstGeom>
        </p:spPr>
        <p:txBody>
          <a:bodyPr vert="horz" lIns="0" tIns="0" rIns="0" bIns="0" rtlCol="0" anchor="t" anchorCtr="0">
            <a:noAutofit/>
          </a:bodyPr>
          <a:lstStyle>
            <a:lvl1pPr algn="l">
              <a:defRPr sz="1000">
                <a:solidFill>
                  <a:schemeClr val="accent1"/>
                </a:solidFill>
              </a:defRPr>
            </a:lvl1pPr>
          </a:lstStyle>
          <a:p>
            <a:fld id="{117841A2-5710-4312-94D8-41448315F146}" type="datetime1">
              <a:rPr lang="en-GB" smtClean="0"/>
              <a:t>17/11/2017</a:t>
            </a:fld>
            <a:endParaRPr lang="en-GB" dirty="0"/>
          </a:p>
        </p:txBody>
      </p:sp>
      <p:sp>
        <p:nvSpPr>
          <p:cNvPr id="5" name="Footer Placeholder 4"/>
          <p:cNvSpPr>
            <a:spLocks noGrp="1"/>
          </p:cNvSpPr>
          <p:nvPr>
            <p:ph type="ftr" sz="quarter" idx="3"/>
          </p:nvPr>
        </p:nvSpPr>
        <p:spPr>
          <a:xfrm>
            <a:off x="2240812" y="8609245"/>
            <a:ext cx="6114625" cy="288000"/>
          </a:xfrm>
          <a:prstGeom prst="rect">
            <a:avLst/>
          </a:prstGeom>
        </p:spPr>
        <p:txBody>
          <a:bodyPr vert="horz" lIns="0" tIns="0" rIns="0" bIns="0" rtlCol="0" anchor="t" anchorCtr="0">
            <a:noAutofit/>
          </a:bodyPr>
          <a:lstStyle>
            <a:lvl1pPr algn="l">
              <a:defRPr sz="1000">
                <a:solidFill>
                  <a:schemeClr val="accent1"/>
                </a:solidFill>
              </a:defRPr>
            </a:lvl1pPr>
          </a:lstStyle>
          <a:p>
            <a:r>
              <a:rPr lang="en-GB" dirty="0"/>
              <a:t>Public    </a:t>
            </a:r>
          </a:p>
        </p:txBody>
      </p:sp>
      <p:sp>
        <p:nvSpPr>
          <p:cNvPr id="12" name="TextBox 11"/>
          <p:cNvSpPr txBox="1"/>
          <p:nvPr userDrawn="1"/>
        </p:nvSpPr>
        <p:spPr>
          <a:xfrm>
            <a:off x="463550" y="8609245"/>
            <a:ext cx="1905000" cy="288000"/>
          </a:xfrm>
          <a:prstGeom prst="rect">
            <a:avLst/>
          </a:prstGeom>
          <a:noFill/>
        </p:spPr>
        <p:txBody>
          <a:bodyPr wrap="square" lIns="0" tIns="0" rIns="0" bIns="0" numCol="1" spcCol="151200" rtlCol="0">
            <a:noAutofit/>
          </a:bodyPr>
          <a:lstStyle/>
          <a:p>
            <a:fld id="{EF540DAE-C9AD-4AB7-834A-30F15928ADCF}" type="slidenum">
              <a:rPr lang="en-GB" sz="1000" smtClean="0">
                <a:solidFill>
                  <a:schemeClr val="accent1"/>
                </a:solidFill>
              </a:rPr>
              <a:pPr/>
              <a:t>‹#›</a:t>
            </a:fld>
            <a:r>
              <a:rPr lang="en-GB" sz="1000" dirty="0">
                <a:solidFill>
                  <a:schemeClr val="accent1"/>
                </a:solidFill>
              </a:rPr>
              <a:t>    </a:t>
            </a:r>
            <a:r>
              <a:rPr lang="en-GB" sz="1000" baseline="0" dirty="0">
                <a:solidFill>
                  <a:schemeClr val="accent1"/>
                </a:solidFill>
              </a:rPr>
              <a:t> </a:t>
            </a:r>
            <a:r>
              <a:rPr lang="en-GB" sz="1000" dirty="0">
                <a:solidFill>
                  <a:schemeClr val="accent1"/>
                </a:solidFill>
              </a:rPr>
              <a:t>© Experian</a:t>
            </a:r>
          </a:p>
        </p:txBody>
      </p:sp>
      <p:sp>
        <p:nvSpPr>
          <p:cNvPr id="9" name="Slide Number Placeholder 5"/>
          <p:cNvSpPr>
            <a:spLocks noGrp="1"/>
          </p:cNvSpPr>
          <p:nvPr>
            <p:ph type="sldNum" sz="quarter" idx="4"/>
          </p:nvPr>
        </p:nvSpPr>
        <p:spPr>
          <a:xfrm>
            <a:off x="463550" y="9250956"/>
            <a:ext cx="1080000" cy="288000"/>
          </a:xfrm>
          <a:prstGeom prst="rect">
            <a:avLst/>
          </a:prstGeom>
        </p:spPr>
        <p:txBody>
          <a:bodyPr lIns="0" tIns="0" rIns="0" bIns="0"/>
          <a:lstStyle>
            <a:lvl1pPr>
              <a:defRPr sz="600">
                <a:solidFill>
                  <a:schemeClr val="bg1"/>
                </a:solidFill>
              </a:defRPr>
            </a:lvl1pPr>
          </a:lstStyle>
          <a:p>
            <a:fld id="{EF540DAE-C9AD-4AB7-834A-30F15928ADCF}" type="slidenum">
              <a:rPr lang="en-GB" smtClean="0"/>
              <a:pPr/>
              <a:t>‹#›</a:t>
            </a:fld>
            <a:endParaRPr lang="en-GB" dirty="0"/>
          </a:p>
        </p:txBody>
      </p:sp>
      <p:pic>
        <p:nvPicPr>
          <p:cNvPr id="10" name="Picture 9"/>
          <p:cNvPicPr>
            <a:picLocks noChangeAspect="1"/>
          </p:cNvPicPr>
          <p:nvPr userDrawn="1"/>
        </p:nvPicPr>
        <p:blipFill>
          <a:blip r:embed="rId19"/>
          <a:stretch>
            <a:fillRect/>
          </a:stretch>
        </p:blipFill>
        <p:spPr>
          <a:xfrm>
            <a:off x="10175818" y="8351520"/>
            <a:ext cx="1654233" cy="540369"/>
          </a:xfrm>
          <a:prstGeom prst="rect">
            <a:avLst/>
          </a:prstGeom>
        </p:spPr>
      </p:pic>
    </p:spTree>
    <p:extLst>
      <p:ext uri="{BB962C8B-B14F-4D97-AF65-F5344CB8AC3E}">
        <p14:creationId xmlns:p14="http://schemas.microsoft.com/office/powerpoint/2010/main" val="2125146718"/>
      </p:ext>
    </p:extLst>
  </p:cSld>
  <p:clrMap bg1="lt1" tx1="dk1" bg2="lt2" tx2="dk2" accent1="accent1" accent2="accent2" accent3="accent3" accent4="accent4" accent5="accent5" accent6="accent6" hlink="hlink" folHlink="folHlink"/>
  <p:sldLayoutIdLst>
    <p:sldLayoutId id="2147483659" r:id="rId1"/>
    <p:sldLayoutId id="2147483649" r:id="rId2"/>
    <p:sldLayoutId id="2147483656" r:id="rId3"/>
    <p:sldLayoutId id="2147483657" r:id="rId4"/>
    <p:sldLayoutId id="2147483650" r:id="rId5"/>
    <p:sldLayoutId id="2147483663" r:id="rId6"/>
    <p:sldLayoutId id="2147483664" r:id="rId7"/>
    <p:sldLayoutId id="2147483665" r:id="rId8"/>
    <p:sldLayoutId id="2147483667" r:id="rId9"/>
    <p:sldLayoutId id="2147483666" r:id="rId10"/>
    <p:sldLayoutId id="2147483660" r:id="rId11"/>
    <p:sldLayoutId id="2147483661" r:id="rId12"/>
    <p:sldLayoutId id="2147483662" r:id="rId13"/>
    <p:sldLayoutId id="2147483658" r:id="rId14"/>
    <p:sldLayoutId id="2147483654" r:id="rId15"/>
    <p:sldLayoutId id="2147483655" r:id="rId16"/>
    <p:sldLayoutId id="2147483668" r:id="rId17"/>
  </p:sldLayoutIdLst>
  <p:hf sldNum="0" hdr="0" dt="0"/>
  <p:txStyles>
    <p:titleStyle>
      <a:lvl1pPr algn="l" defTabSz="914400" rtl="0" eaLnBrk="1" latinLnBrk="0" hangingPunct="1">
        <a:lnSpc>
          <a:spcPct val="90000"/>
        </a:lnSpc>
        <a:spcBef>
          <a:spcPct val="0"/>
        </a:spcBef>
        <a:buNone/>
        <a:defRPr sz="3600" kern="1200">
          <a:solidFill>
            <a:schemeClr val="accent1"/>
          </a:solidFill>
          <a:latin typeface="+mj-lt"/>
          <a:ea typeface="+mj-ea"/>
          <a:cs typeface="+mj-cs"/>
        </a:defRPr>
      </a:lvl1pPr>
    </p:titleStyle>
    <p:bodyStyle>
      <a:lvl1pPr marL="0" indent="0" algn="l" defTabSz="914400" rtl="0" eaLnBrk="1" latinLnBrk="0" hangingPunct="1">
        <a:lnSpc>
          <a:spcPct val="100000"/>
        </a:lnSpc>
        <a:spcBef>
          <a:spcPts val="1000"/>
        </a:spcBef>
        <a:buFont typeface="Arial" panose="020B0604020202020204" pitchFamily="34" charset="0"/>
        <a:buNone/>
        <a:defRPr sz="1800" kern="1200">
          <a:solidFill>
            <a:schemeClr val="tx1"/>
          </a:solidFill>
          <a:latin typeface="+mn-lt"/>
          <a:ea typeface="+mn-ea"/>
          <a:cs typeface="+mn-cs"/>
        </a:defRPr>
      </a:lvl1pPr>
      <a:lvl2pPr marL="144000" indent="-144000" algn="l" defTabSz="914400" rtl="0" eaLnBrk="1" latinLnBrk="0" hangingPunct="1">
        <a:lnSpc>
          <a:spcPct val="100000"/>
        </a:lnSpc>
        <a:spcBef>
          <a:spcPts val="800"/>
        </a:spcBef>
        <a:buClr>
          <a:schemeClr val="tx1"/>
        </a:buClr>
        <a:buSzPct val="110000"/>
        <a:buFont typeface="Arial" panose="020B0604020202020204" pitchFamily="34" charset="0"/>
        <a:buChar char="•"/>
        <a:defRPr sz="1800" b="1" kern="1200">
          <a:solidFill>
            <a:schemeClr val="tx1"/>
          </a:solidFill>
          <a:latin typeface="+mn-lt"/>
          <a:ea typeface="+mn-ea"/>
          <a:cs typeface="+mn-cs"/>
        </a:defRPr>
      </a:lvl2pPr>
      <a:lvl3pPr marL="365125" indent="-219075" algn="l" defTabSz="914400" rtl="0" eaLnBrk="1" latinLnBrk="0" hangingPunct="1">
        <a:lnSpc>
          <a:spcPct val="100000"/>
        </a:lnSpc>
        <a:spcBef>
          <a:spcPts val="800"/>
        </a:spcBef>
        <a:buClr>
          <a:schemeClr val="tx1"/>
        </a:buClr>
        <a:buFont typeface="Arial" panose="020B0604020202020204" pitchFamily="34" charset="0"/>
        <a:buChar char="–"/>
        <a:defRPr sz="1800" b="1" kern="1200">
          <a:solidFill>
            <a:schemeClr val="tx1"/>
          </a:solidFill>
          <a:latin typeface="+mn-lt"/>
          <a:ea typeface="+mn-ea"/>
          <a:cs typeface="+mn-cs"/>
        </a:defRPr>
      </a:lvl3pPr>
      <a:lvl4pPr marL="512763" indent="-147638" algn="l" defTabSz="914400" rtl="0" eaLnBrk="1" latinLnBrk="0" hangingPunct="1">
        <a:lnSpc>
          <a:spcPct val="100000"/>
        </a:lnSpc>
        <a:spcBef>
          <a:spcPts val="800"/>
        </a:spcBef>
        <a:buClr>
          <a:schemeClr val="tx1"/>
        </a:buClr>
        <a:buSzPct val="110000"/>
        <a:buFont typeface="Arial" panose="020B0604020202020204" pitchFamily="34" charset="0"/>
        <a:buChar char="•"/>
        <a:defRPr sz="1800" b="1" kern="1200">
          <a:solidFill>
            <a:schemeClr val="tx1"/>
          </a:solidFill>
          <a:latin typeface="+mn-lt"/>
          <a:ea typeface="+mn-ea"/>
          <a:cs typeface="+mn-cs"/>
        </a:defRPr>
      </a:lvl4pPr>
      <a:lvl5pPr marL="742950" indent="-230188" algn="l" defTabSz="914400" rtl="0" eaLnBrk="1" latinLnBrk="0" hangingPunct="1">
        <a:lnSpc>
          <a:spcPct val="100000"/>
        </a:lnSpc>
        <a:spcBef>
          <a:spcPts val="800"/>
        </a:spcBef>
        <a:buClr>
          <a:schemeClr val="tx1"/>
        </a:buClr>
        <a:buFont typeface="Arial" panose="020B0604020202020204" pitchFamily="34" charset="0"/>
        <a:buChar char="–"/>
        <a:defRPr sz="1800" b="1"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880" userDrawn="1">
          <p15:clr>
            <a:srgbClr val="547EBF"/>
          </p15:clr>
        </p15:guide>
        <p15:guide id="2" pos="3849" userDrawn="1">
          <p15:clr>
            <a:srgbClr val="547EBF"/>
          </p15:clr>
        </p15:guide>
        <p15:guide id="3" pos="292" userDrawn="1">
          <p15:clr>
            <a:srgbClr val="F26B43"/>
          </p15:clr>
        </p15:guide>
        <p15:guide id="4" pos="901" userDrawn="1">
          <p15:clr>
            <a:srgbClr val="F26B43"/>
          </p15:clr>
        </p15:guide>
        <p15:guide id="5" pos="1501" userDrawn="1">
          <p15:clr>
            <a:srgbClr val="F26B43"/>
          </p15:clr>
        </p15:guide>
        <p15:guide id="6" pos="2093" userDrawn="1">
          <p15:clr>
            <a:srgbClr val="F26B43"/>
          </p15:clr>
        </p15:guide>
        <p15:guide id="7" pos="2693" userDrawn="1">
          <p15:clr>
            <a:srgbClr val="F26B43"/>
          </p15:clr>
        </p15:guide>
        <p15:guide id="8" pos="4497" userDrawn="1">
          <p15:clr>
            <a:srgbClr val="F26B43"/>
          </p15:clr>
        </p15:guide>
        <p15:guide id="9" pos="3894" userDrawn="1">
          <p15:clr>
            <a:srgbClr val="F26B43"/>
          </p15:clr>
        </p15:guide>
        <p15:guide id="10" pos="3294" userDrawn="1">
          <p15:clr>
            <a:srgbClr val="F26B43"/>
          </p15:clr>
        </p15:guide>
        <p15:guide id="11" pos="5094" userDrawn="1">
          <p15:clr>
            <a:srgbClr val="F26B43"/>
          </p15:clr>
        </p15:guide>
        <p15:guide id="12" pos="5687" userDrawn="1">
          <p15:clr>
            <a:srgbClr val="F26B43"/>
          </p15:clr>
        </p15:guide>
        <p15:guide id="13" pos="6287" userDrawn="1">
          <p15:clr>
            <a:srgbClr val="F26B43"/>
          </p15:clr>
        </p15:guide>
        <p15:guide id="14" pos="6888" userDrawn="1">
          <p15:clr>
            <a:srgbClr val="F26B43"/>
          </p15:clr>
        </p15:guide>
        <p15:guide id="15" pos="7399" userDrawn="1">
          <p15:clr>
            <a:srgbClr val="F26B43"/>
          </p15:clr>
        </p15:guide>
        <p15:guide id="16" pos="804" userDrawn="1">
          <p15:clr>
            <a:srgbClr val="F26B43"/>
          </p15:clr>
        </p15:guide>
        <p15:guide id="17" pos="1410" userDrawn="1">
          <p15:clr>
            <a:srgbClr val="F26B43"/>
          </p15:clr>
        </p15:guide>
        <p15:guide id="18" pos="2010" userDrawn="1">
          <p15:clr>
            <a:srgbClr val="F26B43"/>
          </p15:clr>
        </p15:guide>
        <p15:guide id="19" pos="2607" userDrawn="1">
          <p15:clr>
            <a:srgbClr val="F26B43"/>
          </p15:clr>
        </p15:guide>
        <p15:guide id="20" pos="3204" userDrawn="1">
          <p15:clr>
            <a:srgbClr val="F26B43"/>
          </p15:clr>
        </p15:guide>
        <p15:guide id="21" pos="3804" userDrawn="1">
          <p15:clr>
            <a:srgbClr val="F26B43"/>
          </p15:clr>
        </p15:guide>
        <p15:guide id="22" pos="4404" userDrawn="1">
          <p15:clr>
            <a:srgbClr val="F26B43"/>
          </p15:clr>
        </p15:guide>
        <p15:guide id="23" pos="5007" userDrawn="1">
          <p15:clr>
            <a:srgbClr val="F26B43"/>
          </p15:clr>
        </p15:guide>
        <p15:guide id="24" pos="5604" userDrawn="1">
          <p15:clr>
            <a:srgbClr val="F26B43"/>
          </p15:clr>
        </p15:guide>
        <p15:guide id="25" pos="6195" userDrawn="1">
          <p15:clr>
            <a:srgbClr val="F26B43"/>
          </p15:clr>
        </p15:guide>
        <p15:guide id="26" pos="6798" userDrawn="1">
          <p15:clr>
            <a:srgbClr val="F26B43"/>
          </p15:clr>
        </p15:guide>
        <p15:guide id="27" orient="horz" pos="476" userDrawn="1">
          <p15:clr>
            <a:srgbClr val="F26B43"/>
          </p15:clr>
        </p15:guide>
        <p15:guide id="28" orient="horz" pos="1071" userDrawn="1">
          <p15:clr>
            <a:srgbClr val="F26B43"/>
          </p15:clr>
        </p15:guide>
        <p15:guide id="29" orient="horz" pos="1699" userDrawn="1">
          <p15:clr>
            <a:srgbClr val="F26B43"/>
          </p15:clr>
        </p15:guide>
        <p15:guide id="30" orient="horz" pos="5192" userDrawn="1">
          <p15:clr>
            <a:srgbClr val="F26B43"/>
          </p15:clr>
        </p15:guide>
        <p15:guide id="31" orient="horz" pos="5491"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7.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3.xml"/><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The ABCs of Credit Reporting</a:t>
            </a:r>
            <a:endParaRPr lang="en-GB" dirty="0"/>
          </a:p>
        </p:txBody>
      </p:sp>
      <p:sp>
        <p:nvSpPr>
          <p:cNvPr id="3" name="Subtitle 2"/>
          <p:cNvSpPr>
            <a:spLocks noGrp="1"/>
          </p:cNvSpPr>
          <p:nvPr>
            <p:ph type="subTitle" idx="1"/>
          </p:nvPr>
        </p:nvSpPr>
        <p:spPr/>
        <p:txBody>
          <a:bodyPr/>
          <a:lstStyle/>
          <a:p>
            <a:r>
              <a:rPr lang="en-US" dirty="0"/>
              <a:t>Presented to NAME</a:t>
            </a:r>
          </a:p>
          <a:p>
            <a:endParaRPr lang="en-US" dirty="0"/>
          </a:p>
          <a:p>
            <a:r>
              <a:rPr lang="en-US" dirty="0"/>
              <a:t>Presented by NAME OF PRESENTER</a:t>
            </a:r>
          </a:p>
          <a:p>
            <a:r>
              <a:rPr lang="en-US" dirty="0"/>
              <a:t>DAY/MONTH/YEAR</a:t>
            </a:r>
            <a:endParaRPr lang="en-GB" dirty="0"/>
          </a:p>
        </p:txBody>
      </p:sp>
      <p:sp>
        <p:nvSpPr>
          <p:cNvPr id="4" name="Footer Placeholder 3"/>
          <p:cNvSpPr>
            <a:spLocks noGrp="1"/>
          </p:cNvSpPr>
          <p:nvPr>
            <p:ph type="ftr" sz="quarter" idx="11"/>
          </p:nvPr>
        </p:nvSpPr>
        <p:spPr/>
        <p:txBody>
          <a:bodyPr/>
          <a:lstStyle/>
          <a:p>
            <a:r>
              <a:rPr lang="en-GB" dirty="0"/>
              <a:t>    </a:t>
            </a:r>
          </a:p>
        </p:txBody>
      </p:sp>
    </p:spTree>
    <p:extLst>
      <p:ext uri="{BB962C8B-B14F-4D97-AF65-F5344CB8AC3E}">
        <p14:creationId xmlns:p14="http://schemas.microsoft.com/office/powerpoint/2010/main" val="23282817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lstStyle/>
          <a:p>
            <a:pPr marL="609585" indent="-609585">
              <a:spcAft>
                <a:spcPts val="1200"/>
              </a:spcAft>
              <a:buFont typeface="+mj-lt"/>
              <a:buAutoNum type="alphaLcPeriod"/>
            </a:pPr>
            <a:r>
              <a:rPr lang="en-US" sz="2800" dirty="0"/>
              <a:t>Credit bureaus use them to make credit granting decisions</a:t>
            </a:r>
          </a:p>
          <a:p>
            <a:pPr marL="609585" indent="-609585">
              <a:spcAft>
                <a:spcPts val="1200"/>
              </a:spcAft>
              <a:buAutoNum type="alphaLcPeriod"/>
            </a:pPr>
            <a:r>
              <a:rPr lang="en-US" sz="2800" dirty="0"/>
              <a:t>They serve as your credit references </a:t>
            </a:r>
          </a:p>
          <a:p>
            <a:pPr marL="609585" indent="-609585">
              <a:spcAft>
                <a:spcPts val="1200"/>
              </a:spcAft>
              <a:buAutoNum type="alphaLcPeriod"/>
            </a:pPr>
            <a:r>
              <a:rPr lang="en-US" sz="2800" dirty="0"/>
              <a:t>They contain a variety of credit scores</a:t>
            </a:r>
          </a:p>
          <a:p>
            <a:endParaRPr lang="en-US" dirty="0"/>
          </a:p>
        </p:txBody>
      </p:sp>
      <p:sp>
        <p:nvSpPr>
          <p:cNvPr id="5" name="Title 4"/>
          <p:cNvSpPr>
            <a:spLocks noGrp="1"/>
          </p:cNvSpPr>
          <p:nvPr>
            <p:ph type="title"/>
          </p:nvPr>
        </p:nvSpPr>
        <p:spPr/>
        <p:txBody>
          <a:bodyPr/>
          <a:lstStyle/>
          <a:p>
            <a:r>
              <a:rPr lang="en-US" dirty="0"/>
              <a:t>5. What else is true about credit reports?</a:t>
            </a:r>
          </a:p>
        </p:txBody>
      </p:sp>
      <p:pic>
        <p:nvPicPr>
          <p:cNvPr id="10" name="Picture Placeholder 9"/>
          <p:cNvPicPr>
            <a:picLocks noGrp="1" noChangeAspect="1"/>
          </p:cNvPicPr>
          <p:nvPr>
            <p:ph type="pic" sz="quarter" idx="12"/>
          </p:nvPr>
        </p:nvPicPr>
        <p:blipFill>
          <a:blip r:embed="rId3" cstate="print">
            <a:extLst>
              <a:ext uri="{28A0092B-C50C-407E-A947-70E740481C1C}">
                <a14:useLocalDpi xmlns:a14="http://schemas.microsoft.com/office/drawing/2010/main" val="0"/>
              </a:ext>
            </a:extLst>
          </a:blip>
          <a:srcRect l="16801" r="16801"/>
          <a:stretch>
            <a:fillRect/>
          </a:stretch>
        </p:blipFill>
        <p:spPr/>
      </p:pic>
      <p:sp>
        <p:nvSpPr>
          <p:cNvPr id="9" name="TextBox 8"/>
          <p:cNvSpPr txBox="1"/>
          <p:nvPr/>
        </p:nvSpPr>
        <p:spPr>
          <a:xfrm>
            <a:off x="958339" y="6068652"/>
            <a:ext cx="4574609" cy="1200329"/>
          </a:xfrm>
          <a:prstGeom prst="rect">
            <a:avLst/>
          </a:prstGeom>
          <a:noFill/>
        </p:spPr>
        <p:txBody>
          <a:bodyPr wrap="square" rtlCol="0">
            <a:spAutoFit/>
          </a:bodyPr>
          <a:lstStyle/>
          <a:p>
            <a:pPr algn="ctr"/>
            <a:r>
              <a:rPr lang="en-US" sz="7200" dirty="0">
                <a:solidFill>
                  <a:schemeClr val="accent5"/>
                </a:solidFill>
              </a:rPr>
              <a:t>b</a:t>
            </a:r>
          </a:p>
        </p:txBody>
      </p:sp>
    </p:spTree>
    <p:extLst>
      <p:ext uri="{BB962C8B-B14F-4D97-AF65-F5344CB8AC3E}">
        <p14:creationId xmlns:p14="http://schemas.microsoft.com/office/powerpoint/2010/main" val="1248980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900" decel="100000" fill="hold"/>
                                        <p:tgtEl>
                                          <p:spTgt spid="9"/>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p:txBody>
          <a:bodyPr/>
          <a:lstStyle/>
          <a:p>
            <a:pPr marL="609585" indent="-609585">
              <a:spcAft>
                <a:spcPts val="1200"/>
              </a:spcAft>
              <a:buFont typeface="+mj-lt"/>
              <a:buAutoNum type="alphaLcPeriod"/>
            </a:pPr>
            <a:r>
              <a:rPr lang="en-US" sz="2800" dirty="0"/>
              <a:t>Ethnicity and religious preference</a:t>
            </a:r>
          </a:p>
          <a:p>
            <a:pPr marL="609585" indent="-609585">
              <a:spcAft>
                <a:spcPts val="1200"/>
              </a:spcAft>
              <a:buAutoNum type="alphaLcPeriod"/>
            </a:pPr>
            <a:r>
              <a:rPr lang="en-US" sz="2800" dirty="0"/>
              <a:t>Speeding and parking tickets</a:t>
            </a:r>
          </a:p>
          <a:p>
            <a:pPr marL="609585" indent="-609585">
              <a:spcAft>
                <a:spcPts val="1200"/>
              </a:spcAft>
              <a:buAutoNum type="alphaLcPeriod"/>
            </a:pPr>
            <a:r>
              <a:rPr lang="en-US" sz="2800" dirty="0"/>
              <a:t>Public records related to financial obligations</a:t>
            </a:r>
          </a:p>
          <a:p>
            <a:endParaRPr lang="en-US" dirty="0"/>
          </a:p>
        </p:txBody>
      </p:sp>
      <p:sp>
        <p:nvSpPr>
          <p:cNvPr id="6" name="Title 5"/>
          <p:cNvSpPr>
            <a:spLocks noGrp="1"/>
          </p:cNvSpPr>
          <p:nvPr>
            <p:ph type="title"/>
          </p:nvPr>
        </p:nvSpPr>
        <p:spPr/>
        <p:txBody>
          <a:bodyPr/>
          <a:lstStyle/>
          <a:p>
            <a:r>
              <a:rPr lang="en-US" dirty="0"/>
              <a:t>6. Information that is NOT included in a credit report:</a:t>
            </a:r>
          </a:p>
        </p:txBody>
      </p:sp>
      <p:sp>
        <p:nvSpPr>
          <p:cNvPr id="4" name="Footer Placeholder 3"/>
          <p:cNvSpPr>
            <a:spLocks noGrp="1"/>
          </p:cNvSpPr>
          <p:nvPr>
            <p:ph type="ftr" sz="quarter" idx="11"/>
          </p:nvPr>
        </p:nvSpPr>
        <p:spPr/>
        <p:txBody>
          <a:bodyPr/>
          <a:lstStyle/>
          <a:p>
            <a:r>
              <a:rPr lang="en-GB" dirty="0"/>
              <a:t>    </a:t>
            </a:r>
          </a:p>
        </p:txBody>
      </p:sp>
      <p:pic>
        <p:nvPicPr>
          <p:cNvPr id="10" name="Picture Placeholder 9"/>
          <p:cNvPicPr>
            <a:picLocks noGrp="1" noChangeAspect="1"/>
          </p:cNvPicPr>
          <p:nvPr>
            <p:ph type="pic" sz="quarter" idx="12"/>
          </p:nvPr>
        </p:nvPicPr>
        <p:blipFill>
          <a:blip r:embed="rId3" cstate="print">
            <a:extLst>
              <a:ext uri="{28A0092B-C50C-407E-A947-70E740481C1C}">
                <a14:useLocalDpi xmlns:a14="http://schemas.microsoft.com/office/drawing/2010/main" val="0"/>
              </a:ext>
            </a:extLst>
          </a:blip>
          <a:srcRect l="16653" r="16653"/>
          <a:stretch>
            <a:fillRect/>
          </a:stretch>
        </p:blipFill>
        <p:spPr/>
      </p:pic>
      <p:sp>
        <p:nvSpPr>
          <p:cNvPr id="9" name="TextBox 8"/>
          <p:cNvSpPr txBox="1"/>
          <p:nvPr/>
        </p:nvSpPr>
        <p:spPr>
          <a:xfrm>
            <a:off x="6901939" y="6068652"/>
            <a:ext cx="4574609" cy="1569660"/>
          </a:xfrm>
          <a:prstGeom prst="rect">
            <a:avLst/>
          </a:prstGeom>
          <a:noFill/>
        </p:spPr>
        <p:txBody>
          <a:bodyPr wrap="square" rtlCol="0">
            <a:spAutoFit/>
          </a:bodyPr>
          <a:lstStyle/>
          <a:p>
            <a:pPr algn="ctr"/>
            <a:r>
              <a:rPr lang="en-US" sz="7200" dirty="0">
                <a:solidFill>
                  <a:schemeClr val="accent5"/>
                </a:solidFill>
              </a:rPr>
              <a:t>a </a:t>
            </a:r>
            <a:r>
              <a:rPr lang="en-US" sz="4400" dirty="0">
                <a:solidFill>
                  <a:schemeClr val="accent5"/>
                </a:solidFill>
              </a:rPr>
              <a:t>and</a:t>
            </a:r>
            <a:r>
              <a:rPr lang="en-US" sz="9600" dirty="0">
                <a:solidFill>
                  <a:schemeClr val="accent5"/>
                </a:solidFill>
              </a:rPr>
              <a:t> </a:t>
            </a:r>
            <a:r>
              <a:rPr lang="en-US" sz="7200" dirty="0">
                <a:solidFill>
                  <a:schemeClr val="accent5"/>
                </a:solidFill>
              </a:rPr>
              <a:t>b</a:t>
            </a:r>
          </a:p>
        </p:txBody>
      </p:sp>
    </p:spTree>
    <p:extLst>
      <p:ext uri="{BB962C8B-B14F-4D97-AF65-F5344CB8AC3E}">
        <p14:creationId xmlns:p14="http://schemas.microsoft.com/office/powerpoint/2010/main" val="820412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900" decel="100000" fill="hold"/>
                                        <p:tgtEl>
                                          <p:spTgt spid="9"/>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sz="2800" dirty="0"/>
              <a:t>A request to view your credit report is called a </a:t>
            </a:r>
            <a:r>
              <a:rPr lang="en-US" sz="2800" i="1" dirty="0">
                <a:solidFill>
                  <a:schemeClr val="accent5"/>
                </a:solidFill>
              </a:rPr>
              <a:t>credit inquiry</a:t>
            </a:r>
            <a:r>
              <a:rPr lang="en-US" sz="2800" dirty="0"/>
              <a:t>.</a:t>
            </a:r>
          </a:p>
          <a:p>
            <a:endParaRPr lang="en-US" dirty="0"/>
          </a:p>
        </p:txBody>
      </p:sp>
      <p:sp>
        <p:nvSpPr>
          <p:cNvPr id="3" name="Title 2"/>
          <p:cNvSpPr>
            <a:spLocks noGrp="1"/>
          </p:cNvSpPr>
          <p:nvPr>
            <p:ph type="title"/>
          </p:nvPr>
        </p:nvSpPr>
        <p:spPr/>
        <p:txBody>
          <a:bodyPr/>
          <a:lstStyle/>
          <a:p>
            <a:r>
              <a:rPr lang="en-US" dirty="0"/>
              <a:t>It’s a fact</a:t>
            </a:r>
          </a:p>
        </p:txBody>
      </p:sp>
      <p:sp>
        <p:nvSpPr>
          <p:cNvPr id="4" name="Footer Placeholder 3"/>
          <p:cNvSpPr>
            <a:spLocks noGrp="1"/>
          </p:cNvSpPr>
          <p:nvPr>
            <p:ph type="ftr" sz="quarter" idx="11"/>
          </p:nvPr>
        </p:nvSpPr>
        <p:spPr/>
        <p:txBody>
          <a:bodyPr/>
          <a:lstStyle/>
          <a:p>
            <a:r>
              <a:rPr lang="en-GB" dirty="0"/>
              <a:t>    </a:t>
            </a:r>
          </a:p>
        </p:txBody>
      </p:sp>
      <p:pic>
        <p:nvPicPr>
          <p:cNvPr id="6" name="Picture Placeholder 5"/>
          <p:cNvPicPr>
            <a:picLocks noGrp="1" noChangeAspect="1"/>
          </p:cNvPicPr>
          <p:nvPr>
            <p:ph type="pic" sz="quarter" idx="14"/>
          </p:nvPr>
        </p:nvPicPr>
        <p:blipFill rotWithShape="1">
          <a:blip r:embed="rId2" cstate="print">
            <a:extLst>
              <a:ext uri="{28A0092B-C50C-407E-A947-70E740481C1C}">
                <a14:useLocalDpi xmlns:a14="http://schemas.microsoft.com/office/drawing/2010/main" val="0"/>
              </a:ext>
            </a:extLst>
          </a:blip>
          <a:srcRect l="-268" r="50000"/>
          <a:stretch/>
        </p:blipFill>
        <p:spPr>
          <a:xfrm>
            <a:off x="6428660" y="0"/>
            <a:ext cx="5763340" cy="7674927"/>
          </a:xfrm>
        </p:spPr>
      </p:pic>
    </p:spTree>
    <p:extLst>
      <p:ext uri="{BB962C8B-B14F-4D97-AF65-F5344CB8AC3E}">
        <p14:creationId xmlns:p14="http://schemas.microsoft.com/office/powerpoint/2010/main" val="30706187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p:txBody>
          <a:bodyPr/>
          <a:lstStyle/>
          <a:p>
            <a:pPr marL="609585" indent="-609585">
              <a:spcAft>
                <a:spcPts val="1200"/>
              </a:spcAft>
              <a:buFont typeface="+mj-lt"/>
              <a:buAutoNum type="alphaLcPeriod"/>
            </a:pPr>
            <a:r>
              <a:rPr lang="en-US" sz="2800" dirty="0"/>
              <a:t>Telephone, cell phone and utility companies</a:t>
            </a:r>
          </a:p>
          <a:p>
            <a:pPr marL="609585" indent="-609585">
              <a:spcAft>
                <a:spcPts val="1200"/>
              </a:spcAft>
              <a:buAutoNum type="alphaLcPeriod"/>
            </a:pPr>
            <a:r>
              <a:rPr lang="en-US" sz="2800" dirty="0"/>
              <a:t>Only those who have written permission</a:t>
            </a:r>
          </a:p>
          <a:p>
            <a:pPr marL="609585" indent="-609585">
              <a:spcAft>
                <a:spcPts val="1200"/>
              </a:spcAft>
              <a:buAutoNum type="alphaLcPeriod"/>
            </a:pPr>
            <a:r>
              <a:rPr lang="en-US" sz="2800" dirty="0"/>
              <a:t>Creditors and insurers</a:t>
            </a:r>
          </a:p>
          <a:p>
            <a:pPr marL="609585" indent="-609585">
              <a:buAutoNum type="alphaLcPeriod"/>
            </a:pPr>
            <a:endParaRPr lang="en-US" sz="3200" dirty="0"/>
          </a:p>
          <a:p>
            <a:pPr marL="609585" indent="-609585"/>
            <a:endParaRPr lang="en-US" sz="3200" dirty="0"/>
          </a:p>
        </p:txBody>
      </p:sp>
      <p:sp>
        <p:nvSpPr>
          <p:cNvPr id="2" name="Title 1"/>
          <p:cNvSpPr>
            <a:spLocks noGrp="1"/>
          </p:cNvSpPr>
          <p:nvPr>
            <p:ph type="title"/>
          </p:nvPr>
        </p:nvSpPr>
        <p:spPr/>
        <p:txBody>
          <a:bodyPr/>
          <a:lstStyle/>
          <a:p>
            <a:r>
              <a:rPr lang="en-US" dirty="0"/>
              <a:t>7. Who has access to a credit report?  Examples include:</a:t>
            </a:r>
          </a:p>
        </p:txBody>
      </p:sp>
      <p:pic>
        <p:nvPicPr>
          <p:cNvPr id="4" name="Picture Placeholder 3"/>
          <p:cNvPicPr>
            <a:picLocks noGrp="1" noChangeAspect="1"/>
          </p:cNvPicPr>
          <p:nvPr>
            <p:ph type="pic" sz="quarter" idx="12"/>
          </p:nvPr>
        </p:nvPicPr>
        <p:blipFill>
          <a:blip r:embed="rId3" cstate="print">
            <a:extLst>
              <a:ext uri="{28A0092B-C50C-407E-A947-70E740481C1C}">
                <a14:useLocalDpi xmlns:a14="http://schemas.microsoft.com/office/drawing/2010/main" val="0"/>
              </a:ext>
            </a:extLst>
          </a:blip>
          <a:srcRect l="16658" r="16658"/>
          <a:stretch>
            <a:fillRect/>
          </a:stretch>
        </p:blipFill>
        <p:spPr/>
      </p:pic>
      <p:sp>
        <p:nvSpPr>
          <p:cNvPr id="7" name="TextBox 6"/>
          <p:cNvSpPr txBox="1"/>
          <p:nvPr/>
        </p:nvSpPr>
        <p:spPr>
          <a:xfrm>
            <a:off x="7171305" y="6296304"/>
            <a:ext cx="3058546" cy="1200329"/>
          </a:xfrm>
          <a:prstGeom prst="rect">
            <a:avLst/>
          </a:prstGeom>
          <a:noFill/>
        </p:spPr>
        <p:txBody>
          <a:bodyPr wrap="square" rtlCol="0">
            <a:spAutoFit/>
          </a:bodyPr>
          <a:lstStyle/>
          <a:p>
            <a:r>
              <a:rPr lang="en-US" sz="7200" dirty="0">
                <a:solidFill>
                  <a:schemeClr val="accent5"/>
                </a:solidFill>
              </a:rPr>
              <a:t>a </a:t>
            </a:r>
            <a:r>
              <a:rPr lang="en-US" sz="3733" dirty="0">
                <a:solidFill>
                  <a:schemeClr val="accent5"/>
                </a:solidFill>
              </a:rPr>
              <a:t>and</a:t>
            </a:r>
            <a:r>
              <a:rPr lang="en-US" sz="7200" dirty="0">
                <a:solidFill>
                  <a:schemeClr val="accent5"/>
                </a:solidFill>
              </a:rPr>
              <a:t> c</a:t>
            </a:r>
          </a:p>
        </p:txBody>
      </p:sp>
    </p:spTree>
    <p:extLst>
      <p:ext uri="{BB962C8B-B14F-4D97-AF65-F5344CB8AC3E}">
        <p14:creationId xmlns:p14="http://schemas.microsoft.com/office/powerpoint/2010/main" val="3571328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900" decel="100000" fill="hold"/>
                                        <p:tgtEl>
                                          <p:spTgt spid="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sz="2800" dirty="0"/>
              <a:t>Prospective employers </a:t>
            </a:r>
            <a:r>
              <a:rPr lang="en-US" sz="2800" dirty="0">
                <a:solidFill>
                  <a:schemeClr val="accent5"/>
                </a:solidFill>
              </a:rPr>
              <a:t>may ask </a:t>
            </a:r>
            <a:r>
              <a:rPr lang="en-US" sz="2800" dirty="0"/>
              <a:t>to view your </a:t>
            </a:r>
            <a:r>
              <a:rPr lang="en-US" sz="2800" dirty="0">
                <a:solidFill>
                  <a:schemeClr val="accent5"/>
                </a:solidFill>
              </a:rPr>
              <a:t>credit report </a:t>
            </a:r>
            <a:r>
              <a:rPr lang="en-US" sz="2800" dirty="0"/>
              <a:t>to determine if you would be a </a:t>
            </a:r>
            <a:r>
              <a:rPr lang="en-US" sz="2800" dirty="0">
                <a:solidFill>
                  <a:schemeClr val="accent5"/>
                </a:solidFill>
              </a:rPr>
              <a:t>reliable employee</a:t>
            </a:r>
            <a:r>
              <a:rPr lang="en-US" sz="2800" dirty="0"/>
              <a:t>.</a:t>
            </a:r>
          </a:p>
        </p:txBody>
      </p:sp>
      <p:sp>
        <p:nvSpPr>
          <p:cNvPr id="3" name="Title 2"/>
          <p:cNvSpPr>
            <a:spLocks noGrp="1"/>
          </p:cNvSpPr>
          <p:nvPr>
            <p:ph type="title"/>
          </p:nvPr>
        </p:nvSpPr>
        <p:spPr/>
        <p:txBody>
          <a:bodyPr/>
          <a:lstStyle/>
          <a:p>
            <a:r>
              <a:rPr lang="en-US" dirty="0"/>
              <a:t>It’s a fact</a:t>
            </a:r>
          </a:p>
        </p:txBody>
      </p:sp>
      <p:sp>
        <p:nvSpPr>
          <p:cNvPr id="4" name="Footer Placeholder 3"/>
          <p:cNvSpPr>
            <a:spLocks noGrp="1"/>
          </p:cNvSpPr>
          <p:nvPr>
            <p:ph type="ftr" sz="quarter" idx="11"/>
          </p:nvPr>
        </p:nvSpPr>
        <p:spPr/>
        <p:txBody>
          <a:bodyPr/>
          <a:lstStyle/>
          <a:p>
            <a:r>
              <a:rPr lang="en-GB" dirty="0"/>
              <a:t>    </a:t>
            </a:r>
          </a:p>
        </p:txBody>
      </p:sp>
      <p:pic>
        <p:nvPicPr>
          <p:cNvPr id="6" name="Picture Placeholder 5"/>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l="24916" r="24916"/>
          <a:stretch>
            <a:fillRect/>
          </a:stretch>
        </p:blipFill>
        <p:spPr/>
      </p:pic>
    </p:spTree>
    <p:extLst>
      <p:ext uri="{BB962C8B-B14F-4D97-AF65-F5344CB8AC3E}">
        <p14:creationId xmlns:p14="http://schemas.microsoft.com/office/powerpoint/2010/main" val="2831281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474662" y="2735065"/>
            <a:ext cx="5564188" cy="4800000"/>
          </a:xfrm>
        </p:spPr>
        <p:txBody>
          <a:bodyPr/>
          <a:lstStyle/>
          <a:p>
            <a:pPr marL="609585" indent="-609585">
              <a:spcAft>
                <a:spcPts val="1200"/>
              </a:spcAft>
              <a:buFont typeface="+mj-lt"/>
              <a:buAutoNum type="alphaLcPeriod"/>
            </a:pPr>
            <a:r>
              <a:rPr lang="en-US" sz="2800" dirty="0"/>
              <a:t>It includes your final credit score</a:t>
            </a:r>
          </a:p>
          <a:p>
            <a:pPr marL="609585" indent="-609585">
              <a:spcAft>
                <a:spcPts val="1200"/>
              </a:spcAft>
              <a:buAutoNum type="alphaLcPeriod"/>
            </a:pPr>
            <a:r>
              <a:rPr lang="en-US" sz="2800" dirty="0"/>
              <a:t>Negative information stays on your report for 15 years</a:t>
            </a:r>
          </a:p>
          <a:p>
            <a:pPr marL="609585" indent="-609585">
              <a:spcAft>
                <a:spcPts val="1200"/>
              </a:spcAft>
              <a:buAutoNum type="alphaLcPeriod"/>
            </a:pPr>
            <a:r>
              <a:rPr lang="en-US" sz="2800" dirty="0"/>
              <a:t>It helps potential creditors assess creditworthiness</a:t>
            </a:r>
          </a:p>
          <a:p>
            <a:pPr marL="609585" indent="-609585">
              <a:buAutoNum type="alphaLcPeriod"/>
            </a:pPr>
            <a:endParaRPr lang="en-US" sz="3200" dirty="0"/>
          </a:p>
          <a:p>
            <a:pPr marL="609585" indent="-609585"/>
            <a:endParaRPr lang="en-US" sz="3200" dirty="0"/>
          </a:p>
        </p:txBody>
      </p:sp>
      <p:sp>
        <p:nvSpPr>
          <p:cNvPr id="2" name="Title 1"/>
          <p:cNvSpPr>
            <a:spLocks noGrp="1"/>
          </p:cNvSpPr>
          <p:nvPr>
            <p:ph type="title"/>
          </p:nvPr>
        </p:nvSpPr>
        <p:spPr/>
        <p:txBody>
          <a:bodyPr/>
          <a:lstStyle/>
          <a:p>
            <a:r>
              <a:rPr lang="en-US" dirty="0"/>
              <a:t>8. Why is my credit report important?</a:t>
            </a:r>
          </a:p>
        </p:txBody>
      </p:sp>
      <p:pic>
        <p:nvPicPr>
          <p:cNvPr id="4" name="Picture Placeholder 3"/>
          <p:cNvPicPr>
            <a:picLocks noGrp="1" noChangeAspect="1"/>
          </p:cNvPicPr>
          <p:nvPr>
            <p:ph type="pic" sz="quarter" idx="12"/>
          </p:nvPr>
        </p:nvPicPr>
        <p:blipFill>
          <a:blip r:embed="rId3" cstate="print">
            <a:extLst>
              <a:ext uri="{28A0092B-C50C-407E-A947-70E740481C1C}">
                <a14:useLocalDpi xmlns:a14="http://schemas.microsoft.com/office/drawing/2010/main" val="0"/>
              </a:ext>
            </a:extLst>
          </a:blip>
          <a:srcRect l="16654" r="16654"/>
          <a:stretch>
            <a:fillRect/>
          </a:stretch>
        </p:blipFill>
        <p:spPr/>
      </p:pic>
      <p:sp>
        <p:nvSpPr>
          <p:cNvPr id="7" name="TextBox 6"/>
          <p:cNvSpPr txBox="1"/>
          <p:nvPr/>
        </p:nvSpPr>
        <p:spPr>
          <a:xfrm>
            <a:off x="2353129" y="6296304"/>
            <a:ext cx="1228272" cy="1200329"/>
          </a:xfrm>
          <a:prstGeom prst="rect">
            <a:avLst/>
          </a:prstGeom>
          <a:noFill/>
        </p:spPr>
        <p:txBody>
          <a:bodyPr wrap="square" rtlCol="0">
            <a:spAutoFit/>
          </a:bodyPr>
          <a:lstStyle/>
          <a:p>
            <a:r>
              <a:rPr lang="en-US" sz="7200" dirty="0">
                <a:solidFill>
                  <a:schemeClr val="accent5"/>
                </a:solidFill>
              </a:rPr>
              <a:t>c</a:t>
            </a:r>
          </a:p>
        </p:txBody>
      </p:sp>
    </p:spTree>
    <p:extLst>
      <p:ext uri="{BB962C8B-B14F-4D97-AF65-F5344CB8AC3E}">
        <p14:creationId xmlns:p14="http://schemas.microsoft.com/office/powerpoint/2010/main" val="1811301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900" decel="100000" fill="hold"/>
                                        <p:tgtEl>
                                          <p:spTgt spid="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p:txBody>
          <a:bodyPr/>
          <a:lstStyle/>
          <a:p>
            <a:pPr marL="609585" indent="-609585">
              <a:spcAft>
                <a:spcPts val="1200"/>
              </a:spcAft>
              <a:buFont typeface="+mj-lt"/>
              <a:buAutoNum type="alphaLcPeriod"/>
            </a:pPr>
            <a:r>
              <a:rPr lang="en-US" sz="2800" dirty="0"/>
              <a:t>To help lenders and others predict risk</a:t>
            </a:r>
          </a:p>
          <a:p>
            <a:pPr marL="609585" indent="-609585">
              <a:spcAft>
                <a:spcPts val="1200"/>
              </a:spcAft>
              <a:buAutoNum type="alphaLcPeriod"/>
            </a:pPr>
            <a:r>
              <a:rPr lang="en-US" sz="2800" dirty="0"/>
              <a:t>That indicates debt-to-asset ratio</a:t>
            </a:r>
          </a:p>
          <a:p>
            <a:pPr marL="609585" indent="-609585">
              <a:spcAft>
                <a:spcPts val="1200"/>
              </a:spcAft>
              <a:buAutoNum type="alphaLcPeriod"/>
            </a:pPr>
            <a:r>
              <a:rPr lang="en-US" sz="2800" dirty="0"/>
              <a:t>Calculated by a standardized formula</a:t>
            </a:r>
          </a:p>
          <a:p>
            <a:pPr marL="609585" indent="-609585">
              <a:buAutoNum type="alphaLcPeriod"/>
            </a:pPr>
            <a:endParaRPr lang="en-US" sz="3200" dirty="0"/>
          </a:p>
          <a:p>
            <a:pPr marL="609585" indent="-609585"/>
            <a:endParaRPr lang="en-US" sz="3200" dirty="0"/>
          </a:p>
        </p:txBody>
      </p:sp>
      <p:sp>
        <p:nvSpPr>
          <p:cNvPr id="2" name="Title 1"/>
          <p:cNvSpPr>
            <a:spLocks noGrp="1"/>
          </p:cNvSpPr>
          <p:nvPr>
            <p:ph type="title"/>
          </p:nvPr>
        </p:nvSpPr>
        <p:spPr/>
        <p:txBody>
          <a:bodyPr/>
          <a:lstStyle/>
          <a:p>
            <a:r>
              <a:rPr lang="en-US" sz="3733" dirty="0"/>
              <a:t>9. A credit score is a number:</a:t>
            </a:r>
          </a:p>
        </p:txBody>
      </p:sp>
      <p:pic>
        <p:nvPicPr>
          <p:cNvPr id="4" name="Picture Placeholder 3"/>
          <p:cNvPicPr>
            <a:picLocks noGrp="1" noChangeAspect="1"/>
          </p:cNvPicPr>
          <p:nvPr>
            <p:ph type="pic" sz="quarter" idx="12"/>
          </p:nvPr>
        </p:nvPicPr>
        <p:blipFill rotWithShape="1">
          <a:blip r:embed="rId3" cstate="print">
            <a:extLst>
              <a:ext uri="{28A0092B-C50C-407E-A947-70E740481C1C}">
                <a14:useLocalDpi xmlns:a14="http://schemas.microsoft.com/office/drawing/2010/main" val="0"/>
              </a:ext>
            </a:extLst>
          </a:blip>
          <a:srcRect l="34805" t="184" r="-1471" b="-184"/>
          <a:stretch/>
        </p:blipFill>
        <p:spPr/>
      </p:pic>
      <p:sp>
        <p:nvSpPr>
          <p:cNvPr id="7" name="TextBox 6"/>
          <p:cNvSpPr txBox="1"/>
          <p:nvPr/>
        </p:nvSpPr>
        <p:spPr>
          <a:xfrm>
            <a:off x="8606971" y="5681436"/>
            <a:ext cx="1013279" cy="1200329"/>
          </a:xfrm>
          <a:prstGeom prst="rect">
            <a:avLst/>
          </a:prstGeom>
          <a:noFill/>
        </p:spPr>
        <p:txBody>
          <a:bodyPr wrap="square" rtlCol="0">
            <a:spAutoFit/>
          </a:bodyPr>
          <a:lstStyle/>
          <a:p>
            <a:r>
              <a:rPr lang="en-US" sz="7200" dirty="0">
                <a:solidFill>
                  <a:schemeClr val="accent5"/>
                </a:solidFill>
              </a:rPr>
              <a:t>a </a:t>
            </a:r>
          </a:p>
        </p:txBody>
      </p:sp>
    </p:spTree>
    <p:extLst>
      <p:ext uri="{BB962C8B-B14F-4D97-AF65-F5344CB8AC3E}">
        <p14:creationId xmlns:p14="http://schemas.microsoft.com/office/powerpoint/2010/main" val="829614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900" decel="100000" fill="hold"/>
                                        <p:tgtEl>
                                          <p:spTgt spid="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p:txBody>
          <a:bodyPr/>
          <a:lstStyle/>
          <a:p>
            <a:pPr marL="609585" indent="-609585">
              <a:spcAft>
                <a:spcPts val="1200"/>
              </a:spcAft>
              <a:buFont typeface="+mj-lt"/>
              <a:buAutoNum type="alphaLcPeriod"/>
            </a:pPr>
            <a:r>
              <a:rPr lang="en-US" sz="2800" dirty="0"/>
              <a:t>The Consumer Financial Protection Bureau (CFPB)</a:t>
            </a:r>
          </a:p>
          <a:p>
            <a:pPr marL="609585" indent="-609585">
              <a:spcAft>
                <a:spcPts val="1200"/>
              </a:spcAft>
              <a:buAutoNum type="alphaLcPeriod"/>
            </a:pPr>
            <a:r>
              <a:rPr lang="en-US" sz="2800" dirty="0"/>
              <a:t>Individual lenders and credit reporting agencies</a:t>
            </a:r>
          </a:p>
          <a:p>
            <a:pPr marL="609585" indent="-609585">
              <a:spcAft>
                <a:spcPts val="1200"/>
              </a:spcAft>
              <a:buAutoNum type="alphaLcPeriod"/>
            </a:pPr>
            <a:r>
              <a:rPr lang="en-US" sz="2800" dirty="0"/>
              <a:t>Collection agencies</a:t>
            </a:r>
          </a:p>
          <a:p>
            <a:pPr marL="609585" indent="-609585">
              <a:buAutoNum type="alphaLcPeriod"/>
            </a:pPr>
            <a:endParaRPr lang="en-US" sz="3200" dirty="0"/>
          </a:p>
          <a:p>
            <a:pPr marL="609585" indent="-609585"/>
            <a:endParaRPr lang="en-US" sz="3200" dirty="0"/>
          </a:p>
        </p:txBody>
      </p:sp>
      <p:sp>
        <p:nvSpPr>
          <p:cNvPr id="2" name="Title 1"/>
          <p:cNvSpPr>
            <a:spLocks noGrp="1"/>
          </p:cNvSpPr>
          <p:nvPr>
            <p:ph type="title"/>
          </p:nvPr>
        </p:nvSpPr>
        <p:spPr/>
        <p:txBody>
          <a:bodyPr/>
          <a:lstStyle/>
          <a:p>
            <a:r>
              <a:rPr lang="en-US" dirty="0"/>
              <a:t>10. Who calculates a credit score?</a:t>
            </a:r>
          </a:p>
        </p:txBody>
      </p:sp>
      <p:pic>
        <p:nvPicPr>
          <p:cNvPr id="4" name="Picture Placeholder 3"/>
          <p:cNvPicPr>
            <a:picLocks noGrp="1" noChangeAspect="1"/>
          </p:cNvPicPr>
          <p:nvPr>
            <p:ph type="pic" sz="quarter" idx="12"/>
          </p:nvPr>
        </p:nvPicPr>
        <p:blipFill>
          <a:blip r:embed="rId3" cstate="print">
            <a:extLst>
              <a:ext uri="{28A0092B-C50C-407E-A947-70E740481C1C}">
                <a14:useLocalDpi xmlns:a14="http://schemas.microsoft.com/office/drawing/2010/main" val="0"/>
              </a:ext>
            </a:extLst>
          </a:blip>
          <a:srcRect l="16617" r="16617"/>
          <a:stretch>
            <a:fillRect/>
          </a:stretch>
        </p:blipFill>
        <p:spPr/>
      </p:pic>
      <p:sp>
        <p:nvSpPr>
          <p:cNvPr id="7" name="TextBox 6"/>
          <p:cNvSpPr txBox="1"/>
          <p:nvPr/>
        </p:nvSpPr>
        <p:spPr>
          <a:xfrm>
            <a:off x="2442709" y="6157686"/>
            <a:ext cx="3585029" cy="1200329"/>
          </a:xfrm>
          <a:prstGeom prst="rect">
            <a:avLst/>
          </a:prstGeom>
          <a:noFill/>
        </p:spPr>
        <p:txBody>
          <a:bodyPr wrap="square" rtlCol="0">
            <a:spAutoFit/>
          </a:bodyPr>
          <a:lstStyle/>
          <a:p>
            <a:r>
              <a:rPr lang="en-US" sz="7200" dirty="0">
                <a:solidFill>
                  <a:schemeClr val="accent5"/>
                </a:solidFill>
              </a:rPr>
              <a:t>b</a:t>
            </a:r>
          </a:p>
        </p:txBody>
      </p:sp>
    </p:spTree>
    <p:extLst>
      <p:ext uri="{BB962C8B-B14F-4D97-AF65-F5344CB8AC3E}">
        <p14:creationId xmlns:p14="http://schemas.microsoft.com/office/powerpoint/2010/main" val="3012330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900" decel="100000" fill="hold"/>
                                        <p:tgtEl>
                                          <p:spTgt spid="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2"/>
          </p:nvPr>
        </p:nvPicPr>
        <p:blipFill>
          <a:blip r:embed="rId3" cstate="print">
            <a:extLst>
              <a:ext uri="{28A0092B-C50C-407E-A947-70E740481C1C}">
                <a14:useLocalDpi xmlns:a14="http://schemas.microsoft.com/office/drawing/2010/main" val="0"/>
              </a:ext>
            </a:extLst>
          </a:blip>
          <a:srcRect t="781" b="781"/>
          <a:stretch>
            <a:fillRect/>
          </a:stretch>
        </p:blipFill>
        <p:spPr/>
      </p:pic>
      <p:sp>
        <p:nvSpPr>
          <p:cNvPr id="134171" name="Text Box 27"/>
          <p:cNvSpPr txBox="1">
            <a:spLocks noChangeArrowheads="1"/>
          </p:cNvSpPr>
          <p:nvPr/>
        </p:nvSpPr>
        <p:spPr bwMode="auto">
          <a:xfrm>
            <a:off x="467999" y="1790946"/>
            <a:ext cx="9907560" cy="1384995"/>
          </a:xfrm>
          <a:prstGeom prst="rect">
            <a:avLst/>
          </a:prstGeom>
          <a:noFill/>
          <a:ln w="9525" algn="ctr">
            <a:noFill/>
            <a:miter lim="800000"/>
            <a:headEnd/>
            <a:tailEnd/>
          </a:ln>
        </p:spPr>
        <p:txBody>
          <a:bodyPr wrap="square">
            <a:spAutoFit/>
          </a:bodyPr>
          <a:lstStyle/>
          <a:p>
            <a:pPr>
              <a:spcBef>
                <a:spcPct val="50000"/>
              </a:spcBef>
            </a:pPr>
            <a:r>
              <a:rPr lang="en-US" sz="2800" dirty="0"/>
              <a:t>Many people don’t know that their credit scores </a:t>
            </a:r>
            <a:r>
              <a:rPr lang="en-US" sz="2800" dirty="0">
                <a:solidFill>
                  <a:schemeClr val="accent5"/>
                </a:solidFill>
              </a:rPr>
              <a:t>are not part of their credit history </a:t>
            </a:r>
            <a:r>
              <a:rPr lang="en-US" sz="2800" dirty="0"/>
              <a:t>and that scores </a:t>
            </a:r>
            <a:r>
              <a:rPr lang="en-US" sz="2800" dirty="0">
                <a:solidFill>
                  <a:schemeClr val="accent5"/>
                </a:solidFill>
              </a:rPr>
              <a:t>don’t appear </a:t>
            </a:r>
            <a:r>
              <a:rPr lang="en-US" sz="2800" dirty="0"/>
              <a:t>as part of their credit report.</a:t>
            </a:r>
            <a:endParaRPr lang="en-US" sz="2800" dirty="0">
              <a:solidFill>
                <a:schemeClr val="bg2"/>
              </a:solidFill>
            </a:endParaRPr>
          </a:p>
        </p:txBody>
      </p:sp>
      <p:sp>
        <p:nvSpPr>
          <p:cNvPr id="2" name="Title 1"/>
          <p:cNvSpPr>
            <a:spLocks noGrp="1"/>
          </p:cNvSpPr>
          <p:nvPr>
            <p:ph type="title"/>
          </p:nvPr>
        </p:nvSpPr>
        <p:spPr/>
        <p:txBody>
          <a:bodyPr/>
          <a:lstStyle/>
          <a:p>
            <a:r>
              <a:rPr lang="en-US" dirty="0"/>
              <a:t>It’s a fact</a:t>
            </a:r>
          </a:p>
        </p:txBody>
      </p:sp>
    </p:spTree>
    <p:extLst>
      <p:ext uri="{BB962C8B-B14F-4D97-AF65-F5344CB8AC3E}">
        <p14:creationId xmlns:p14="http://schemas.microsoft.com/office/powerpoint/2010/main" val="610000471"/>
      </p:ext>
    </p:extLst>
  </p:cSld>
  <p:clrMapOvr>
    <a:masterClrMapping/>
  </p:clrMapOvr>
  <p:transition spd="med">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p:txBody>
          <a:bodyPr/>
          <a:lstStyle/>
          <a:p>
            <a:pPr marL="609585" indent="-609585">
              <a:spcAft>
                <a:spcPts val="1200"/>
              </a:spcAft>
              <a:buFont typeface="+mj-lt"/>
              <a:buAutoNum type="alphaLcPeriod"/>
            </a:pPr>
            <a:r>
              <a:rPr lang="en-US" sz="2800" dirty="0"/>
              <a:t>Lower interest rate on a saving account</a:t>
            </a:r>
          </a:p>
          <a:p>
            <a:pPr marL="609585" indent="-609585">
              <a:spcAft>
                <a:spcPts val="1200"/>
              </a:spcAft>
              <a:buAutoNum type="alphaLcPeriod"/>
            </a:pPr>
            <a:r>
              <a:rPr lang="en-US" sz="2800" dirty="0"/>
              <a:t>Difficulty renting an apartment</a:t>
            </a:r>
          </a:p>
          <a:p>
            <a:pPr marL="609585" indent="-609585">
              <a:spcAft>
                <a:spcPts val="1200"/>
              </a:spcAft>
              <a:buAutoNum type="alphaLcPeriod"/>
            </a:pPr>
            <a:r>
              <a:rPr lang="en-US" sz="2800" dirty="0"/>
              <a:t>Denied employment</a:t>
            </a:r>
          </a:p>
          <a:p>
            <a:pPr marL="609585" indent="-609585">
              <a:buAutoNum type="alphaLcPeriod"/>
            </a:pPr>
            <a:endParaRPr lang="en-US" sz="3200" dirty="0"/>
          </a:p>
          <a:p>
            <a:pPr marL="609585" indent="-609585"/>
            <a:endParaRPr lang="en-US" sz="3200" dirty="0"/>
          </a:p>
        </p:txBody>
      </p:sp>
      <p:sp>
        <p:nvSpPr>
          <p:cNvPr id="2" name="Title 1"/>
          <p:cNvSpPr>
            <a:spLocks noGrp="1"/>
          </p:cNvSpPr>
          <p:nvPr>
            <p:ph type="title"/>
          </p:nvPr>
        </p:nvSpPr>
        <p:spPr>
          <a:xfrm>
            <a:off x="474662" y="704045"/>
            <a:ext cx="10155238" cy="1343571"/>
          </a:xfrm>
        </p:spPr>
        <p:txBody>
          <a:bodyPr/>
          <a:lstStyle/>
          <a:p>
            <a:r>
              <a:rPr lang="en-US" dirty="0"/>
              <a:t>11. Possible consequences of a poor credit score include:</a:t>
            </a:r>
          </a:p>
        </p:txBody>
      </p:sp>
      <p:pic>
        <p:nvPicPr>
          <p:cNvPr id="4" name="Picture Placeholder 3"/>
          <p:cNvPicPr>
            <a:picLocks noGrp="1" noChangeAspect="1"/>
          </p:cNvPicPr>
          <p:nvPr>
            <p:ph type="pic" sz="quarter" idx="12"/>
          </p:nvPr>
        </p:nvPicPr>
        <p:blipFill rotWithShape="1">
          <a:blip r:embed="rId3" cstate="print">
            <a:extLst>
              <a:ext uri="{28A0092B-C50C-407E-A947-70E740481C1C}">
                <a14:useLocalDpi xmlns:a14="http://schemas.microsoft.com/office/drawing/2010/main" val="0"/>
              </a:ext>
            </a:extLst>
          </a:blip>
          <a:srcRect l="1293" t="184" r="32041" b="-184"/>
          <a:stretch/>
        </p:blipFill>
        <p:spPr/>
      </p:pic>
      <p:sp>
        <p:nvSpPr>
          <p:cNvPr id="7" name="TextBox 6"/>
          <p:cNvSpPr txBox="1"/>
          <p:nvPr/>
        </p:nvSpPr>
        <p:spPr>
          <a:xfrm>
            <a:off x="1719829" y="5743854"/>
            <a:ext cx="3585029" cy="1200329"/>
          </a:xfrm>
          <a:prstGeom prst="rect">
            <a:avLst/>
          </a:prstGeom>
          <a:noFill/>
        </p:spPr>
        <p:txBody>
          <a:bodyPr wrap="square" rtlCol="0">
            <a:spAutoFit/>
          </a:bodyPr>
          <a:lstStyle/>
          <a:p>
            <a:r>
              <a:rPr lang="en-US" sz="7200" dirty="0">
                <a:solidFill>
                  <a:schemeClr val="accent5"/>
                </a:solidFill>
              </a:rPr>
              <a:t>b</a:t>
            </a:r>
          </a:p>
        </p:txBody>
      </p:sp>
    </p:spTree>
    <p:extLst>
      <p:ext uri="{BB962C8B-B14F-4D97-AF65-F5344CB8AC3E}">
        <p14:creationId xmlns:p14="http://schemas.microsoft.com/office/powerpoint/2010/main" val="1690333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900" decel="100000" fill="hold"/>
                                        <p:tgtEl>
                                          <p:spTgt spid="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spcAft>
                <a:spcPts val="1200"/>
              </a:spcAft>
            </a:pPr>
            <a:r>
              <a:rPr lang="en-US" sz="2800" dirty="0"/>
              <a:t>More than 70% of purchases in the United States are made with credit. </a:t>
            </a:r>
          </a:p>
          <a:p>
            <a:pPr marL="0" indent="0">
              <a:spcAft>
                <a:spcPts val="1200"/>
              </a:spcAft>
            </a:pPr>
            <a:r>
              <a:rPr lang="en-US" sz="2800" dirty="0"/>
              <a:t>There are </a:t>
            </a:r>
            <a:r>
              <a:rPr lang="en-US" sz="2800" b="1" dirty="0">
                <a:solidFill>
                  <a:schemeClr val="accent5"/>
                </a:solidFill>
              </a:rPr>
              <a:t>four</a:t>
            </a:r>
            <a:r>
              <a:rPr lang="en-US" sz="2800" dirty="0"/>
              <a:t> types of credit: </a:t>
            </a:r>
          </a:p>
          <a:p>
            <a:pPr marL="457200" indent="-457200">
              <a:spcAft>
                <a:spcPts val="1200"/>
              </a:spcAft>
              <a:buFont typeface="+mj-lt"/>
              <a:buAutoNum type="arabicPeriod"/>
            </a:pPr>
            <a:r>
              <a:rPr lang="en-US" sz="2800" dirty="0"/>
              <a:t>Revolving</a:t>
            </a:r>
          </a:p>
          <a:p>
            <a:pPr marL="457200" indent="-457200">
              <a:spcAft>
                <a:spcPts val="1200"/>
              </a:spcAft>
              <a:buFont typeface="+mj-lt"/>
              <a:buAutoNum type="arabicPeriod"/>
            </a:pPr>
            <a:r>
              <a:rPr lang="en-US" sz="2800" dirty="0"/>
              <a:t>Charge cards</a:t>
            </a:r>
          </a:p>
          <a:p>
            <a:pPr marL="457200" indent="-457200">
              <a:spcAft>
                <a:spcPts val="1200"/>
              </a:spcAft>
              <a:buFont typeface="+mj-lt"/>
              <a:buAutoNum type="arabicPeriod"/>
            </a:pPr>
            <a:r>
              <a:rPr lang="en-US" sz="2800" dirty="0"/>
              <a:t>Installment credit</a:t>
            </a:r>
            <a:endParaRPr lang="en-GB" sz="2800" dirty="0"/>
          </a:p>
          <a:p>
            <a:pPr marL="457200" indent="-457200">
              <a:spcAft>
                <a:spcPts val="1200"/>
              </a:spcAft>
              <a:buFont typeface="+mj-lt"/>
              <a:buAutoNum type="arabicPeriod"/>
            </a:pPr>
            <a:r>
              <a:rPr lang="en-US" sz="2800" dirty="0"/>
              <a:t>Service credit</a:t>
            </a:r>
          </a:p>
        </p:txBody>
      </p:sp>
      <p:sp>
        <p:nvSpPr>
          <p:cNvPr id="9" name="Title 8"/>
          <p:cNvSpPr>
            <a:spLocks noGrp="1"/>
          </p:cNvSpPr>
          <p:nvPr>
            <p:ph type="title"/>
          </p:nvPr>
        </p:nvSpPr>
        <p:spPr/>
        <p:txBody>
          <a:bodyPr/>
          <a:lstStyle/>
          <a:p>
            <a:r>
              <a:rPr lang="en-US" dirty="0"/>
              <a:t>It’s a fact</a:t>
            </a:r>
          </a:p>
        </p:txBody>
      </p:sp>
      <p:sp>
        <p:nvSpPr>
          <p:cNvPr id="4" name="Footer Placeholder 3"/>
          <p:cNvSpPr>
            <a:spLocks noGrp="1"/>
          </p:cNvSpPr>
          <p:nvPr>
            <p:ph type="ftr" sz="quarter" idx="11"/>
          </p:nvPr>
        </p:nvSpPr>
        <p:spPr/>
        <p:txBody>
          <a:bodyPr/>
          <a:lstStyle/>
          <a:p>
            <a:r>
              <a:rPr lang="en-GB" dirty="0"/>
              <a:t>    </a:t>
            </a:r>
          </a:p>
        </p:txBody>
      </p:sp>
      <p:pic>
        <p:nvPicPr>
          <p:cNvPr id="7" name="Picture Placeholder 6"/>
          <p:cNvPicPr>
            <a:picLocks noGrp="1" noChangeAspect="1"/>
          </p:cNvPicPr>
          <p:nvPr>
            <p:ph type="pic" sz="quarter" idx="14"/>
          </p:nvPr>
        </p:nvPicPr>
        <p:blipFill>
          <a:blip r:embed="rId3" cstate="print">
            <a:extLst>
              <a:ext uri="{28A0092B-C50C-407E-A947-70E740481C1C}">
                <a14:useLocalDpi xmlns:a14="http://schemas.microsoft.com/office/drawing/2010/main" val="0"/>
              </a:ext>
            </a:extLst>
          </a:blip>
          <a:srcRect l="21795" r="21795"/>
          <a:stretch>
            <a:fillRect/>
          </a:stretch>
        </p:blipFill>
        <p:spPr/>
      </p:pic>
    </p:spTree>
    <p:extLst>
      <p:ext uri="{BB962C8B-B14F-4D97-AF65-F5344CB8AC3E}">
        <p14:creationId xmlns:p14="http://schemas.microsoft.com/office/powerpoint/2010/main" val="11154638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p:txBody>
          <a:bodyPr/>
          <a:lstStyle/>
          <a:p>
            <a:pPr marL="609585" indent="-609585">
              <a:spcAft>
                <a:spcPts val="1200"/>
              </a:spcAft>
              <a:buFont typeface="+mj-lt"/>
              <a:buAutoNum type="alphaLcPeriod"/>
            </a:pPr>
            <a:r>
              <a:rPr lang="en-US" sz="2800" dirty="0"/>
              <a:t>Lower interest rate on loans and credit cards</a:t>
            </a:r>
          </a:p>
          <a:p>
            <a:pPr marL="609585" indent="-609585">
              <a:spcAft>
                <a:spcPts val="1200"/>
              </a:spcAft>
              <a:buAutoNum type="alphaLcPeriod"/>
            </a:pPr>
            <a:r>
              <a:rPr lang="en-US" sz="2800" dirty="0"/>
              <a:t>Reduced insurance premiums</a:t>
            </a:r>
          </a:p>
          <a:p>
            <a:pPr marL="609585" indent="-609585">
              <a:spcAft>
                <a:spcPts val="1200"/>
              </a:spcAft>
              <a:buAutoNum type="alphaLcPeriod"/>
            </a:pPr>
            <a:r>
              <a:rPr lang="en-US" sz="2800" dirty="0"/>
              <a:t>Fewer installment payments</a:t>
            </a:r>
          </a:p>
          <a:p>
            <a:pPr marL="609585" indent="-609585">
              <a:buAutoNum type="alphaLcPeriod"/>
            </a:pPr>
            <a:endParaRPr lang="en-US" sz="3200" dirty="0"/>
          </a:p>
          <a:p>
            <a:pPr marL="609585" indent="-609585"/>
            <a:endParaRPr lang="en-US" sz="3200" dirty="0"/>
          </a:p>
        </p:txBody>
      </p:sp>
      <p:sp>
        <p:nvSpPr>
          <p:cNvPr id="2" name="Title 1"/>
          <p:cNvSpPr>
            <a:spLocks noGrp="1"/>
          </p:cNvSpPr>
          <p:nvPr>
            <p:ph type="title"/>
          </p:nvPr>
        </p:nvSpPr>
        <p:spPr>
          <a:xfrm>
            <a:off x="463550" y="704045"/>
            <a:ext cx="10337800" cy="1343571"/>
          </a:xfrm>
        </p:spPr>
        <p:txBody>
          <a:bodyPr/>
          <a:lstStyle/>
          <a:p>
            <a:r>
              <a:rPr lang="en-US" dirty="0"/>
              <a:t>12. Possible consequences of a good credit score include:</a:t>
            </a:r>
          </a:p>
        </p:txBody>
      </p:sp>
      <p:pic>
        <p:nvPicPr>
          <p:cNvPr id="4" name="Picture Placeholder 3"/>
          <p:cNvPicPr>
            <a:picLocks noGrp="1" noChangeAspect="1"/>
          </p:cNvPicPr>
          <p:nvPr>
            <p:ph type="pic" sz="quarter" idx="12"/>
          </p:nvPr>
        </p:nvPicPr>
        <p:blipFill rotWithShape="1">
          <a:blip r:embed="rId3" cstate="print">
            <a:extLst>
              <a:ext uri="{28A0092B-C50C-407E-A947-70E740481C1C}">
                <a14:useLocalDpi xmlns:a14="http://schemas.microsoft.com/office/drawing/2010/main" val="0"/>
              </a:ext>
            </a:extLst>
          </a:blip>
          <a:srcRect l="1611" r="31723"/>
          <a:stretch/>
        </p:blipFill>
        <p:spPr/>
      </p:pic>
      <p:sp>
        <p:nvSpPr>
          <p:cNvPr id="7" name="TextBox 6"/>
          <p:cNvSpPr txBox="1"/>
          <p:nvPr/>
        </p:nvSpPr>
        <p:spPr>
          <a:xfrm>
            <a:off x="6925128" y="6191987"/>
            <a:ext cx="3585029" cy="1200329"/>
          </a:xfrm>
          <a:prstGeom prst="rect">
            <a:avLst/>
          </a:prstGeom>
          <a:noFill/>
        </p:spPr>
        <p:txBody>
          <a:bodyPr wrap="square" rtlCol="0">
            <a:spAutoFit/>
          </a:bodyPr>
          <a:lstStyle/>
          <a:p>
            <a:r>
              <a:rPr lang="en-US" sz="7200" dirty="0">
                <a:solidFill>
                  <a:schemeClr val="accent5"/>
                </a:solidFill>
              </a:rPr>
              <a:t>a </a:t>
            </a:r>
            <a:r>
              <a:rPr lang="en-US" sz="3733" dirty="0">
                <a:solidFill>
                  <a:schemeClr val="accent5"/>
                </a:solidFill>
              </a:rPr>
              <a:t>and</a:t>
            </a:r>
            <a:r>
              <a:rPr lang="en-US" sz="7200" dirty="0">
                <a:solidFill>
                  <a:schemeClr val="accent5"/>
                </a:solidFill>
              </a:rPr>
              <a:t> b</a:t>
            </a:r>
          </a:p>
        </p:txBody>
      </p:sp>
    </p:spTree>
    <p:extLst>
      <p:ext uri="{BB962C8B-B14F-4D97-AF65-F5344CB8AC3E}">
        <p14:creationId xmlns:p14="http://schemas.microsoft.com/office/powerpoint/2010/main" val="4043552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900" decel="100000" fill="hold"/>
                                        <p:tgtEl>
                                          <p:spTgt spid="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2"/>
          </p:nvPr>
        </p:nvPicPr>
        <p:blipFill>
          <a:blip r:embed="rId3" cstate="print">
            <a:extLst>
              <a:ext uri="{28A0092B-C50C-407E-A947-70E740481C1C}">
                <a14:useLocalDpi xmlns:a14="http://schemas.microsoft.com/office/drawing/2010/main" val="0"/>
              </a:ext>
            </a:extLst>
          </a:blip>
          <a:srcRect t="781" b="781"/>
          <a:stretch>
            <a:fillRect/>
          </a:stretch>
        </p:blipFill>
        <p:spPr/>
      </p:pic>
      <p:sp>
        <p:nvSpPr>
          <p:cNvPr id="134171" name="Text Box 27"/>
          <p:cNvSpPr txBox="1">
            <a:spLocks noChangeArrowheads="1"/>
          </p:cNvSpPr>
          <p:nvPr/>
        </p:nvSpPr>
        <p:spPr bwMode="auto">
          <a:xfrm>
            <a:off x="1326497" y="2076916"/>
            <a:ext cx="9907560" cy="1169551"/>
          </a:xfrm>
          <a:prstGeom prst="rect">
            <a:avLst/>
          </a:prstGeom>
          <a:noFill/>
          <a:ln w="9525" algn="ctr">
            <a:noFill/>
            <a:miter lim="800000"/>
            <a:headEnd/>
            <a:tailEnd/>
          </a:ln>
        </p:spPr>
        <p:txBody>
          <a:bodyPr wrap="square">
            <a:spAutoFit/>
          </a:bodyPr>
          <a:lstStyle/>
          <a:p>
            <a:pPr>
              <a:spcBef>
                <a:spcPct val="50000"/>
              </a:spcBef>
            </a:pPr>
            <a:r>
              <a:rPr lang="en-US" sz="2800" dirty="0"/>
              <a:t>Late payments are called </a:t>
            </a:r>
            <a:r>
              <a:rPr lang="en-US" sz="2800" i="1" dirty="0"/>
              <a:t> </a:t>
            </a:r>
            <a:r>
              <a:rPr lang="en-US" sz="2800" b="1" i="1" dirty="0">
                <a:solidFill>
                  <a:schemeClr val="accent5"/>
                </a:solidFill>
              </a:rPr>
              <a:t>delinquencies</a:t>
            </a:r>
            <a:r>
              <a:rPr lang="en-US" sz="2800" i="1" dirty="0"/>
              <a:t>. </a:t>
            </a:r>
          </a:p>
          <a:p>
            <a:pPr>
              <a:spcBef>
                <a:spcPct val="50000"/>
              </a:spcBef>
            </a:pPr>
            <a:r>
              <a:rPr lang="en-US" sz="2800" b="1" i="1" dirty="0">
                <a:solidFill>
                  <a:schemeClr val="accent5"/>
                </a:solidFill>
              </a:rPr>
              <a:t>Default</a:t>
            </a:r>
            <a:r>
              <a:rPr lang="en-US" sz="2800" i="1" dirty="0"/>
              <a:t> </a:t>
            </a:r>
            <a:r>
              <a:rPr lang="en-US" sz="2800" dirty="0"/>
              <a:t>is the total failure to pay a debt.</a:t>
            </a:r>
            <a:endParaRPr lang="en-US" sz="2800" dirty="0">
              <a:solidFill>
                <a:schemeClr val="bg2"/>
              </a:solidFill>
            </a:endParaRPr>
          </a:p>
        </p:txBody>
      </p:sp>
      <p:sp>
        <p:nvSpPr>
          <p:cNvPr id="2" name="Title 1"/>
          <p:cNvSpPr>
            <a:spLocks noGrp="1"/>
          </p:cNvSpPr>
          <p:nvPr>
            <p:ph type="title"/>
          </p:nvPr>
        </p:nvSpPr>
        <p:spPr/>
        <p:txBody>
          <a:bodyPr/>
          <a:lstStyle/>
          <a:p>
            <a:r>
              <a:rPr lang="en-US" dirty="0"/>
              <a:t>It’s a fact</a:t>
            </a:r>
          </a:p>
        </p:txBody>
      </p:sp>
    </p:spTree>
    <p:extLst>
      <p:ext uri="{BB962C8B-B14F-4D97-AF65-F5344CB8AC3E}">
        <p14:creationId xmlns:p14="http://schemas.microsoft.com/office/powerpoint/2010/main" val="3785454534"/>
      </p:ext>
    </p:extLst>
  </p:cSld>
  <p:clrMapOvr>
    <a:masterClrMapping/>
  </p:clrMapOvr>
  <p:transition spd="med">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p:txBody>
          <a:bodyPr/>
          <a:lstStyle/>
          <a:p>
            <a:pPr marL="609585" indent="-609585">
              <a:spcAft>
                <a:spcPts val="1200"/>
              </a:spcAft>
              <a:buFont typeface="+mj-lt"/>
              <a:buAutoNum type="alphaLcPeriod"/>
            </a:pPr>
            <a:r>
              <a:rPr lang="en-US" sz="2800" dirty="0"/>
              <a:t>Has no effect on credit because of the grace period</a:t>
            </a:r>
          </a:p>
          <a:p>
            <a:pPr marL="609585" indent="-609585">
              <a:spcAft>
                <a:spcPts val="1200"/>
              </a:spcAft>
              <a:buAutoNum type="alphaLcPeriod"/>
            </a:pPr>
            <a:r>
              <a:rPr lang="en-US" sz="2800" dirty="0"/>
              <a:t>Will result in a delinquency that remains on your credit report up to seven years</a:t>
            </a:r>
          </a:p>
          <a:p>
            <a:pPr marL="609585" indent="-609585">
              <a:spcAft>
                <a:spcPts val="1200"/>
              </a:spcAft>
              <a:buAutoNum type="alphaLcPeriod"/>
            </a:pPr>
            <a:r>
              <a:rPr lang="en-US" sz="2800" dirty="0"/>
              <a:t>May cause your credit score to drop</a:t>
            </a:r>
          </a:p>
          <a:p>
            <a:pPr marL="609585" indent="-609585">
              <a:buAutoNum type="alphaLcPeriod"/>
            </a:pPr>
            <a:endParaRPr lang="en-US" sz="3200" dirty="0"/>
          </a:p>
          <a:p>
            <a:pPr marL="609585" indent="-609585"/>
            <a:endParaRPr lang="en-US" sz="3200" dirty="0"/>
          </a:p>
        </p:txBody>
      </p:sp>
      <p:sp>
        <p:nvSpPr>
          <p:cNvPr id="2" name="Title 1"/>
          <p:cNvSpPr>
            <a:spLocks noGrp="1"/>
          </p:cNvSpPr>
          <p:nvPr>
            <p:ph type="title"/>
          </p:nvPr>
        </p:nvSpPr>
        <p:spPr>
          <a:xfrm>
            <a:off x="463550" y="704045"/>
            <a:ext cx="10223500" cy="1343571"/>
          </a:xfrm>
        </p:spPr>
        <p:txBody>
          <a:bodyPr/>
          <a:lstStyle/>
          <a:p>
            <a:r>
              <a:rPr lang="en-US" dirty="0"/>
              <a:t>13. Submitting a payment more than 30 days late:</a:t>
            </a:r>
          </a:p>
        </p:txBody>
      </p:sp>
      <p:pic>
        <p:nvPicPr>
          <p:cNvPr id="5" name="Picture Placeholder 4"/>
          <p:cNvPicPr>
            <a:picLocks noGrp="1" noChangeAspect="1"/>
          </p:cNvPicPr>
          <p:nvPr>
            <p:ph type="pic" sz="quarter" idx="12"/>
          </p:nvPr>
        </p:nvPicPr>
        <p:blipFill>
          <a:blip r:embed="rId3" cstate="print">
            <a:extLst>
              <a:ext uri="{28A0092B-C50C-407E-A947-70E740481C1C}">
                <a14:useLocalDpi xmlns:a14="http://schemas.microsoft.com/office/drawing/2010/main" val="0"/>
              </a:ext>
            </a:extLst>
          </a:blip>
          <a:srcRect l="16664" r="16664"/>
          <a:stretch>
            <a:fillRect/>
          </a:stretch>
        </p:blipFill>
        <p:spPr/>
      </p:pic>
      <p:sp>
        <p:nvSpPr>
          <p:cNvPr id="7" name="TextBox 6"/>
          <p:cNvSpPr txBox="1"/>
          <p:nvPr/>
        </p:nvSpPr>
        <p:spPr>
          <a:xfrm>
            <a:off x="7325178" y="6296304"/>
            <a:ext cx="3585029" cy="1200329"/>
          </a:xfrm>
          <a:prstGeom prst="rect">
            <a:avLst/>
          </a:prstGeom>
          <a:noFill/>
        </p:spPr>
        <p:txBody>
          <a:bodyPr wrap="square" rtlCol="0">
            <a:spAutoFit/>
          </a:bodyPr>
          <a:lstStyle/>
          <a:p>
            <a:r>
              <a:rPr lang="en-US" sz="7200" dirty="0">
                <a:solidFill>
                  <a:schemeClr val="accent5"/>
                </a:solidFill>
              </a:rPr>
              <a:t>b </a:t>
            </a:r>
            <a:r>
              <a:rPr lang="en-US" sz="3733" dirty="0">
                <a:solidFill>
                  <a:schemeClr val="accent5"/>
                </a:solidFill>
              </a:rPr>
              <a:t>and</a:t>
            </a:r>
            <a:r>
              <a:rPr lang="en-US" sz="7200" dirty="0">
                <a:solidFill>
                  <a:schemeClr val="accent5"/>
                </a:solidFill>
              </a:rPr>
              <a:t> c</a:t>
            </a:r>
          </a:p>
        </p:txBody>
      </p:sp>
    </p:spTree>
    <p:extLst>
      <p:ext uri="{BB962C8B-B14F-4D97-AF65-F5344CB8AC3E}">
        <p14:creationId xmlns:p14="http://schemas.microsoft.com/office/powerpoint/2010/main" val="1070875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900" decel="100000" fill="hold"/>
                                        <p:tgtEl>
                                          <p:spTgt spid="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It’s a fact</a:t>
            </a:r>
          </a:p>
        </p:txBody>
      </p:sp>
      <p:sp>
        <p:nvSpPr>
          <p:cNvPr id="3" name="Content Placeholder 2"/>
          <p:cNvSpPr>
            <a:spLocks noGrp="1"/>
          </p:cNvSpPr>
          <p:nvPr>
            <p:ph idx="1"/>
          </p:nvPr>
        </p:nvSpPr>
        <p:spPr/>
        <p:txBody>
          <a:bodyPr/>
          <a:lstStyle/>
          <a:p>
            <a:pPr>
              <a:spcAft>
                <a:spcPts val="1200"/>
              </a:spcAft>
            </a:pPr>
            <a:r>
              <a:rPr lang="en-US" sz="2800" dirty="0"/>
              <a:t>Financial mistakes can have    </a:t>
            </a:r>
            <a:r>
              <a:rPr lang="en-US" sz="2800" dirty="0">
                <a:solidFill>
                  <a:schemeClr val="accent5"/>
                </a:solidFill>
              </a:rPr>
              <a:t>long-term </a:t>
            </a:r>
            <a:r>
              <a:rPr lang="en-US" sz="2800" dirty="0"/>
              <a:t>consequences. </a:t>
            </a:r>
          </a:p>
          <a:p>
            <a:pPr>
              <a:spcAft>
                <a:spcPts val="1200"/>
              </a:spcAft>
            </a:pPr>
            <a:r>
              <a:rPr lang="en-US" sz="2800" dirty="0"/>
              <a:t>Negative information stays on your credit report for </a:t>
            </a:r>
            <a:r>
              <a:rPr lang="en-US" sz="2800" dirty="0">
                <a:solidFill>
                  <a:schemeClr val="accent5"/>
                </a:solidFill>
              </a:rPr>
              <a:t>7 to 10 years</a:t>
            </a:r>
            <a:r>
              <a:rPr lang="en-US" dirty="0"/>
              <a:t>.</a:t>
            </a:r>
          </a:p>
        </p:txBody>
      </p:sp>
      <p:pic>
        <p:nvPicPr>
          <p:cNvPr id="5" name="Picture Placeholder 4"/>
          <p:cNvPicPr>
            <a:picLocks noGrp="1" noChangeAspect="1"/>
          </p:cNvPicPr>
          <p:nvPr>
            <p:ph type="pic" sz="quarter" idx="14"/>
          </p:nvPr>
        </p:nvPicPr>
        <p:blipFill rotWithShape="1">
          <a:blip r:embed="rId3" cstate="print">
            <a:extLst>
              <a:ext uri="{28A0092B-C50C-407E-A947-70E740481C1C}">
                <a14:useLocalDpi xmlns:a14="http://schemas.microsoft.com/office/drawing/2010/main" val="0"/>
              </a:ext>
            </a:extLst>
          </a:blip>
          <a:srcRect l="-500" t="-88" r="44386" b="88"/>
          <a:stretch/>
        </p:blipFill>
        <p:spPr/>
      </p:pic>
    </p:spTree>
    <p:extLst>
      <p:ext uri="{BB962C8B-B14F-4D97-AF65-F5344CB8AC3E}">
        <p14:creationId xmlns:p14="http://schemas.microsoft.com/office/powerpoint/2010/main" val="1947584013"/>
      </p:ext>
    </p:extLst>
  </p:cSld>
  <p:clrMapOvr>
    <a:masterClrMapping/>
  </p:clrMapOvr>
  <p:transition spd="med">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5991225" y="2475689"/>
            <a:ext cx="5564188" cy="2972611"/>
          </a:xfrm>
        </p:spPr>
        <p:txBody>
          <a:bodyPr/>
          <a:lstStyle/>
          <a:p>
            <a:pPr marL="609585" indent="-609585">
              <a:spcAft>
                <a:spcPts val="1200"/>
              </a:spcAft>
              <a:buFont typeface="+mj-lt"/>
              <a:buAutoNum type="alphaLcPeriod"/>
            </a:pPr>
            <a:r>
              <a:rPr lang="en-US" sz="2800" dirty="0"/>
              <a:t>Hire a credit repair service</a:t>
            </a:r>
          </a:p>
          <a:p>
            <a:pPr marL="609585" indent="-609585">
              <a:spcAft>
                <a:spcPts val="1200"/>
              </a:spcAft>
              <a:buAutoNum type="alphaLcPeriod"/>
            </a:pPr>
            <a:r>
              <a:rPr lang="en-US" sz="2800" dirty="0"/>
              <a:t>Close all existing credit accounts and start over</a:t>
            </a:r>
          </a:p>
          <a:p>
            <a:pPr marL="609585" indent="-609585">
              <a:spcAft>
                <a:spcPts val="1200"/>
              </a:spcAft>
              <a:buAutoNum type="alphaLcPeriod"/>
            </a:pPr>
            <a:r>
              <a:rPr lang="en-US" sz="2800" dirty="0"/>
              <a:t>File Chapter 13 bankruptcy</a:t>
            </a:r>
          </a:p>
          <a:p>
            <a:pPr marL="609585" indent="-609585">
              <a:spcAft>
                <a:spcPts val="1200"/>
              </a:spcAft>
              <a:buAutoNum type="alphaLcPeriod"/>
            </a:pPr>
            <a:endParaRPr lang="en-US" sz="2800" dirty="0"/>
          </a:p>
          <a:p>
            <a:pPr marL="609585" indent="-609585"/>
            <a:endParaRPr lang="en-US" sz="3200" dirty="0"/>
          </a:p>
        </p:txBody>
      </p:sp>
      <p:sp>
        <p:nvSpPr>
          <p:cNvPr id="2" name="Title 1"/>
          <p:cNvSpPr>
            <a:spLocks noGrp="1"/>
          </p:cNvSpPr>
          <p:nvPr>
            <p:ph type="title"/>
          </p:nvPr>
        </p:nvSpPr>
        <p:spPr/>
        <p:txBody>
          <a:bodyPr/>
          <a:lstStyle/>
          <a:p>
            <a:r>
              <a:rPr lang="en-US" dirty="0"/>
              <a:t>14. How can you improve a poor credit score?</a:t>
            </a:r>
          </a:p>
        </p:txBody>
      </p:sp>
      <p:pic>
        <p:nvPicPr>
          <p:cNvPr id="4" name="Picture Placeholder 3"/>
          <p:cNvPicPr>
            <a:picLocks noGrp="1" noChangeAspect="1"/>
          </p:cNvPicPr>
          <p:nvPr>
            <p:ph type="pic" sz="quarter" idx="12"/>
          </p:nvPr>
        </p:nvPicPr>
        <p:blipFill>
          <a:blip r:embed="rId3" cstate="print">
            <a:extLst>
              <a:ext uri="{28A0092B-C50C-407E-A947-70E740481C1C}">
                <a14:useLocalDpi xmlns:a14="http://schemas.microsoft.com/office/drawing/2010/main" val="0"/>
              </a:ext>
            </a:extLst>
          </a:blip>
          <a:srcRect l="16654" r="16654"/>
          <a:stretch>
            <a:fillRect/>
          </a:stretch>
        </p:blipFill>
        <p:spPr/>
      </p:pic>
      <p:sp>
        <p:nvSpPr>
          <p:cNvPr id="7" name="TextBox 6"/>
          <p:cNvSpPr txBox="1"/>
          <p:nvPr/>
        </p:nvSpPr>
        <p:spPr>
          <a:xfrm>
            <a:off x="6610689" y="5876373"/>
            <a:ext cx="4325260" cy="748988"/>
          </a:xfrm>
          <a:prstGeom prst="rect">
            <a:avLst/>
          </a:prstGeom>
          <a:noFill/>
        </p:spPr>
        <p:txBody>
          <a:bodyPr wrap="square" rtlCol="0">
            <a:spAutoFit/>
          </a:bodyPr>
          <a:lstStyle/>
          <a:p>
            <a:r>
              <a:rPr lang="en-US" sz="4267" dirty="0">
                <a:solidFill>
                  <a:schemeClr val="accent5"/>
                </a:solidFill>
              </a:rPr>
              <a:t>None are correct</a:t>
            </a:r>
          </a:p>
        </p:txBody>
      </p:sp>
    </p:spTree>
    <p:extLst>
      <p:ext uri="{BB962C8B-B14F-4D97-AF65-F5344CB8AC3E}">
        <p14:creationId xmlns:p14="http://schemas.microsoft.com/office/powerpoint/2010/main" val="785781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900" decel="100000" fill="hold"/>
                                        <p:tgtEl>
                                          <p:spTgt spid="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lnSpc>
                <a:spcPct val="100000"/>
              </a:lnSpc>
              <a:spcBef>
                <a:spcPts val="1000"/>
              </a:spcBef>
              <a:spcAft>
                <a:spcPts val="1200"/>
              </a:spcAft>
            </a:pPr>
            <a:r>
              <a:rPr lang="en-US" sz="2800" dirty="0">
                <a:solidFill>
                  <a:schemeClr val="tx1"/>
                </a:solidFill>
              </a:rPr>
              <a:t>OK …</a:t>
            </a:r>
          </a:p>
          <a:p>
            <a:pPr marL="0" indent="0">
              <a:lnSpc>
                <a:spcPct val="100000"/>
              </a:lnSpc>
              <a:spcBef>
                <a:spcPts val="1000"/>
              </a:spcBef>
              <a:spcAft>
                <a:spcPts val="1200"/>
              </a:spcAft>
            </a:pPr>
            <a:r>
              <a:rPr lang="en-US" sz="2800" dirty="0">
                <a:solidFill>
                  <a:schemeClr val="tx1"/>
                </a:solidFill>
              </a:rPr>
              <a:t>That last question was </a:t>
            </a:r>
            <a:r>
              <a:rPr lang="en-US" sz="2800" dirty="0">
                <a:solidFill>
                  <a:schemeClr val="accent5"/>
                </a:solidFill>
              </a:rPr>
              <a:t>tricky</a:t>
            </a:r>
            <a:r>
              <a:rPr lang="en-US" sz="2800" dirty="0">
                <a:solidFill>
                  <a:schemeClr val="tx1"/>
                </a:solidFill>
              </a:rPr>
              <a:t>, but credit repair services are, too. </a:t>
            </a:r>
          </a:p>
          <a:p>
            <a:pPr marL="0" indent="0">
              <a:lnSpc>
                <a:spcPct val="100000"/>
              </a:lnSpc>
              <a:spcBef>
                <a:spcPts val="1000"/>
              </a:spcBef>
              <a:spcAft>
                <a:spcPts val="1200"/>
              </a:spcAft>
            </a:pPr>
            <a:r>
              <a:rPr lang="en-US" sz="2800" dirty="0">
                <a:solidFill>
                  <a:schemeClr val="tx1"/>
                </a:solidFill>
              </a:rPr>
              <a:t>There is </a:t>
            </a:r>
            <a:r>
              <a:rPr lang="en-US" sz="2800" dirty="0">
                <a:solidFill>
                  <a:schemeClr val="accent5"/>
                </a:solidFill>
              </a:rPr>
              <a:t>nothing</a:t>
            </a:r>
            <a:r>
              <a:rPr lang="en-US" sz="2800" dirty="0">
                <a:solidFill>
                  <a:schemeClr val="tx1"/>
                </a:solidFill>
              </a:rPr>
              <a:t> that a credit repair company can do for you that you can’t </a:t>
            </a:r>
            <a:r>
              <a:rPr lang="en-US" sz="2800" dirty="0">
                <a:solidFill>
                  <a:schemeClr val="accent5"/>
                </a:solidFill>
              </a:rPr>
              <a:t>do yourself for free</a:t>
            </a:r>
            <a:r>
              <a:rPr lang="en-US" sz="2800" dirty="0">
                <a:solidFill>
                  <a:schemeClr val="tx1"/>
                </a:solidFill>
              </a:rPr>
              <a:t>! </a:t>
            </a:r>
          </a:p>
          <a:p>
            <a:endParaRPr lang="en-US" dirty="0"/>
          </a:p>
        </p:txBody>
      </p:sp>
      <p:sp>
        <p:nvSpPr>
          <p:cNvPr id="5" name="Title 4"/>
          <p:cNvSpPr>
            <a:spLocks noGrp="1"/>
          </p:cNvSpPr>
          <p:nvPr>
            <p:ph type="title"/>
          </p:nvPr>
        </p:nvSpPr>
        <p:spPr/>
        <p:txBody>
          <a:bodyPr/>
          <a:lstStyle/>
          <a:p>
            <a:r>
              <a:rPr lang="en-US" dirty="0"/>
              <a:t>It’s a fact</a:t>
            </a:r>
          </a:p>
        </p:txBody>
      </p:sp>
      <p:pic>
        <p:nvPicPr>
          <p:cNvPr id="4" name="Picture Placeholder 3"/>
          <p:cNvPicPr>
            <a:picLocks noGrp="1" noChangeAspect="1"/>
          </p:cNvPicPr>
          <p:nvPr>
            <p:ph type="pic" sz="quarter" idx="14"/>
          </p:nvPr>
        </p:nvPicPr>
        <p:blipFill>
          <a:blip r:embed="rId3" cstate="print">
            <a:extLst>
              <a:ext uri="{28A0092B-C50C-407E-A947-70E740481C1C}">
                <a14:useLocalDpi xmlns:a14="http://schemas.microsoft.com/office/drawing/2010/main" val="0"/>
              </a:ext>
            </a:extLst>
          </a:blip>
          <a:srcRect l="24871" r="24871"/>
          <a:stretch>
            <a:fillRect/>
          </a:stretch>
        </p:blipFill>
        <p:spPr/>
      </p:pic>
    </p:spTree>
    <p:extLst>
      <p:ext uri="{BB962C8B-B14F-4D97-AF65-F5344CB8AC3E}">
        <p14:creationId xmlns:p14="http://schemas.microsoft.com/office/powerpoint/2010/main" val="4207131234"/>
      </p:ext>
    </p:extLst>
  </p:cSld>
  <p:clrMapOvr>
    <a:masterClrMapping/>
  </p:clrMapOvr>
  <p:transition spd="med">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p:txBody>
          <a:bodyPr/>
          <a:lstStyle/>
          <a:p>
            <a:pPr marL="609585" indent="-609585">
              <a:spcAft>
                <a:spcPts val="1200"/>
              </a:spcAft>
              <a:buFont typeface="+mj-lt"/>
              <a:buAutoNum type="alphaLcPeriod"/>
            </a:pPr>
            <a:r>
              <a:rPr lang="en-US" sz="2800" dirty="0"/>
              <a:t>Paying bills on time </a:t>
            </a:r>
          </a:p>
          <a:p>
            <a:pPr marL="609585" indent="-609585">
              <a:spcAft>
                <a:spcPts val="1200"/>
              </a:spcAft>
              <a:buAutoNum type="alphaLcPeriod"/>
            </a:pPr>
            <a:r>
              <a:rPr lang="en-US" sz="2800" dirty="0"/>
              <a:t>Opening a variety of credit accounts</a:t>
            </a:r>
          </a:p>
          <a:p>
            <a:pPr marL="609585" indent="-609585">
              <a:spcAft>
                <a:spcPts val="1200"/>
              </a:spcAft>
              <a:buAutoNum type="alphaLcPeriod"/>
            </a:pPr>
            <a:r>
              <a:rPr lang="en-US" sz="2800" dirty="0"/>
              <a:t>Using credit cards responsibly</a:t>
            </a:r>
          </a:p>
          <a:p>
            <a:pPr marL="609585" indent="-609585">
              <a:buAutoNum type="alphaLcPeriod"/>
            </a:pPr>
            <a:endParaRPr lang="en-US" sz="3200" dirty="0"/>
          </a:p>
          <a:p>
            <a:pPr marL="609585" indent="-609585"/>
            <a:endParaRPr lang="en-US" sz="3200" dirty="0"/>
          </a:p>
        </p:txBody>
      </p:sp>
      <p:sp>
        <p:nvSpPr>
          <p:cNvPr id="2" name="Title 1"/>
          <p:cNvSpPr>
            <a:spLocks noGrp="1"/>
          </p:cNvSpPr>
          <p:nvPr>
            <p:ph type="title"/>
          </p:nvPr>
        </p:nvSpPr>
        <p:spPr/>
        <p:txBody>
          <a:bodyPr/>
          <a:lstStyle/>
          <a:p>
            <a:r>
              <a:rPr lang="en-US" dirty="0"/>
              <a:t>15. Maintain good credit by:</a:t>
            </a:r>
          </a:p>
        </p:txBody>
      </p:sp>
      <p:pic>
        <p:nvPicPr>
          <p:cNvPr id="4" name="Picture Placeholder 3"/>
          <p:cNvPicPr>
            <a:picLocks noGrp="1" noChangeAspect="1"/>
          </p:cNvPicPr>
          <p:nvPr>
            <p:ph type="pic" sz="quarter" idx="12"/>
          </p:nvPr>
        </p:nvPicPr>
        <p:blipFill rotWithShape="1">
          <a:blip r:embed="rId3" cstate="print">
            <a:extLst>
              <a:ext uri="{28A0092B-C50C-407E-A947-70E740481C1C}">
                <a14:useLocalDpi xmlns:a14="http://schemas.microsoft.com/office/drawing/2010/main" val="0"/>
              </a:ext>
            </a:extLst>
          </a:blip>
          <a:srcRect l="9241" r="24087"/>
          <a:stretch/>
        </p:blipFill>
        <p:spPr/>
      </p:pic>
      <p:sp>
        <p:nvSpPr>
          <p:cNvPr id="7" name="TextBox 6"/>
          <p:cNvSpPr txBox="1"/>
          <p:nvPr/>
        </p:nvSpPr>
        <p:spPr>
          <a:xfrm>
            <a:off x="6791778" y="6296304"/>
            <a:ext cx="3042785" cy="1200329"/>
          </a:xfrm>
          <a:prstGeom prst="rect">
            <a:avLst/>
          </a:prstGeom>
          <a:noFill/>
        </p:spPr>
        <p:txBody>
          <a:bodyPr wrap="square" rtlCol="0">
            <a:spAutoFit/>
          </a:bodyPr>
          <a:lstStyle/>
          <a:p>
            <a:r>
              <a:rPr lang="en-US" sz="7200" dirty="0">
                <a:solidFill>
                  <a:schemeClr val="accent5"/>
                </a:solidFill>
              </a:rPr>
              <a:t>a </a:t>
            </a:r>
            <a:r>
              <a:rPr lang="en-US" sz="3733" dirty="0">
                <a:solidFill>
                  <a:schemeClr val="accent5"/>
                </a:solidFill>
              </a:rPr>
              <a:t>and</a:t>
            </a:r>
            <a:r>
              <a:rPr lang="en-US" sz="7200" dirty="0">
                <a:solidFill>
                  <a:schemeClr val="accent5"/>
                </a:solidFill>
              </a:rPr>
              <a:t> c</a:t>
            </a:r>
          </a:p>
        </p:txBody>
      </p:sp>
    </p:spTree>
    <p:extLst>
      <p:ext uri="{BB962C8B-B14F-4D97-AF65-F5344CB8AC3E}">
        <p14:creationId xmlns:p14="http://schemas.microsoft.com/office/powerpoint/2010/main" val="3020919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900" decel="100000" fill="hold"/>
                                        <p:tgtEl>
                                          <p:spTgt spid="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5676900" y="2696633"/>
            <a:ext cx="6069013" cy="4800000"/>
          </a:xfrm>
        </p:spPr>
        <p:txBody>
          <a:bodyPr/>
          <a:lstStyle/>
          <a:p>
            <a:pPr marL="609585" indent="-609585">
              <a:spcAft>
                <a:spcPts val="1200"/>
              </a:spcAft>
              <a:buFont typeface="+mj-lt"/>
              <a:buAutoNum type="alphaLcPeriod"/>
            </a:pPr>
            <a:r>
              <a:rPr lang="en-US" sz="2800" dirty="0"/>
              <a:t>High utilization helps a credit score</a:t>
            </a:r>
          </a:p>
          <a:p>
            <a:pPr marL="609585" indent="-609585">
              <a:spcAft>
                <a:spcPts val="1200"/>
              </a:spcAft>
              <a:buAutoNum type="alphaLcPeriod"/>
            </a:pPr>
            <a:r>
              <a:rPr lang="en-US" sz="2800" dirty="0"/>
              <a:t>Low utilization hurts a credit score</a:t>
            </a:r>
          </a:p>
          <a:p>
            <a:pPr marL="609585" indent="-609585">
              <a:spcAft>
                <a:spcPts val="1200"/>
              </a:spcAft>
              <a:buAutoNum type="alphaLcPeriod"/>
            </a:pPr>
            <a:r>
              <a:rPr lang="en-US" sz="2800" dirty="0"/>
              <a:t>Low utilization helps a credit score</a:t>
            </a:r>
          </a:p>
          <a:p>
            <a:pPr marL="609585" indent="-609585">
              <a:spcAft>
                <a:spcPts val="1200"/>
              </a:spcAft>
              <a:buAutoNum type="alphaLcPeriod"/>
            </a:pPr>
            <a:endParaRPr lang="en-US" sz="3200" dirty="0"/>
          </a:p>
          <a:p>
            <a:pPr marL="609585" indent="-609585"/>
            <a:endParaRPr lang="en-US" sz="3200" dirty="0"/>
          </a:p>
        </p:txBody>
      </p:sp>
      <p:sp>
        <p:nvSpPr>
          <p:cNvPr id="2" name="Title 1"/>
          <p:cNvSpPr>
            <a:spLocks noGrp="1"/>
          </p:cNvSpPr>
          <p:nvPr>
            <p:ph type="title"/>
          </p:nvPr>
        </p:nvSpPr>
        <p:spPr>
          <a:xfrm>
            <a:off x="463550" y="704045"/>
            <a:ext cx="9880600" cy="1343571"/>
          </a:xfrm>
        </p:spPr>
        <p:txBody>
          <a:bodyPr/>
          <a:lstStyle/>
          <a:p>
            <a:r>
              <a:rPr lang="en-US" dirty="0"/>
              <a:t>16. How does utilization affect my credit score?</a:t>
            </a:r>
          </a:p>
        </p:txBody>
      </p:sp>
      <p:pic>
        <p:nvPicPr>
          <p:cNvPr id="4" name="Picture Placeholder 3"/>
          <p:cNvPicPr>
            <a:picLocks noGrp="1" noChangeAspect="1"/>
          </p:cNvPicPr>
          <p:nvPr>
            <p:ph type="pic" sz="quarter" idx="12"/>
          </p:nvPr>
        </p:nvPicPr>
        <p:blipFill>
          <a:blip r:embed="rId3" cstate="print">
            <a:extLst>
              <a:ext uri="{28A0092B-C50C-407E-A947-70E740481C1C}">
                <a14:useLocalDpi xmlns:a14="http://schemas.microsoft.com/office/drawing/2010/main" val="0"/>
              </a:ext>
            </a:extLst>
          </a:blip>
          <a:srcRect l="17205" r="17205"/>
          <a:stretch>
            <a:fillRect/>
          </a:stretch>
        </p:blipFill>
        <p:spPr/>
      </p:pic>
      <p:sp>
        <p:nvSpPr>
          <p:cNvPr id="7" name="TextBox 6"/>
          <p:cNvSpPr txBox="1"/>
          <p:nvPr/>
        </p:nvSpPr>
        <p:spPr>
          <a:xfrm>
            <a:off x="7915729" y="6296304"/>
            <a:ext cx="1342572" cy="1200329"/>
          </a:xfrm>
          <a:prstGeom prst="rect">
            <a:avLst/>
          </a:prstGeom>
          <a:noFill/>
        </p:spPr>
        <p:txBody>
          <a:bodyPr wrap="square" rtlCol="0">
            <a:spAutoFit/>
          </a:bodyPr>
          <a:lstStyle/>
          <a:p>
            <a:r>
              <a:rPr lang="en-US" sz="7200" dirty="0">
                <a:solidFill>
                  <a:schemeClr val="accent5"/>
                </a:solidFill>
              </a:rPr>
              <a:t>c</a:t>
            </a:r>
          </a:p>
        </p:txBody>
      </p:sp>
    </p:spTree>
    <p:extLst>
      <p:ext uri="{BB962C8B-B14F-4D97-AF65-F5344CB8AC3E}">
        <p14:creationId xmlns:p14="http://schemas.microsoft.com/office/powerpoint/2010/main" val="3381906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900" decel="100000" fill="hold"/>
                                        <p:tgtEl>
                                          <p:spTgt spid="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p:txBody>
          <a:bodyPr/>
          <a:lstStyle/>
          <a:p>
            <a:pPr>
              <a:spcAft>
                <a:spcPts val="1200"/>
              </a:spcAft>
            </a:pPr>
            <a:r>
              <a:rPr lang="en-US" sz="2800" dirty="0"/>
              <a:t>Utilization measures how much available credit is being </a:t>
            </a:r>
            <a:r>
              <a:rPr lang="en-US" sz="2800" i="1" dirty="0">
                <a:solidFill>
                  <a:schemeClr val="accent5"/>
                </a:solidFill>
              </a:rPr>
              <a:t>used</a:t>
            </a:r>
            <a:r>
              <a:rPr lang="en-US" sz="2800" i="1" dirty="0"/>
              <a:t>. </a:t>
            </a:r>
          </a:p>
          <a:p>
            <a:pPr>
              <a:spcAft>
                <a:spcPts val="1200"/>
              </a:spcAft>
            </a:pPr>
            <a:r>
              <a:rPr lang="en-US" sz="2800" dirty="0"/>
              <a:t>If the balances on </a:t>
            </a:r>
            <a:r>
              <a:rPr lang="en-US" sz="2800" dirty="0">
                <a:solidFill>
                  <a:schemeClr val="accent5"/>
                </a:solidFill>
              </a:rPr>
              <a:t>credit accounts are low</a:t>
            </a:r>
            <a:r>
              <a:rPr lang="en-US" sz="2800" dirty="0"/>
              <a:t>, it shows that you are using credit responsibly,</a:t>
            </a:r>
            <a:r>
              <a:rPr lang="en-US" sz="2800" dirty="0">
                <a:solidFill>
                  <a:schemeClr val="accent5"/>
                </a:solidFill>
              </a:rPr>
              <a:t> </a:t>
            </a:r>
            <a:r>
              <a:rPr lang="en-US" sz="2800" dirty="0"/>
              <a:t>which </a:t>
            </a:r>
            <a:r>
              <a:rPr lang="en-US" sz="2800" dirty="0">
                <a:solidFill>
                  <a:schemeClr val="accent5"/>
                </a:solidFill>
              </a:rPr>
              <a:t>helps your credit score</a:t>
            </a:r>
            <a:r>
              <a:rPr lang="en-US" sz="2800" dirty="0"/>
              <a:t>.</a:t>
            </a:r>
            <a:endParaRPr lang="en-US" sz="2800" dirty="0">
              <a:solidFill>
                <a:schemeClr val="bg2"/>
              </a:solidFill>
            </a:endParaRPr>
          </a:p>
          <a:p>
            <a:endParaRPr lang="en-US" dirty="0"/>
          </a:p>
        </p:txBody>
      </p:sp>
      <p:sp>
        <p:nvSpPr>
          <p:cNvPr id="6" name="Title 5"/>
          <p:cNvSpPr>
            <a:spLocks noGrp="1"/>
          </p:cNvSpPr>
          <p:nvPr>
            <p:ph type="title"/>
          </p:nvPr>
        </p:nvSpPr>
        <p:spPr/>
        <p:txBody>
          <a:bodyPr/>
          <a:lstStyle/>
          <a:p>
            <a:r>
              <a:rPr lang="en-US" dirty="0"/>
              <a:t>It’s a fact</a:t>
            </a:r>
          </a:p>
        </p:txBody>
      </p:sp>
      <p:pic>
        <p:nvPicPr>
          <p:cNvPr id="9" name="Picture Placeholder 8"/>
          <p:cNvPicPr>
            <a:picLocks noGrp="1" noChangeAspect="1"/>
          </p:cNvPicPr>
          <p:nvPr>
            <p:ph type="pic" sz="quarter" idx="14"/>
          </p:nvPr>
        </p:nvPicPr>
        <p:blipFill rotWithShape="1">
          <a:blip r:embed="rId3" cstate="print">
            <a:extLst>
              <a:ext uri="{28A0092B-C50C-407E-A947-70E740481C1C}">
                <a14:useLocalDpi xmlns:a14="http://schemas.microsoft.com/office/drawing/2010/main" val="0"/>
              </a:ext>
            </a:extLst>
          </a:blip>
          <a:srcRect l="34243" t="-88" r="19143" b="88"/>
          <a:stretch/>
        </p:blipFill>
        <p:spPr/>
      </p:pic>
    </p:spTree>
    <p:extLst>
      <p:ext uri="{BB962C8B-B14F-4D97-AF65-F5344CB8AC3E}">
        <p14:creationId xmlns:p14="http://schemas.microsoft.com/office/powerpoint/2010/main" val="1464910739"/>
      </p:ext>
    </p:extLst>
  </p:cSld>
  <p:clrMapOvr>
    <a:masterClrMapping/>
  </p:clrMapOvr>
  <p:transition spd="med">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6181725" y="2696633"/>
            <a:ext cx="5564188" cy="4223053"/>
          </a:xfrm>
        </p:spPr>
        <p:txBody>
          <a:bodyPr/>
          <a:lstStyle/>
          <a:p>
            <a:pPr marL="609585" indent="-609585">
              <a:spcAft>
                <a:spcPts val="1200"/>
              </a:spcAft>
              <a:buFont typeface="+mj-lt"/>
              <a:buAutoNum type="alphaLcPeriod"/>
            </a:pPr>
            <a:r>
              <a:rPr lang="en-US" sz="2800" dirty="0"/>
              <a:t>Opening and maintaining a checking and/or savings account</a:t>
            </a:r>
          </a:p>
          <a:p>
            <a:pPr marL="609585" indent="-609585">
              <a:spcAft>
                <a:spcPts val="1200"/>
              </a:spcAft>
              <a:buAutoNum type="alphaLcPeriod"/>
            </a:pPr>
            <a:r>
              <a:rPr lang="en-US" sz="2800" dirty="0"/>
              <a:t>Paying rent on time</a:t>
            </a:r>
          </a:p>
          <a:p>
            <a:pPr marL="609585" indent="-609585">
              <a:spcAft>
                <a:spcPts val="1200"/>
              </a:spcAft>
              <a:buAutoNum type="alphaLcPeriod"/>
            </a:pPr>
            <a:r>
              <a:rPr lang="en-US" sz="2800" dirty="0"/>
              <a:t>Having one or two credit cards and paying the balance in full each month</a:t>
            </a:r>
          </a:p>
          <a:p>
            <a:pPr marL="609585" indent="-609585">
              <a:buAutoNum type="alphaLcPeriod"/>
            </a:pPr>
            <a:endParaRPr lang="en-US" sz="3200" dirty="0"/>
          </a:p>
          <a:p>
            <a:pPr marL="609585" indent="-609585"/>
            <a:endParaRPr lang="en-US" sz="3200" dirty="0"/>
          </a:p>
        </p:txBody>
      </p:sp>
      <p:sp>
        <p:nvSpPr>
          <p:cNvPr id="2" name="Title 1"/>
          <p:cNvSpPr>
            <a:spLocks noGrp="1"/>
          </p:cNvSpPr>
          <p:nvPr>
            <p:ph type="title"/>
          </p:nvPr>
        </p:nvSpPr>
        <p:spPr>
          <a:xfrm>
            <a:off x="463550" y="704045"/>
            <a:ext cx="10299700" cy="1343571"/>
          </a:xfrm>
        </p:spPr>
        <p:txBody>
          <a:bodyPr/>
          <a:lstStyle/>
          <a:p>
            <a:r>
              <a:rPr lang="en-US" dirty="0"/>
              <a:t>17. What are some ways to build a credit history?</a:t>
            </a:r>
          </a:p>
        </p:txBody>
      </p:sp>
      <p:pic>
        <p:nvPicPr>
          <p:cNvPr id="4" name="Picture Placeholder 3"/>
          <p:cNvPicPr>
            <a:picLocks noGrp="1" noChangeAspect="1"/>
          </p:cNvPicPr>
          <p:nvPr>
            <p:ph type="pic" sz="quarter" idx="12"/>
          </p:nvPr>
        </p:nvPicPr>
        <p:blipFill>
          <a:blip r:embed="rId3" cstate="print">
            <a:extLst>
              <a:ext uri="{28A0092B-C50C-407E-A947-70E740481C1C}">
                <a14:useLocalDpi xmlns:a14="http://schemas.microsoft.com/office/drawing/2010/main" val="0"/>
              </a:ext>
            </a:extLst>
          </a:blip>
          <a:srcRect l="16670" r="16670"/>
          <a:stretch>
            <a:fillRect/>
          </a:stretch>
        </p:blipFill>
        <p:spPr/>
      </p:pic>
      <p:sp>
        <p:nvSpPr>
          <p:cNvPr id="7" name="TextBox 6"/>
          <p:cNvSpPr txBox="1"/>
          <p:nvPr/>
        </p:nvSpPr>
        <p:spPr>
          <a:xfrm>
            <a:off x="7344228" y="6919686"/>
            <a:ext cx="3585029" cy="1200329"/>
          </a:xfrm>
          <a:prstGeom prst="rect">
            <a:avLst/>
          </a:prstGeom>
          <a:noFill/>
        </p:spPr>
        <p:txBody>
          <a:bodyPr wrap="square" rtlCol="0">
            <a:spAutoFit/>
          </a:bodyPr>
          <a:lstStyle/>
          <a:p>
            <a:r>
              <a:rPr lang="en-US" sz="7200" dirty="0">
                <a:solidFill>
                  <a:schemeClr val="accent5"/>
                </a:solidFill>
              </a:rPr>
              <a:t>b </a:t>
            </a:r>
            <a:r>
              <a:rPr lang="en-US" sz="3733" dirty="0">
                <a:solidFill>
                  <a:schemeClr val="accent5"/>
                </a:solidFill>
              </a:rPr>
              <a:t>and</a:t>
            </a:r>
            <a:r>
              <a:rPr lang="en-US" sz="7200" dirty="0">
                <a:solidFill>
                  <a:schemeClr val="accent5"/>
                </a:solidFill>
              </a:rPr>
              <a:t> c</a:t>
            </a:r>
          </a:p>
        </p:txBody>
      </p:sp>
    </p:spTree>
    <p:extLst>
      <p:ext uri="{BB962C8B-B14F-4D97-AF65-F5344CB8AC3E}">
        <p14:creationId xmlns:p14="http://schemas.microsoft.com/office/powerpoint/2010/main" val="3805981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900" decel="100000" fill="hold"/>
                                        <p:tgtEl>
                                          <p:spTgt spid="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1"/>
          <p:cNvSpPr>
            <a:spLocks noGrp="1"/>
          </p:cNvSpPr>
          <p:nvPr>
            <p:ph idx="1"/>
          </p:nvPr>
        </p:nvSpPr>
        <p:spPr>
          <a:xfrm>
            <a:off x="6181725" y="2696632"/>
            <a:ext cx="5564188" cy="3608917"/>
          </a:xfrm>
        </p:spPr>
        <p:txBody>
          <a:bodyPr/>
          <a:lstStyle/>
          <a:p>
            <a:pPr marL="609585" indent="-609585">
              <a:spcAft>
                <a:spcPts val="1200"/>
              </a:spcAft>
              <a:buFont typeface="+mj-lt"/>
              <a:buAutoNum type="alphaLcPeriod"/>
            </a:pPr>
            <a:r>
              <a:rPr lang="en-US" sz="2800" dirty="0"/>
              <a:t>Credit is borrowing money to pay for goods and services</a:t>
            </a:r>
          </a:p>
          <a:p>
            <a:pPr marL="609585" indent="-609585">
              <a:spcAft>
                <a:spcPts val="1200"/>
              </a:spcAft>
              <a:buFont typeface="+mj-lt"/>
              <a:buAutoNum type="alphaLcPeriod"/>
            </a:pPr>
            <a:r>
              <a:rPr lang="en-US" sz="2800" dirty="0"/>
              <a:t>Credit carries an agreement to pay later</a:t>
            </a:r>
          </a:p>
          <a:p>
            <a:pPr marL="609585" indent="-609585">
              <a:spcAft>
                <a:spcPts val="1200"/>
              </a:spcAft>
              <a:buFont typeface="+mj-lt"/>
              <a:buAutoNum type="alphaLcPeriod"/>
            </a:pPr>
            <a:r>
              <a:rPr lang="en-US" sz="2800" dirty="0"/>
              <a:t>The average consumer uses four bankcards</a:t>
            </a:r>
          </a:p>
          <a:p>
            <a:endParaRPr lang="en-US" dirty="0"/>
          </a:p>
        </p:txBody>
      </p:sp>
      <p:sp>
        <p:nvSpPr>
          <p:cNvPr id="3" name="Title 2"/>
          <p:cNvSpPr>
            <a:spLocks noGrp="1"/>
          </p:cNvSpPr>
          <p:nvPr>
            <p:ph type="title"/>
          </p:nvPr>
        </p:nvSpPr>
        <p:spPr/>
        <p:txBody>
          <a:bodyPr/>
          <a:lstStyle/>
          <a:p>
            <a:r>
              <a:rPr lang="en-US" dirty="0"/>
              <a:t>1. What is true about credit?</a:t>
            </a:r>
          </a:p>
        </p:txBody>
      </p:sp>
      <p:sp>
        <p:nvSpPr>
          <p:cNvPr id="4" name="Footer Placeholder 3"/>
          <p:cNvSpPr>
            <a:spLocks noGrp="1"/>
          </p:cNvSpPr>
          <p:nvPr>
            <p:ph type="ftr" sz="quarter" idx="11"/>
          </p:nvPr>
        </p:nvSpPr>
        <p:spPr/>
        <p:txBody>
          <a:bodyPr/>
          <a:lstStyle/>
          <a:p>
            <a:r>
              <a:rPr lang="en-GB" dirty="0"/>
              <a:t>    </a:t>
            </a:r>
          </a:p>
        </p:txBody>
      </p:sp>
      <p:pic>
        <p:nvPicPr>
          <p:cNvPr id="8" name="Picture Placeholder 7"/>
          <p:cNvPicPr>
            <a:picLocks noGrp="1" noChangeAspect="1"/>
          </p:cNvPicPr>
          <p:nvPr>
            <p:ph type="pic" sz="quarter" idx="12"/>
          </p:nvPr>
        </p:nvPicPr>
        <p:blipFill>
          <a:blip r:embed="rId3" cstate="print">
            <a:extLst>
              <a:ext uri="{28A0092B-C50C-407E-A947-70E740481C1C}">
                <a14:useLocalDpi xmlns:a14="http://schemas.microsoft.com/office/drawing/2010/main" val="0"/>
              </a:ext>
            </a:extLst>
          </a:blip>
          <a:srcRect l="16644" r="16644"/>
          <a:stretch>
            <a:fillRect/>
          </a:stretch>
        </p:blipFill>
        <p:spPr/>
      </p:pic>
      <p:sp>
        <p:nvSpPr>
          <p:cNvPr id="13" name="TextBox 12"/>
          <p:cNvSpPr txBox="1"/>
          <p:nvPr/>
        </p:nvSpPr>
        <p:spPr>
          <a:xfrm>
            <a:off x="7706517" y="6296304"/>
            <a:ext cx="3628572" cy="1200329"/>
          </a:xfrm>
          <a:prstGeom prst="rect">
            <a:avLst/>
          </a:prstGeom>
          <a:noFill/>
        </p:spPr>
        <p:txBody>
          <a:bodyPr wrap="square" rtlCol="0">
            <a:spAutoFit/>
          </a:bodyPr>
          <a:lstStyle/>
          <a:p>
            <a:r>
              <a:rPr lang="en-US" sz="7200" dirty="0">
                <a:solidFill>
                  <a:schemeClr val="accent5"/>
                </a:solidFill>
              </a:rPr>
              <a:t>a</a:t>
            </a:r>
            <a:r>
              <a:rPr lang="en-US" sz="6000" dirty="0">
                <a:solidFill>
                  <a:schemeClr val="accent5"/>
                </a:solidFill>
              </a:rPr>
              <a:t> </a:t>
            </a:r>
            <a:r>
              <a:rPr lang="en-US" sz="3200" dirty="0">
                <a:solidFill>
                  <a:schemeClr val="accent5"/>
                </a:solidFill>
              </a:rPr>
              <a:t>and</a:t>
            </a:r>
            <a:r>
              <a:rPr lang="en-US" sz="6000" dirty="0">
                <a:solidFill>
                  <a:schemeClr val="accent5"/>
                </a:solidFill>
              </a:rPr>
              <a:t> </a:t>
            </a:r>
            <a:r>
              <a:rPr lang="en-US" sz="7200" dirty="0">
                <a:solidFill>
                  <a:schemeClr val="accent5"/>
                </a:solidFill>
              </a:rPr>
              <a:t>b</a:t>
            </a:r>
            <a:endParaRPr lang="en-US" sz="6000" dirty="0">
              <a:solidFill>
                <a:schemeClr val="accent5"/>
              </a:solidFill>
            </a:endParaRPr>
          </a:p>
        </p:txBody>
      </p:sp>
    </p:spTree>
    <p:extLst>
      <p:ext uri="{BB962C8B-B14F-4D97-AF65-F5344CB8AC3E}">
        <p14:creationId xmlns:p14="http://schemas.microsoft.com/office/powerpoint/2010/main" val="2679917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1000"/>
                                        <p:tgtEl>
                                          <p:spTgt spid="13">
                                            <p:txEl>
                                              <p:pRg st="0" end="0"/>
                                            </p:txEl>
                                          </p:spTgt>
                                        </p:tgtEl>
                                      </p:cBhvr>
                                    </p:animEffect>
                                    <p:anim calcmode="lin" valueType="num">
                                      <p:cBhvr>
                                        <p:cTn id="8"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13">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3">
                                            <p:txEl>
                                              <p:pRg st="0" end="0"/>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2"/>
          </p:nvPr>
        </p:nvPicPr>
        <p:blipFill>
          <a:blip r:embed="rId3" cstate="print">
            <a:extLst>
              <a:ext uri="{28A0092B-C50C-407E-A947-70E740481C1C}">
                <a14:useLocalDpi xmlns:a14="http://schemas.microsoft.com/office/drawing/2010/main" val="0"/>
              </a:ext>
            </a:extLst>
          </a:blip>
          <a:stretch>
            <a:fillRect/>
          </a:stretch>
        </p:blipFill>
        <p:spPr>
          <a:xfrm>
            <a:off x="0" y="0"/>
            <a:ext cx="11560354" cy="7707600"/>
          </a:xfrm>
        </p:spPr>
      </p:pic>
      <p:sp>
        <p:nvSpPr>
          <p:cNvPr id="5" name="Title 4"/>
          <p:cNvSpPr>
            <a:spLocks noGrp="1"/>
          </p:cNvSpPr>
          <p:nvPr>
            <p:ph type="title"/>
          </p:nvPr>
        </p:nvSpPr>
        <p:spPr/>
        <p:txBody>
          <a:bodyPr/>
          <a:lstStyle/>
          <a:p>
            <a:r>
              <a:rPr lang="en-US" dirty="0"/>
              <a:t>It’s a fact</a:t>
            </a:r>
          </a:p>
        </p:txBody>
      </p:sp>
      <p:sp>
        <p:nvSpPr>
          <p:cNvPr id="134171" name="Text Box 27"/>
          <p:cNvSpPr txBox="1">
            <a:spLocks noChangeArrowheads="1"/>
          </p:cNvSpPr>
          <p:nvPr/>
        </p:nvSpPr>
        <p:spPr bwMode="auto">
          <a:xfrm>
            <a:off x="1326497" y="2076916"/>
            <a:ext cx="9907560" cy="954107"/>
          </a:xfrm>
          <a:prstGeom prst="rect">
            <a:avLst/>
          </a:prstGeom>
          <a:noFill/>
          <a:ln w="9525" algn="ctr">
            <a:noFill/>
            <a:miter lim="800000"/>
            <a:headEnd/>
            <a:tailEnd/>
          </a:ln>
        </p:spPr>
        <p:txBody>
          <a:bodyPr wrap="square">
            <a:spAutoFit/>
          </a:bodyPr>
          <a:lstStyle/>
          <a:p>
            <a:pPr>
              <a:spcBef>
                <a:spcPct val="50000"/>
              </a:spcBef>
              <a:spcAft>
                <a:spcPts val="1200"/>
              </a:spcAft>
            </a:pPr>
            <a:r>
              <a:rPr lang="en-US" sz="2800" dirty="0">
                <a:solidFill>
                  <a:schemeClr val="accent4"/>
                </a:solidFill>
              </a:rPr>
              <a:t>Creditworthiness</a:t>
            </a:r>
            <a:r>
              <a:rPr lang="en-US" sz="2800" dirty="0"/>
              <a:t> is the ability to receive approval for the use of credit you need or want.</a:t>
            </a:r>
            <a:endParaRPr lang="en-US" sz="2800" dirty="0">
              <a:solidFill>
                <a:schemeClr val="bg2"/>
              </a:solidFill>
            </a:endParaRPr>
          </a:p>
        </p:txBody>
      </p:sp>
    </p:spTree>
    <p:extLst>
      <p:ext uri="{BB962C8B-B14F-4D97-AF65-F5344CB8AC3E}">
        <p14:creationId xmlns:p14="http://schemas.microsoft.com/office/powerpoint/2010/main" val="3635722903"/>
      </p:ext>
    </p:extLst>
  </p:cSld>
  <p:clrMapOvr>
    <a:masterClrMapping/>
  </p:clrMapOvr>
  <p:transition spd="med">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p:txBody>
          <a:bodyPr/>
          <a:lstStyle/>
          <a:p>
            <a:pPr marL="609585" indent="-609585">
              <a:spcAft>
                <a:spcPts val="1200"/>
              </a:spcAft>
              <a:buFont typeface="+mj-lt"/>
              <a:buAutoNum type="alphaLcPeriod"/>
            </a:pPr>
            <a:r>
              <a:rPr lang="en-US" sz="2800" dirty="0"/>
              <a:t>Taking chances</a:t>
            </a:r>
          </a:p>
          <a:p>
            <a:pPr marL="609585" indent="-609585">
              <a:spcAft>
                <a:spcPts val="1200"/>
              </a:spcAft>
              <a:buAutoNum type="alphaLcPeriod"/>
            </a:pPr>
            <a:r>
              <a:rPr lang="en-US" sz="2800" dirty="0"/>
              <a:t>Having too many credit cards</a:t>
            </a:r>
          </a:p>
          <a:p>
            <a:pPr marL="609585" indent="-609585">
              <a:spcAft>
                <a:spcPts val="1200"/>
              </a:spcAft>
              <a:buAutoNum type="alphaLcPeriod"/>
            </a:pPr>
            <a:r>
              <a:rPr lang="en-US" sz="2800" dirty="0"/>
              <a:t>The probability of financial loss</a:t>
            </a:r>
          </a:p>
          <a:p>
            <a:pPr marL="609585" indent="-609585">
              <a:buAutoNum type="alphaLcPeriod"/>
            </a:pPr>
            <a:endParaRPr lang="en-US" sz="3200" dirty="0"/>
          </a:p>
          <a:p>
            <a:pPr marL="609585" indent="-609585"/>
            <a:endParaRPr lang="en-US" sz="3200" dirty="0"/>
          </a:p>
        </p:txBody>
      </p:sp>
      <p:sp>
        <p:nvSpPr>
          <p:cNvPr id="2" name="Title 1"/>
          <p:cNvSpPr>
            <a:spLocks noGrp="1"/>
          </p:cNvSpPr>
          <p:nvPr>
            <p:ph type="title"/>
          </p:nvPr>
        </p:nvSpPr>
        <p:spPr/>
        <p:txBody>
          <a:bodyPr/>
          <a:lstStyle/>
          <a:p>
            <a:r>
              <a:rPr lang="en-US" dirty="0"/>
              <a:t>18. What is financial risk?</a:t>
            </a:r>
          </a:p>
        </p:txBody>
      </p:sp>
      <p:pic>
        <p:nvPicPr>
          <p:cNvPr id="4" name="Picture Placeholder 3"/>
          <p:cNvPicPr>
            <a:picLocks noGrp="1" noChangeAspect="1"/>
          </p:cNvPicPr>
          <p:nvPr>
            <p:ph type="pic" sz="quarter" idx="12"/>
          </p:nvPr>
        </p:nvPicPr>
        <p:blipFill rotWithShape="1">
          <a:blip r:embed="rId3" cstate="print">
            <a:extLst>
              <a:ext uri="{28A0092B-C50C-407E-A947-70E740481C1C}">
                <a14:useLocalDpi xmlns:a14="http://schemas.microsoft.com/office/drawing/2010/main" val="0"/>
              </a:ext>
            </a:extLst>
          </a:blip>
          <a:srcRect l="15624" t="-2075" r="17710" b="2075"/>
          <a:stretch/>
        </p:blipFill>
        <p:spPr/>
      </p:pic>
      <p:sp>
        <p:nvSpPr>
          <p:cNvPr id="7" name="TextBox 6"/>
          <p:cNvSpPr txBox="1"/>
          <p:nvPr/>
        </p:nvSpPr>
        <p:spPr>
          <a:xfrm>
            <a:off x="7344228" y="6995886"/>
            <a:ext cx="3585029" cy="1200329"/>
          </a:xfrm>
          <a:prstGeom prst="rect">
            <a:avLst/>
          </a:prstGeom>
          <a:noFill/>
        </p:spPr>
        <p:txBody>
          <a:bodyPr wrap="square" rtlCol="0">
            <a:spAutoFit/>
          </a:bodyPr>
          <a:lstStyle/>
          <a:p>
            <a:r>
              <a:rPr lang="en-US" sz="7200" dirty="0">
                <a:solidFill>
                  <a:schemeClr val="accent5"/>
                </a:solidFill>
              </a:rPr>
              <a:t>c</a:t>
            </a:r>
          </a:p>
        </p:txBody>
      </p:sp>
    </p:spTree>
    <p:extLst>
      <p:ext uri="{BB962C8B-B14F-4D97-AF65-F5344CB8AC3E}">
        <p14:creationId xmlns:p14="http://schemas.microsoft.com/office/powerpoint/2010/main" val="2572363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900" decel="100000" fill="hold"/>
                                        <p:tgtEl>
                                          <p:spTgt spid="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463550" y="2696633"/>
            <a:ext cx="5746750" cy="3094567"/>
          </a:xfrm>
        </p:spPr>
        <p:txBody>
          <a:bodyPr/>
          <a:lstStyle/>
          <a:p>
            <a:pPr marL="609585" indent="-609585">
              <a:spcAft>
                <a:spcPts val="1200"/>
              </a:spcAft>
              <a:buFont typeface="+mj-lt"/>
              <a:buAutoNum type="alphaLcPeriod"/>
            </a:pPr>
            <a:r>
              <a:rPr lang="en-US" sz="2800" dirty="0"/>
              <a:t>Receiving public assistance</a:t>
            </a:r>
          </a:p>
          <a:p>
            <a:pPr marL="609585" indent="-609585">
              <a:spcAft>
                <a:spcPts val="1200"/>
              </a:spcAft>
              <a:buAutoNum type="alphaLcPeriod"/>
            </a:pPr>
            <a:r>
              <a:rPr lang="en-US" sz="2800" dirty="0"/>
              <a:t>Having an income that’s too low</a:t>
            </a:r>
          </a:p>
          <a:p>
            <a:pPr marL="609585" indent="-609585">
              <a:spcAft>
                <a:spcPts val="1200"/>
              </a:spcAft>
              <a:buAutoNum type="alphaLcPeriod"/>
            </a:pPr>
            <a:r>
              <a:rPr lang="en-US" sz="2800" dirty="0"/>
              <a:t>Not being employed long enough</a:t>
            </a:r>
          </a:p>
          <a:p>
            <a:pPr marL="609585" indent="-609585">
              <a:buAutoNum type="alphaLcPeriod"/>
            </a:pPr>
            <a:endParaRPr lang="en-US" sz="3200" dirty="0"/>
          </a:p>
          <a:p>
            <a:pPr marL="609585" indent="-609585"/>
            <a:endParaRPr lang="en-US" sz="3200" dirty="0"/>
          </a:p>
        </p:txBody>
      </p:sp>
      <p:sp>
        <p:nvSpPr>
          <p:cNvPr id="2" name="Title 1"/>
          <p:cNvSpPr>
            <a:spLocks noGrp="1"/>
          </p:cNvSpPr>
          <p:nvPr>
            <p:ph type="title"/>
          </p:nvPr>
        </p:nvSpPr>
        <p:spPr/>
        <p:txBody>
          <a:bodyPr/>
          <a:lstStyle/>
          <a:p>
            <a:r>
              <a:rPr lang="en-US" dirty="0"/>
              <a:t>19. Legal reasons credit may be denied include</a:t>
            </a:r>
            <a:r>
              <a:rPr lang="en-US" sz="3733" dirty="0">
                <a:solidFill>
                  <a:srgbClr val="0070C0"/>
                </a:solidFill>
              </a:rPr>
              <a:t>:</a:t>
            </a:r>
          </a:p>
        </p:txBody>
      </p:sp>
      <p:pic>
        <p:nvPicPr>
          <p:cNvPr id="4" name="Picture Placeholder 3"/>
          <p:cNvPicPr>
            <a:picLocks noGrp="1" noChangeAspect="1"/>
          </p:cNvPicPr>
          <p:nvPr>
            <p:ph type="pic" sz="quarter" idx="12"/>
          </p:nvPr>
        </p:nvPicPr>
        <p:blipFill>
          <a:blip r:embed="rId3" cstate="print">
            <a:extLst>
              <a:ext uri="{28A0092B-C50C-407E-A947-70E740481C1C}">
                <a14:useLocalDpi xmlns:a14="http://schemas.microsoft.com/office/drawing/2010/main" val="0"/>
              </a:ext>
            </a:extLst>
          </a:blip>
          <a:srcRect l="16598" r="16598"/>
          <a:stretch>
            <a:fillRect/>
          </a:stretch>
        </p:blipFill>
        <p:spPr/>
      </p:pic>
      <p:sp>
        <p:nvSpPr>
          <p:cNvPr id="7" name="TextBox 6"/>
          <p:cNvSpPr txBox="1"/>
          <p:nvPr/>
        </p:nvSpPr>
        <p:spPr>
          <a:xfrm>
            <a:off x="1743528" y="5840052"/>
            <a:ext cx="3585029" cy="1200329"/>
          </a:xfrm>
          <a:prstGeom prst="rect">
            <a:avLst/>
          </a:prstGeom>
          <a:noFill/>
        </p:spPr>
        <p:txBody>
          <a:bodyPr wrap="square" rtlCol="0">
            <a:spAutoFit/>
          </a:bodyPr>
          <a:lstStyle/>
          <a:p>
            <a:r>
              <a:rPr lang="en-US" sz="7200" dirty="0">
                <a:solidFill>
                  <a:schemeClr val="accent5"/>
                </a:solidFill>
              </a:rPr>
              <a:t>b </a:t>
            </a:r>
            <a:r>
              <a:rPr lang="en-US" sz="3733" dirty="0">
                <a:solidFill>
                  <a:schemeClr val="accent5"/>
                </a:solidFill>
              </a:rPr>
              <a:t>and</a:t>
            </a:r>
            <a:r>
              <a:rPr lang="en-US" sz="7200" dirty="0">
                <a:solidFill>
                  <a:schemeClr val="accent5"/>
                </a:solidFill>
              </a:rPr>
              <a:t> c</a:t>
            </a:r>
          </a:p>
        </p:txBody>
      </p:sp>
    </p:spTree>
    <p:extLst>
      <p:ext uri="{BB962C8B-B14F-4D97-AF65-F5344CB8AC3E}">
        <p14:creationId xmlns:p14="http://schemas.microsoft.com/office/powerpoint/2010/main" val="1779611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900" decel="100000" fill="hold"/>
                                        <p:tgtEl>
                                          <p:spTgt spid="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6181725" y="2696633"/>
            <a:ext cx="5564188" cy="3627967"/>
          </a:xfrm>
        </p:spPr>
        <p:txBody>
          <a:bodyPr/>
          <a:lstStyle/>
          <a:p>
            <a:pPr marL="609585" indent="-609585">
              <a:spcAft>
                <a:spcPts val="1200"/>
              </a:spcAft>
              <a:buFont typeface="+mj-lt"/>
              <a:buAutoNum type="alphaLcPeriod"/>
            </a:pPr>
            <a:r>
              <a:rPr lang="en-US" sz="2800" dirty="0"/>
              <a:t>Ask the creditor why their application was denied</a:t>
            </a:r>
          </a:p>
          <a:p>
            <a:pPr marL="609585" indent="-609585">
              <a:spcAft>
                <a:spcPts val="1200"/>
              </a:spcAft>
              <a:buAutoNum type="alphaLcPeriod"/>
            </a:pPr>
            <a:r>
              <a:rPr lang="en-US" sz="2800" dirty="0"/>
              <a:t>Boycott the business on social media</a:t>
            </a:r>
          </a:p>
          <a:p>
            <a:pPr marL="609585" indent="-609585">
              <a:spcAft>
                <a:spcPts val="1200"/>
              </a:spcAft>
              <a:buAutoNum type="alphaLcPeriod"/>
            </a:pPr>
            <a:r>
              <a:rPr lang="en-US" sz="2800" dirty="0"/>
              <a:t>Complain to the Better Business Bureau</a:t>
            </a:r>
          </a:p>
          <a:p>
            <a:pPr marL="609585" indent="-609585">
              <a:buAutoNum type="alphaLcPeriod"/>
            </a:pPr>
            <a:endParaRPr lang="en-US" sz="3200" dirty="0"/>
          </a:p>
          <a:p>
            <a:pPr marL="609585" indent="-609585"/>
            <a:endParaRPr lang="en-US" sz="3200" dirty="0"/>
          </a:p>
        </p:txBody>
      </p:sp>
      <p:sp>
        <p:nvSpPr>
          <p:cNvPr id="2" name="Title 1"/>
          <p:cNvSpPr>
            <a:spLocks noGrp="1"/>
          </p:cNvSpPr>
          <p:nvPr>
            <p:ph type="title"/>
          </p:nvPr>
        </p:nvSpPr>
        <p:spPr/>
        <p:txBody>
          <a:bodyPr/>
          <a:lstStyle/>
          <a:p>
            <a:r>
              <a:rPr lang="en-US" dirty="0"/>
              <a:t>20. Consumers who are denied credit should:</a:t>
            </a:r>
          </a:p>
        </p:txBody>
      </p:sp>
      <p:pic>
        <p:nvPicPr>
          <p:cNvPr id="4" name="Picture Placeholder 3"/>
          <p:cNvPicPr>
            <a:picLocks noGrp="1" noChangeAspect="1"/>
          </p:cNvPicPr>
          <p:nvPr>
            <p:ph type="pic" sz="quarter" idx="12"/>
          </p:nvPr>
        </p:nvPicPr>
        <p:blipFill rotWithShape="1">
          <a:blip r:embed="rId3" cstate="print">
            <a:extLst>
              <a:ext uri="{28A0092B-C50C-407E-A947-70E740481C1C}">
                <a14:useLocalDpi xmlns:a14="http://schemas.microsoft.com/office/drawing/2010/main" val="0"/>
              </a:ext>
            </a:extLst>
          </a:blip>
          <a:srcRect l="20436" t="184" r="12898" b="-184"/>
          <a:stretch/>
        </p:blipFill>
        <p:spPr/>
      </p:pic>
      <p:sp>
        <p:nvSpPr>
          <p:cNvPr id="7" name="TextBox 6"/>
          <p:cNvSpPr txBox="1"/>
          <p:nvPr/>
        </p:nvSpPr>
        <p:spPr>
          <a:xfrm>
            <a:off x="8030029" y="6373452"/>
            <a:ext cx="1399722" cy="1200329"/>
          </a:xfrm>
          <a:prstGeom prst="rect">
            <a:avLst/>
          </a:prstGeom>
          <a:noFill/>
        </p:spPr>
        <p:txBody>
          <a:bodyPr wrap="square" rtlCol="0">
            <a:spAutoFit/>
          </a:bodyPr>
          <a:lstStyle/>
          <a:p>
            <a:r>
              <a:rPr lang="en-US" sz="7200" dirty="0">
                <a:solidFill>
                  <a:schemeClr val="accent5"/>
                </a:solidFill>
              </a:rPr>
              <a:t>a</a:t>
            </a:r>
            <a:r>
              <a:rPr lang="en-US" sz="7200" dirty="0">
                <a:solidFill>
                  <a:srgbClr val="0070C0"/>
                </a:solidFill>
              </a:rPr>
              <a:t> </a:t>
            </a:r>
          </a:p>
        </p:txBody>
      </p:sp>
    </p:spTree>
    <p:extLst>
      <p:ext uri="{BB962C8B-B14F-4D97-AF65-F5344CB8AC3E}">
        <p14:creationId xmlns:p14="http://schemas.microsoft.com/office/powerpoint/2010/main" val="2428938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900" decel="100000" fill="hold"/>
                                        <p:tgtEl>
                                          <p:spTgt spid="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It’s a fact</a:t>
            </a:r>
          </a:p>
        </p:txBody>
      </p:sp>
      <p:sp>
        <p:nvSpPr>
          <p:cNvPr id="3" name="Content Placeholder 2"/>
          <p:cNvSpPr>
            <a:spLocks noGrp="1"/>
          </p:cNvSpPr>
          <p:nvPr>
            <p:ph idx="1"/>
          </p:nvPr>
        </p:nvSpPr>
        <p:spPr/>
        <p:txBody>
          <a:bodyPr/>
          <a:lstStyle/>
          <a:p>
            <a:pPr>
              <a:spcAft>
                <a:spcPts val="1200"/>
              </a:spcAft>
            </a:pPr>
            <a:r>
              <a:rPr lang="en-US" sz="2800" dirty="0"/>
              <a:t>The Fair Credit Reporting Act (</a:t>
            </a:r>
            <a:r>
              <a:rPr lang="en-US" sz="2800" dirty="0">
                <a:solidFill>
                  <a:schemeClr val="accent5"/>
                </a:solidFill>
              </a:rPr>
              <a:t>FCRA</a:t>
            </a:r>
            <a:r>
              <a:rPr lang="en-US" sz="2800" dirty="0"/>
              <a:t>) requires a creditor to give </a:t>
            </a:r>
            <a:r>
              <a:rPr lang="en-US" sz="2800" dirty="0">
                <a:solidFill>
                  <a:schemeClr val="accent5"/>
                </a:solidFill>
              </a:rPr>
              <a:t>specific reasons </a:t>
            </a:r>
            <a:r>
              <a:rPr lang="en-US" sz="2800" dirty="0"/>
              <a:t>if credit is denied.</a:t>
            </a:r>
            <a:endParaRPr lang="en-US" dirty="0"/>
          </a:p>
        </p:txBody>
      </p:sp>
      <p:pic>
        <p:nvPicPr>
          <p:cNvPr id="7" name="Picture Placeholder 6"/>
          <p:cNvPicPr>
            <a:picLocks noGrp="1" noChangeAspect="1"/>
          </p:cNvPicPr>
          <p:nvPr>
            <p:ph type="pic" sz="quarter" idx="14"/>
          </p:nvPr>
        </p:nvPicPr>
        <p:blipFill rotWithShape="1">
          <a:blip r:embed="rId3" cstate="print">
            <a:extLst>
              <a:ext uri="{28A0092B-C50C-407E-A947-70E740481C1C}">
                <a14:useLocalDpi xmlns:a14="http://schemas.microsoft.com/office/drawing/2010/main" val="0"/>
              </a:ext>
            </a:extLst>
          </a:blip>
          <a:srcRect l="29439" t="-88" r="20503" b="88"/>
          <a:stretch/>
        </p:blipFill>
        <p:spPr/>
      </p:pic>
    </p:spTree>
    <p:extLst>
      <p:ext uri="{BB962C8B-B14F-4D97-AF65-F5344CB8AC3E}">
        <p14:creationId xmlns:p14="http://schemas.microsoft.com/office/powerpoint/2010/main" val="2212616812"/>
      </p:ext>
    </p:extLst>
  </p:cSld>
  <p:clrMapOvr>
    <a:masterClrMapping/>
  </p:clrMapOvr>
  <p:transition spd="med">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p:txBody>
          <a:bodyPr/>
          <a:lstStyle/>
          <a:p>
            <a:pPr marL="609585" indent="-609585">
              <a:spcAft>
                <a:spcPts val="1200"/>
              </a:spcAft>
              <a:buFont typeface="+mj-lt"/>
              <a:buAutoNum type="alphaLcPeriod"/>
            </a:pPr>
            <a:r>
              <a:rPr lang="en-US" sz="2800" dirty="0"/>
              <a:t>A credit report is required for college financial aid</a:t>
            </a:r>
          </a:p>
          <a:p>
            <a:pPr marL="609585" indent="-609585">
              <a:spcAft>
                <a:spcPts val="1200"/>
              </a:spcAft>
              <a:buAutoNum type="alphaLcPeriod"/>
            </a:pPr>
            <a:r>
              <a:rPr lang="en-US" sz="2800" dirty="0"/>
              <a:t>It affects your financial future</a:t>
            </a:r>
          </a:p>
          <a:p>
            <a:pPr marL="609585" indent="-609585">
              <a:spcAft>
                <a:spcPts val="1200"/>
              </a:spcAft>
              <a:buAutoNum type="alphaLcPeriod"/>
            </a:pPr>
            <a:r>
              <a:rPr lang="en-US" sz="2800" dirty="0"/>
              <a:t>A credit report can reveal identity theft</a:t>
            </a:r>
          </a:p>
          <a:p>
            <a:pPr marL="609585" indent="-609585">
              <a:buAutoNum type="alphaLcPeriod"/>
            </a:pPr>
            <a:endParaRPr lang="en-US" sz="3200" dirty="0"/>
          </a:p>
          <a:p>
            <a:pPr marL="609585" indent="-609585"/>
            <a:endParaRPr lang="en-US" sz="3200" dirty="0"/>
          </a:p>
        </p:txBody>
      </p:sp>
      <p:sp>
        <p:nvSpPr>
          <p:cNvPr id="2" name="Title 1"/>
          <p:cNvSpPr>
            <a:spLocks noGrp="1"/>
          </p:cNvSpPr>
          <p:nvPr>
            <p:ph type="title"/>
          </p:nvPr>
        </p:nvSpPr>
        <p:spPr/>
        <p:txBody>
          <a:bodyPr/>
          <a:lstStyle/>
          <a:p>
            <a:r>
              <a:rPr lang="en-US" dirty="0"/>
              <a:t>21. Why is knowing about credit reporting important for teenagers?</a:t>
            </a:r>
          </a:p>
        </p:txBody>
      </p:sp>
      <p:pic>
        <p:nvPicPr>
          <p:cNvPr id="5" name="Picture Placeholder 4"/>
          <p:cNvPicPr>
            <a:picLocks noGrp="1" noChangeAspect="1"/>
          </p:cNvPicPr>
          <p:nvPr>
            <p:ph type="pic" sz="quarter" idx="12"/>
          </p:nvPr>
        </p:nvPicPr>
        <p:blipFill rotWithShape="1">
          <a:blip r:embed="rId3" cstate="print">
            <a:extLst>
              <a:ext uri="{28A0092B-C50C-407E-A947-70E740481C1C}">
                <a14:useLocalDpi xmlns:a14="http://schemas.microsoft.com/office/drawing/2010/main" val="0"/>
              </a:ext>
            </a:extLst>
          </a:blip>
          <a:srcRect l="28523" t="3181" r="4810" b="-3181"/>
          <a:stretch/>
        </p:blipFill>
        <p:spPr/>
      </p:pic>
      <p:sp>
        <p:nvSpPr>
          <p:cNvPr id="7" name="TextBox 6"/>
          <p:cNvSpPr txBox="1"/>
          <p:nvPr/>
        </p:nvSpPr>
        <p:spPr>
          <a:xfrm>
            <a:off x="7171304" y="6081486"/>
            <a:ext cx="3585029" cy="1200329"/>
          </a:xfrm>
          <a:prstGeom prst="rect">
            <a:avLst/>
          </a:prstGeom>
          <a:noFill/>
        </p:spPr>
        <p:txBody>
          <a:bodyPr wrap="square" rtlCol="0">
            <a:spAutoFit/>
          </a:bodyPr>
          <a:lstStyle/>
          <a:p>
            <a:r>
              <a:rPr lang="en-US" sz="7200" dirty="0">
                <a:solidFill>
                  <a:schemeClr val="accent5"/>
                </a:solidFill>
              </a:rPr>
              <a:t>b </a:t>
            </a:r>
            <a:r>
              <a:rPr lang="en-US" sz="3733" dirty="0">
                <a:solidFill>
                  <a:schemeClr val="accent5"/>
                </a:solidFill>
              </a:rPr>
              <a:t>and</a:t>
            </a:r>
            <a:r>
              <a:rPr lang="en-US" sz="7200" dirty="0">
                <a:solidFill>
                  <a:schemeClr val="accent5"/>
                </a:solidFill>
              </a:rPr>
              <a:t> c</a:t>
            </a:r>
          </a:p>
        </p:txBody>
      </p:sp>
    </p:spTree>
    <p:extLst>
      <p:ext uri="{BB962C8B-B14F-4D97-AF65-F5344CB8AC3E}">
        <p14:creationId xmlns:p14="http://schemas.microsoft.com/office/powerpoint/2010/main" val="2822045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900" decel="100000" fill="hold"/>
                                        <p:tgtEl>
                                          <p:spTgt spid="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sz="quarter" idx="12"/>
          </p:nvPr>
        </p:nvPicPr>
        <p:blipFill>
          <a:blip r:embed="rId3" cstate="print">
            <a:extLst>
              <a:ext uri="{28A0092B-C50C-407E-A947-70E740481C1C}">
                <a14:useLocalDpi xmlns:a14="http://schemas.microsoft.com/office/drawing/2010/main" val="0"/>
              </a:ext>
            </a:extLst>
          </a:blip>
          <a:srcRect t="781" b="781"/>
          <a:stretch>
            <a:fillRect/>
          </a:stretch>
        </p:blipFill>
        <p:spPr/>
      </p:pic>
      <p:sp>
        <p:nvSpPr>
          <p:cNvPr id="134171" name="Text Box 27"/>
          <p:cNvSpPr txBox="1">
            <a:spLocks noChangeArrowheads="1"/>
          </p:cNvSpPr>
          <p:nvPr/>
        </p:nvSpPr>
        <p:spPr bwMode="auto">
          <a:xfrm>
            <a:off x="6667500" y="1262786"/>
            <a:ext cx="4324350" cy="1569660"/>
          </a:xfrm>
          <a:prstGeom prst="rect">
            <a:avLst/>
          </a:prstGeom>
          <a:noFill/>
          <a:ln w="9525" algn="ctr">
            <a:noFill/>
            <a:miter lim="800000"/>
            <a:headEnd/>
            <a:tailEnd/>
          </a:ln>
        </p:spPr>
        <p:txBody>
          <a:bodyPr wrap="square">
            <a:spAutoFit/>
          </a:bodyPr>
          <a:lstStyle/>
          <a:p>
            <a:pPr>
              <a:spcBef>
                <a:spcPct val="50000"/>
              </a:spcBef>
            </a:pPr>
            <a:r>
              <a:rPr lang="en-US" sz="3200" dirty="0"/>
              <a:t>With some exceptions,</a:t>
            </a:r>
            <a:r>
              <a:rPr lang="en-US" sz="3200" dirty="0">
                <a:solidFill>
                  <a:schemeClr val="accent5"/>
                </a:solidFill>
              </a:rPr>
              <a:t> most teenagers don’t have a credit report</a:t>
            </a:r>
            <a:r>
              <a:rPr lang="en-US" sz="3200" dirty="0"/>
              <a:t>.</a:t>
            </a:r>
          </a:p>
        </p:txBody>
      </p:sp>
      <p:sp>
        <p:nvSpPr>
          <p:cNvPr id="4" name="Title 3"/>
          <p:cNvSpPr>
            <a:spLocks noGrp="1"/>
          </p:cNvSpPr>
          <p:nvPr>
            <p:ph type="title"/>
          </p:nvPr>
        </p:nvSpPr>
        <p:spPr/>
        <p:txBody>
          <a:bodyPr/>
          <a:lstStyle/>
          <a:p>
            <a:r>
              <a:rPr lang="en-US" dirty="0"/>
              <a:t>It’s a fact</a:t>
            </a:r>
          </a:p>
        </p:txBody>
      </p:sp>
    </p:spTree>
    <p:extLst>
      <p:ext uri="{BB962C8B-B14F-4D97-AF65-F5344CB8AC3E}">
        <p14:creationId xmlns:p14="http://schemas.microsoft.com/office/powerpoint/2010/main" val="1068691217"/>
      </p:ext>
    </p:extLst>
  </p:cSld>
  <p:clrMapOvr>
    <a:masterClrMapping/>
  </p:clrMapOvr>
  <p:transition spd="med">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5962650" y="2696633"/>
            <a:ext cx="5783263" cy="3113617"/>
          </a:xfrm>
        </p:spPr>
        <p:txBody>
          <a:bodyPr/>
          <a:lstStyle/>
          <a:p>
            <a:pPr marL="609585" indent="-609585">
              <a:spcAft>
                <a:spcPts val="1200"/>
              </a:spcAft>
              <a:buFont typeface="+mj-lt"/>
              <a:buAutoNum type="alphaLcPeriod"/>
            </a:pPr>
            <a:r>
              <a:rPr lang="en-US" sz="2800" dirty="0"/>
              <a:t>At least once every 12 months</a:t>
            </a:r>
          </a:p>
          <a:p>
            <a:pPr marL="609585" indent="-609585">
              <a:spcAft>
                <a:spcPts val="1200"/>
              </a:spcAft>
              <a:buAutoNum type="alphaLcPeriod"/>
            </a:pPr>
            <a:r>
              <a:rPr lang="en-US" sz="2800" dirty="0"/>
              <a:t>Before making a major purchase</a:t>
            </a:r>
          </a:p>
          <a:p>
            <a:pPr marL="609585" indent="-609585">
              <a:spcAft>
                <a:spcPts val="1200"/>
              </a:spcAft>
              <a:buAutoNum type="alphaLcPeriod"/>
            </a:pPr>
            <a:r>
              <a:rPr lang="en-US" sz="2800" dirty="0"/>
              <a:t>Once a month</a:t>
            </a:r>
          </a:p>
          <a:p>
            <a:pPr marL="609585" indent="-609585">
              <a:buAutoNum type="alphaLcPeriod"/>
            </a:pPr>
            <a:endParaRPr lang="en-US" sz="3200" dirty="0"/>
          </a:p>
          <a:p>
            <a:pPr marL="609585" indent="-609585"/>
            <a:endParaRPr lang="en-US" sz="3200" dirty="0"/>
          </a:p>
        </p:txBody>
      </p:sp>
      <p:sp>
        <p:nvSpPr>
          <p:cNvPr id="2" name="Title 1"/>
          <p:cNvSpPr>
            <a:spLocks noGrp="1"/>
          </p:cNvSpPr>
          <p:nvPr>
            <p:ph type="title"/>
          </p:nvPr>
        </p:nvSpPr>
        <p:spPr>
          <a:xfrm>
            <a:off x="463550" y="704045"/>
            <a:ext cx="9766300" cy="1343571"/>
          </a:xfrm>
        </p:spPr>
        <p:txBody>
          <a:bodyPr/>
          <a:lstStyle/>
          <a:p>
            <a:r>
              <a:rPr lang="en-US" dirty="0"/>
              <a:t>22. It is a good idea to check your credit report:</a:t>
            </a:r>
          </a:p>
        </p:txBody>
      </p:sp>
      <p:pic>
        <p:nvPicPr>
          <p:cNvPr id="4" name="Picture Placeholder 3"/>
          <p:cNvPicPr>
            <a:picLocks noGrp="1" noChangeAspect="1"/>
          </p:cNvPicPr>
          <p:nvPr>
            <p:ph type="pic" sz="quarter" idx="12"/>
          </p:nvPr>
        </p:nvPicPr>
        <p:blipFill>
          <a:blip r:embed="rId3" cstate="print">
            <a:extLst>
              <a:ext uri="{28A0092B-C50C-407E-A947-70E740481C1C}">
                <a14:useLocalDpi xmlns:a14="http://schemas.microsoft.com/office/drawing/2010/main" val="0"/>
              </a:ext>
            </a:extLst>
          </a:blip>
          <a:srcRect l="16670" r="16670"/>
          <a:stretch>
            <a:fillRect/>
          </a:stretch>
        </p:blipFill>
        <p:spPr/>
      </p:pic>
      <p:sp>
        <p:nvSpPr>
          <p:cNvPr id="7" name="TextBox 6"/>
          <p:cNvSpPr txBox="1"/>
          <p:nvPr/>
        </p:nvSpPr>
        <p:spPr>
          <a:xfrm>
            <a:off x="6944178" y="5859102"/>
            <a:ext cx="3585029" cy="1200329"/>
          </a:xfrm>
          <a:prstGeom prst="rect">
            <a:avLst/>
          </a:prstGeom>
          <a:noFill/>
        </p:spPr>
        <p:txBody>
          <a:bodyPr wrap="square" rtlCol="0">
            <a:spAutoFit/>
          </a:bodyPr>
          <a:lstStyle/>
          <a:p>
            <a:r>
              <a:rPr lang="en-US" sz="7200" dirty="0">
                <a:solidFill>
                  <a:schemeClr val="accent5"/>
                </a:solidFill>
              </a:rPr>
              <a:t>a </a:t>
            </a:r>
            <a:r>
              <a:rPr lang="en-US" sz="2400" dirty="0">
                <a:solidFill>
                  <a:schemeClr val="accent5"/>
                </a:solidFill>
              </a:rPr>
              <a:t>and</a:t>
            </a:r>
            <a:r>
              <a:rPr lang="en-US" sz="7200" dirty="0">
                <a:solidFill>
                  <a:schemeClr val="accent5"/>
                </a:solidFill>
              </a:rPr>
              <a:t> b</a:t>
            </a:r>
          </a:p>
        </p:txBody>
      </p:sp>
    </p:spTree>
    <p:extLst>
      <p:ext uri="{BB962C8B-B14F-4D97-AF65-F5344CB8AC3E}">
        <p14:creationId xmlns:p14="http://schemas.microsoft.com/office/powerpoint/2010/main" val="1646871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900" decel="100000" fill="hold"/>
                                        <p:tgtEl>
                                          <p:spTgt spid="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6181725" y="2696633"/>
            <a:ext cx="5564188" cy="4008967"/>
          </a:xfrm>
        </p:spPr>
        <p:txBody>
          <a:bodyPr/>
          <a:lstStyle/>
          <a:p>
            <a:pPr marL="609585" indent="-609585">
              <a:spcAft>
                <a:spcPts val="1200"/>
              </a:spcAft>
              <a:buFont typeface="+mj-lt"/>
              <a:buAutoNum type="alphaLcPeriod"/>
            </a:pPr>
            <a:r>
              <a:rPr lang="en-US" sz="2800" dirty="0"/>
              <a:t>Subscribe to a credit monitoring service</a:t>
            </a:r>
          </a:p>
          <a:p>
            <a:pPr marL="609585" indent="-609585">
              <a:spcAft>
                <a:spcPts val="1200"/>
              </a:spcAft>
              <a:buAutoNum type="alphaLcPeriod"/>
            </a:pPr>
            <a:r>
              <a:rPr lang="en-US" sz="2800" dirty="0"/>
              <a:t>Request a report at www.annualcreditreport.com</a:t>
            </a:r>
          </a:p>
          <a:p>
            <a:pPr marL="609585" indent="-609585">
              <a:spcAft>
                <a:spcPts val="1200"/>
              </a:spcAft>
              <a:buAutoNum type="alphaLcPeriod"/>
            </a:pPr>
            <a:r>
              <a:rPr lang="en-US" sz="2800" dirty="0"/>
              <a:t>Ask the Consumer Financial Protection Bureau (CFBP) to send a report</a:t>
            </a:r>
          </a:p>
          <a:p>
            <a:pPr marL="609585" indent="-609585">
              <a:buAutoNum type="alphaLcPeriod"/>
            </a:pPr>
            <a:endParaRPr lang="en-US" sz="3200" dirty="0"/>
          </a:p>
          <a:p>
            <a:pPr marL="609585" indent="-609585"/>
            <a:endParaRPr lang="en-US" sz="3200" dirty="0"/>
          </a:p>
        </p:txBody>
      </p:sp>
      <p:sp>
        <p:nvSpPr>
          <p:cNvPr id="2" name="Title 1"/>
          <p:cNvSpPr>
            <a:spLocks noGrp="1"/>
          </p:cNvSpPr>
          <p:nvPr>
            <p:ph type="title"/>
          </p:nvPr>
        </p:nvSpPr>
        <p:spPr>
          <a:xfrm>
            <a:off x="463550" y="704045"/>
            <a:ext cx="9404350" cy="1343571"/>
          </a:xfrm>
        </p:spPr>
        <p:txBody>
          <a:bodyPr/>
          <a:lstStyle/>
          <a:p>
            <a:r>
              <a:rPr lang="en-US" dirty="0"/>
              <a:t>23. What is the process for obtaining a free credit report?</a:t>
            </a:r>
          </a:p>
        </p:txBody>
      </p:sp>
      <p:pic>
        <p:nvPicPr>
          <p:cNvPr id="4" name="Picture Placeholder 3"/>
          <p:cNvPicPr>
            <a:picLocks noGrp="1" noChangeAspect="1"/>
          </p:cNvPicPr>
          <p:nvPr>
            <p:ph type="pic" sz="quarter" idx="12"/>
          </p:nvPr>
        </p:nvPicPr>
        <p:blipFill rotWithShape="1">
          <a:blip r:embed="rId3" cstate="print">
            <a:extLst>
              <a:ext uri="{28A0092B-C50C-407E-A947-70E740481C1C}">
                <a14:useLocalDpi xmlns:a14="http://schemas.microsoft.com/office/drawing/2010/main" val="0"/>
              </a:ext>
            </a:extLst>
          </a:blip>
          <a:srcRect l="31799" t="184" r="1535" b="-184"/>
          <a:stretch/>
        </p:blipFill>
        <p:spPr/>
      </p:pic>
      <p:sp>
        <p:nvSpPr>
          <p:cNvPr id="7" name="TextBox 6"/>
          <p:cNvSpPr txBox="1"/>
          <p:nvPr/>
        </p:nvSpPr>
        <p:spPr>
          <a:xfrm>
            <a:off x="8372928" y="6462486"/>
            <a:ext cx="3585029" cy="1200329"/>
          </a:xfrm>
          <a:prstGeom prst="rect">
            <a:avLst/>
          </a:prstGeom>
          <a:noFill/>
        </p:spPr>
        <p:txBody>
          <a:bodyPr wrap="square" rtlCol="0">
            <a:spAutoFit/>
          </a:bodyPr>
          <a:lstStyle/>
          <a:p>
            <a:r>
              <a:rPr lang="en-US" sz="7200" dirty="0">
                <a:solidFill>
                  <a:srgbClr val="0070C0"/>
                </a:solidFill>
              </a:rPr>
              <a:t> </a:t>
            </a:r>
            <a:r>
              <a:rPr lang="en-US" sz="7200" dirty="0">
                <a:solidFill>
                  <a:schemeClr val="accent5"/>
                </a:solidFill>
              </a:rPr>
              <a:t>b</a:t>
            </a:r>
          </a:p>
        </p:txBody>
      </p:sp>
    </p:spTree>
    <p:extLst>
      <p:ext uri="{BB962C8B-B14F-4D97-AF65-F5344CB8AC3E}">
        <p14:creationId xmlns:p14="http://schemas.microsoft.com/office/powerpoint/2010/main" val="2081239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900" decel="100000" fill="hold"/>
                                        <p:tgtEl>
                                          <p:spTgt spid="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18110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spcAft>
                <a:spcPts val="1200"/>
              </a:spcAft>
            </a:pPr>
            <a:r>
              <a:rPr lang="en-US" sz="2800" dirty="0"/>
              <a:t>When a consumer </a:t>
            </a:r>
            <a:r>
              <a:rPr lang="en-US" sz="2800" dirty="0">
                <a:solidFill>
                  <a:schemeClr val="accent5"/>
                </a:solidFill>
              </a:rPr>
              <a:t>applies for credit</a:t>
            </a:r>
            <a:r>
              <a:rPr lang="en-US" sz="2800" dirty="0"/>
              <a:t>, the credit grantor usually contacts a </a:t>
            </a:r>
            <a:r>
              <a:rPr lang="en-US" sz="2800" dirty="0">
                <a:solidFill>
                  <a:schemeClr val="accent5"/>
                </a:solidFill>
              </a:rPr>
              <a:t>credit reporting agency</a:t>
            </a:r>
            <a:r>
              <a:rPr lang="en-US" sz="2800" dirty="0"/>
              <a:t>.</a:t>
            </a:r>
          </a:p>
        </p:txBody>
      </p:sp>
      <p:sp>
        <p:nvSpPr>
          <p:cNvPr id="3" name="Title 2"/>
          <p:cNvSpPr>
            <a:spLocks noGrp="1"/>
          </p:cNvSpPr>
          <p:nvPr>
            <p:ph type="title"/>
          </p:nvPr>
        </p:nvSpPr>
        <p:spPr/>
        <p:txBody>
          <a:bodyPr/>
          <a:lstStyle/>
          <a:p>
            <a:r>
              <a:rPr lang="en-US" dirty="0"/>
              <a:t>It’s a fact</a:t>
            </a:r>
          </a:p>
        </p:txBody>
      </p:sp>
      <p:sp>
        <p:nvSpPr>
          <p:cNvPr id="4" name="Footer Placeholder 3"/>
          <p:cNvSpPr>
            <a:spLocks noGrp="1"/>
          </p:cNvSpPr>
          <p:nvPr>
            <p:ph type="ftr" sz="quarter" idx="11"/>
          </p:nvPr>
        </p:nvSpPr>
        <p:spPr/>
        <p:txBody>
          <a:bodyPr/>
          <a:lstStyle/>
          <a:p>
            <a:endParaRPr lang="en-GB" dirty="0"/>
          </a:p>
        </p:txBody>
      </p:sp>
      <p:pic>
        <p:nvPicPr>
          <p:cNvPr id="6" name="Picture Placeholder 5"/>
          <p:cNvPicPr>
            <a:picLocks noGrp="1" noChangeAspect="1"/>
          </p:cNvPicPr>
          <p:nvPr>
            <p:ph type="pic" sz="quarter" idx="14"/>
          </p:nvPr>
        </p:nvPicPr>
        <p:blipFill>
          <a:blip r:embed="rId2" cstate="print">
            <a:extLst>
              <a:ext uri="{28A0092B-C50C-407E-A947-70E740481C1C}">
                <a14:useLocalDpi xmlns:a14="http://schemas.microsoft.com/office/drawing/2010/main" val="0"/>
              </a:ext>
            </a:extLst>
          </a:blip>
          <a:srcRect l="24969" r="24969"/>
          <a:stretch>
            <a:fillRect/>
          </a:stretch>
        </p:blipFill>
        <p:spPr/>
      </p:pic>
    </p:spTree>
    <p:extLst>
      <p:ext uri="{BB962C8B-B14F-4D97-AF65-F5344CB8AC3E}">
        <p14:creationId xmlns:p14="http://schemas.microsoft.com/office/powerpoint/2010/main" val="31192129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181725" y="2696633"/>
            <a:ext cx="5564188" cy="3647017"/>
          </a:xfrm>
        </p:spPr>
        <p:txBody>
          <a:bodyPr/>
          <a:lstStyle/>
          <a:p>
            <a:pPr marL="609585" indent="-609585">
              <a:spcAft>
                <a:spcPts val="1200"/>
              </a:spcAft>
              <a:buFont typeface="+mj-lt"/>
              <a:buAutoNum type="alphaLcPeriod"/>
            </a:pPr>
            <a:r>
              <a:rPr lang="en-US" sz="2800" dirty="0"/>
              <a:t>A business that sells information to a credit bureau</a:t>
            </a:r>
          </a:p>
          <a:p>
            <a:pPr marL="609585" indent="-609585">
              <a:spcAft>
                <a:spcPts val="1200"/>
              </a:spcAft>
              <a:buAutoNum type="alphaLcPeriod"/>
            </a:pPr>
            <a:r>
              <a:rPr lang="en-US" sz="2800" dirty="0"/>
              <a:t>A federal agency that regulates consumer loans</a:t>
            </a:r>
          </a:p>
          <a:p>
            <a:pPr marL="609585" indent="-609585">
              <a:spcAft>
                <a:spcPts val="1200"/>
              </a:spcAft>
              <a:buAutoNum type="alphaLcPeriod"/>
            </a:pPr>
            <a:r>
              <a:rPr lang="en-US" sz="2800" dirty="0"/>
              <a:t>A company that gathers, stores and sells information to potential credit grantors</a:t>
            </a:r>
          </a:p>
          <a:p>
            <a:pPr marL="609585" indent="-609585">
              <a:buAutoNum type="alphaLcPeriod"/>
            </a:pPr>
            <a:endParaRPr lang="en-US" dirty="0"/>
          </a:p>
          <a:p>
            <a:pPr marL="609585" indent="-609585"/>
            <a:endParaRPr lang="en-US" dirty="0"/>
          </a:p>
          <a:p>
            <a:endParaRPr lang="en-US" dirty="0"/>
          </a:p>
        </p:txBody>
      </p:sp>
      <p:sp>
        <p:nvSpPr>
          <p:cNvPr id="3" name="Title 2"/>
          <p:cNvSpPr>
            <a:spLocks noGrp="1"/>
          </p:cNvSpPr>
          <p:nvPr>
            <p:ph type="title"/>
          </p:nvPr>
        </p:nvSpPr>
        <p:spPr/>
        <p:txBody>
          <a:bodyPr/>
          <a:lstStyle/>
          <a:p>
            <a:r>
              <a:rPr lang="en-US" dirty="0"/>
              <a:t>2. What is a credit reporting agency (CRA)?</a:t>
            </a:r>
          </a:p>
        </p:txBody>
      </p:sp>
      <p:sp>
        <p:nvSpPr>
          <p:cNvPr id="4" name="Footer Placeholder 3"/>
          <p:cNvSpPr>
            <a:spLocks noGrp="1"/>
          </p:cNvSpPr>
          <p:nvPr>
            <p:ph type="ftr" sz="quarter" idx="11"/>
          </p:nvPr>
        </p:nvSpPr>
        <p:spPr/>
        <p:txBody>
          <a:bodyPr/>
          <a:lstStyle/>
          <a:p>
            <a:r>
              <a:rPr lang="en-GB" dirty="0"/>
              <a:t>    </a:t>
            </a:r>
          </a:p>
        </p:txBody>
      </p:sp>
      <p:pic>
        <p:nvPicPr>
          <p:cNvPr id="7" name="Picture Placeholder 6"/>
          <p:cNvPicPr>
            <a:picLocks noGrp="1" noChangeAspect="1"/>
          </p:cNvPicPr>
          <p:nvPr>
            <p:ph type="pic" sz="quarter" idx="12"/>
          </p:nvPr>
        </p:nvPicPr>
        <p:blipFill>
          <a:blip r:embed="rId3" cstate="print">
            <a:extLst>
              <a:ext uri="{28A0092B-C50C-407E-A947-70E740481C1C}">
                <a14:useLocalDpi xmlns:a14="http://schemas.microsoft.com/office/drawing/2010/main" val="0"/>
              </a:ext>
            </a:extLst>
          </a:blip>
          <a:srcRect l="16667" r="16667"/>
          <a:stretch>
            <a:fillRect/>
          </a:stretch>
        </p:blipFill>
        <p:spPr/>
      </p:pic>
      <p:sp>
        <p:nvSpPr>
          <p:cNvPr id="6" name="TextBox 5"/>
          <p:cNvSpPr txBox="1"/>
          <p:nvPr/>
        </p:nvSpPr>
        <p:spPr>
          <a:xfrm>
            <a:off x="7171304" y="6392502"/>
            <a:ext cx="3585029" cy="1200329"/>
          </a:xfrm>
          <a:prstGeom prst="rect">
            <a:avLst/>
          </a:prstGeom>
          <a:noFill/>
        </p:spPr>
        <p:txBody>
          <a:bodyPr wrap="square" rtlCol="0">
            <a:spAutoFit/>
          </a:bodyPr>
          <a:lstStyle/>
          <a:p>
            <a:pPr algn="ctr"/>
            <a:r>
              <a:rPr lang="en-US" sz="7200" dirty="0">
                <a:solidFill>
                  <a:schemeClr val="accent5"/>
                </a:solidFill>
              </a:rPr>
              <a:t>c</a:t>
            </a:r>
          </a:p>
        </p:txBody>
      </p:sp>
    </p:spTree>
    <p:extLst>
      <p:ext uri="{BB962C8B-B14F-4D97-AF65-F5344CB8AC3E}">
        <p14:creationId xmlns:p14="http://schemas.microsoft.com/office/powerpoint/2010/main" val="3775369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900" decel="100000" fill="hold"/>
                                        <p:tgtEl>
                                          <p:spTgt spid="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spcAft>
                <a:spcPts val="1200"/>
              </a:spcAft>
            </a:pPr>
            <a:r>
              <a:rPr lang="en-US" sz="2800" dirty="0"/>
              <a:t>There are </a:t>
            </a:r>
            <a:r>
              <a:rPr lang="en-US" sz="2800" dirty="0">
                <a:solidFill>
                  <a:schemeClr val="accent5"/>
                </a:solidFill>
              </a:rPr>
              <a:t>three</a:t>
            </a:r>
            <a:r>
              <a:rPr lang="en-US" sz="2800" dirty="0"/>
              <a:t> major credit reporting agencies:</a:t>
            </a:r>
          </a:p>
          <a:p>
            <a:pPr marL="514350" indent="-514350">
              <a:spcAft>
                <a:spcPts val="1200"/>
              </a:spcAft>
              <a:buFont typeface="+mj-lt"/>
              <a:buAutoNum type="arabicPeriod"/>
            </a:pPr>
            <a:r>
              <a:rPr lang="en-US" sz="2800" dirty="0"/>
              <a:t>Experian</a:t>
            </a:r>
          </a:p>
          <a:p>
            <a:pPr marL="514350" indent="-514350">
              <a:spcAft>
                <a:spcPts val="1200"/>
              </a:spcAft>
              <a:buFont typeface="+mj-lt"/>
              <a:buAutoNum type="arabicPeriod"/>
            </a:pPr>
            <a:r>
              <a:rPr lang="en-US" sz="2800" dirty="0"/>
              <a:t>Equifax</a:t>
            </a:r>
          </a:p>
          <a:p>
            <a:pPr marL="514350" indent="-514350">
              <a:spcAft>
                <a:spcPts val="1200"/>
              </a:spcAft>
              <a:buFont typeface="+mj-lt"/>
              <a:buAutoNum type="arabicPeriod"/>
            </a:pPr>
            <a:r>
              <a:rPr lang="en-US" sz="2800" dirty="0"/>
              <a:t>TransUnion</a:t>
            </a:r>
          </a:p>
        </p:txBody>
      </p:sp>
      <p:sp>
        <p:nvSpPr>
          <p:cNvPr id="3" name="Title 2"/>
          <p:cNvSpPr>
            <a:spLocks noGrp="1"/>
          </p:cNvSpPr>
          <p:nvPr>
            <p:ph type="title"/>
          </p:nvPr>
        </p:nvSpPr>
        <p:spPr/>
        <p:txBody>
          <a:bodyPr/>
          <a:lstStyle/>
          <a:p>
            <a:r>
              <a:rPr lang="en-US" dirty="0"/>
              <a:t>It’s a fact</a:t>
            </a:r>
          </a:p>
        </p:txBody>
      </p:sp>
      <p:pic>
        <p:nvPicPr>
          <p:cNvPr id="8" name="Picture Placeholder 7"/>
          <p:cNvPicPr>
            <a:picLocks noGrp="1" noChangeAspect="1"/>
          </p:cNvPicPr>
          <p:nvPr>
            <p:ph type="pic" sz="quarter" idx="14"/>
          </p:nvPr>
        </p:nvPicPr>
        <p:blipFill>
          <a:blip r:embed="rId2" cstate="print">
            <a:extLst>
              <a:ext uri="{28A0092B-C50C-407E-A947-70E740481C1C}">
                <a14:useLocalDpi xmlns:a14="http://schemas.microsoft.com/office/drawing/2010/main" val="0"/>
              </a:ext>
            </a:extLst>
          </a:blip>
          <a:srcRect l="24942" r="24942"/>
          <a:stretch>
            <a:fillRect/>
          </a:stretch>
        </p:blipFill>
        <p:spPr/>
      </p:pic>
    </p:spTree>
    <p:extLst>
      <p:ext uri="{BB962C8B-B14F-4D97-AF65-F5344CB8AC3E}">
        <p14:creationId xmlns:p14="http://schemas.microsoft.com/office/powerpoint/2010/main" val="36985030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181725" y="2696633"/>
            <a:ext cx="5564188" cy="3856567"/>
          </a:xfrm>
        </p:spPr>
        <p:txBody>
          <a:bodyPr/>
          <a:lstStyle/>
          <a:p>
            <a:pPr marL="609585" indent="-609585">
              <a:spcAft>
                <a:spcPts val="1200"/>
              </a:spcAft>
              <a:buFont typeface="+mj-lt"/>
              <a:buAutoNum type="alphaLcPeriod"/>
            </a:pPr>
            <a:r>
              <a:rPr lang="en-US" sz="2800" dirty="0"/>
              <a:t>A record of an individual’s borrowing and debt repayment habits</a:t>
            </a:r>
          </a:p>
          <a:p>
            <a:pPr marL="609585" indent="-609585">
              <a:spcAft>
                <a:spcPts val="1200"/>
              </a:spcAft>
              <a:buAutoNum type="alphaLcPeriod"/>
            </a:pPr>
            <a:r>
              <a:rPr lang="en-US" sz="2800" dirty="0"/>
              <a:t>Important in the process of securing credit</a:t>
            </a:r>
          </a:p>
          <a:p>
            <a:pPr marL="609585" indent="-609585">
              <a:spcAft>
                <a:spcPts val="1200"/>
              </a:spcAft>
              <a:buAutoNum type="alphaLcPeriod"/>
            </a:pPr>
            <a:r>
              <a:rPr lang="en-US" sz="2800" dirty="0"/>
              <a:t>Public, not private, information</a:t>
            </a:r>
          </a:p>
          <a:p>
            <a:pPr marL="609585" indent="-609585">
              <a:buAutoNum type="alphaLcPeriod"/>
            </a:pPr>
            <a:endParaRPr lang="en-US" dirty="0"/>
          </a:p>
          <a:p>
            <a:pPr marL="609585" indent="-609585"/>
            <a:endParaRPr lang="en-US" dirty="0"/>
          </a:p>
          <a:p>
            <a:endParaRPr lang="en-US" dirty="0"/>
          </a:p>
        </p:txBody>
      </p:sp>
      <p:sp>
        <p:nvSpPr>
          <p:cNvPr id="3" name="Title 2"/>
          <p:cNvSpPr>
            <a:spLocks noGrp="1"/>
          </p:cNvSpPr>
          <p:nvPr>
            <p:ph type="title"/>
          </p:nvPr>
        </p:nvSpPr>
        <p:spPr/>
        <p:txBody>
          <a:bodyPr/>
          <a:lstStyle/>
          <a:p>
            <a:r>
              <a:rPr lang="en-US" dirty="0"/>
              <a:t>3. A credit report is:</a:t>
            </a:r>
          </a:p>
        </p:txBody>
      </p:sp>
      <p:sp>
        <p:nvSpPr>
          <p:cNvPr id="4" name="Footer Placeholder 3"/>
          <p:cNvSpPr>
            <a:spLocks noGrp="1"/>
          </p:cNvSpPr>
          <p:nvPr>
            <p:ph type="ftr" sz="quarter" idx="11"/>
          </p:nvPr>
        </p:nvSpPr>
        <p:spPr/>
        <p:txBody>
          <a:bodyPr/>
          <a:lstStyle/>
          <a:p>
            <a:endParaRPr lang="en-GB" dirty="0"/>
          </a:p>
          <a:p>
            <a:r>
              <a:rPr lang="en-GB" dirty="0"/>
              <a:t>    </a:t>
            </a:r>
          </a:p>
        </p:txBody>
      </p:sp>
      <p:pic>
        <p:nvPicPr>
          <p:cNvPr id="7" name="Picture Placeholder 6"/>
          <p:cNvPicPr>
            <a:picLocks noGrp="1" noChangeAspect="1"/>
          </p:cNvPicPr>
          <p:nvPr>
            <p:ph type="pic" sz="quarter" idx="12"/>
          </p:nvPr>
        </p:nvPicPr>
        <p:blipFill>
          <a:blip r:embed="rId3" cstate="print">
            <a:extLst>
              <a:ext uri="{28A0092B-C50C-407E-A947-70E740481C1C}">
                <a14:useLocalDpi xmlns:a14="http://schemas.microsoft.com/office/drawing/2010/main" val="0"/>
              </a:ext>
            </a:extLst>
          </a:blip>
          <a:srcRect l="15663" r="15663"/>
          <a:stretch>
            <a:fillRect/>
          </a:stretch>
        </p:blipFill>
        <p:spPr/>
      </p:pic>
      <p:sp>
        <p:nvSpPr>
          <p:cNvPr id="6" name="TextBox 5"/>
          <p:cNvSpPr txBox="1"/>
          <p:nvPr/>
        </p:nvSpPr>
        <p:spPr>
          <a:xfrm>
            <a:off x="7171304" y="6392502"/>
            <a:ext cx="4574609" cy="1569660"/>
          </a:xfrm>
          <a:prstGeom prst="rect">
            <a:avLst/>
          </a:prstGeom>
          <a:noFill/>
        </p:spPr>
        <p:txBody>
          <a:bodyPr wrap="square" rtlCol="0">
            <a:spAutoFit/>
          </a:bodyPr>
          <a:lstStyle/>
          <a:p>
            <a:pPr algn="ctr"/>
            <a:r>
              <a:rPr lang="en-US" sz="7200" dirty="0">
                <a:solidFill>
                  <a:schemeClr val="accent5"/>
                </a:solidFill>
              </a:rPr>
              <a:t>a</a:t>
            </a:r>
            <a:r>
              <a:rPr lang="en-US" sz="9600" dirty="0">
                <a:solidFill>
                  <a:schemeClr val="accent5"/>
                </a:solidFill>
              </a:rPr>
              <a:t> </a:t>
            </a:r>
            <a:r>
              <a:rPr lang="en-US" sz="4400" dirty="0">
                <a:solidFill>
                  <a:schemeClr val="accent5"/>
                </a:solidFill>
              </a:rPr>
              <a:t>and</a:t>
            </a:r>
            <a:r>
              <a:rPr lang="en-US" sz="9600" dirty="0">
                <a:solidFill>
                  <a:schemeClr val="accent5"/>
                </a:solidFill>
              </a:rPr>
              <a:t> </a:t>
            </a:r>
            <a:r>
              <a:rPr lang="en-US" sz="7200" dirty="0">
                <a:solidFill>
                  <a:schemeClr val="accent5"/>
                </a:solidFill>
              </a:rPr>
              <a:t>b</a:t>
            </a:r>
          </a:p>
        </p:txBody>
      </p:sp>
    </p:spTree>
    <p:extLst>
      <p:ext uri="{BB962C8B-B14F-4D97-AF65-F5344CB8AC3E}">
        <p14:creationId xmlns:p14="http://schemas.microsoft.com/office/powerpoint/2010/main" val="1557275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900" decel="100000" fill="hold"/>
                                        <p:tgtEl>
                                          <p:spTgt spid="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609585" indent="-609585">
              <a:spcAft>
                <a:spcPts val="1200"/>
              </a:spcAft>
              <a:buFont typeface="+mj-lt"/>
              <a:buAutoNum type="alphaLcPeriod"/>
            </a:pPr>
            <a:r>
              <a:rPr lang="en-US" sz="2800" dirty="0"/>
              <a:t>Medical history and all criminal convictions</a:t>
            </a:r>
          </a:p>
          <a:p>
            <a:pPr marL="609585" indent="-609585">
              <a:spcAft>
                <a:spcPts val="1200"/>
              </a:spcAft>
              <a:buAutoNum type="alphaLcPeriod"/>
            </a:pPr>
            <a:r>
              <a:rPr lang="en-US" sz="2800" dirty="0"/>
              <a:t>Name, Social Security number and birth date</a:t>
            </a:r>
          </a:p>
          <a:p>
            <a:pPr marL="609585" indent="-609585">
              <a:spcAft>
                <a:spcPts val="1200"/>
              </a:spcAft>
              <a:buAutoNum type="alphaLcPeriod"/>
            </a:pPr>
            <a:r>
              <a:rPr lang="en-US" sz="2800" dirty="0"/>
              <a:t>Some public records and employment history</a:t>
            </a:r>
          </a:p>
          <a:p>
            <a:endParaRPr lang="en-US" dirty="0"/>
          </a:p>
        </p:txBody>
      </p:sp>
      <p:sp>
        <p:nvSpPr>
          <p:cNvPr id="3" name="Title 2"/>
          <p:cNvSpPr>
            <a:spLocks noGrp="1"/>
          </p:cNvSpPr>
          <p:nvPr>
            <p:ph type="title"/>
          </p:nvPr>
        </p:nvSpPr>
        <p:spPr/>
        <p:txBody>
          <a:bodyPr/>
          <a:lstStyle/>
          <a:p>
            <a:r>
              <a:rPr lang="en-US" dirty="0"/>
              <a:t>4. Information in a credit report includes:</a:t>
            </a:r>
          </a:p>
        </p:txBody>
      </p:sp>
      <p:sp>
        <p:nvSpPr>
          <p:cNvPr id="4" name="Footer Placeholder 3"/>
          <p:cNvSpPr>
            <a:spLocks noGrp="1"/>
          </p:cNvSpPr>
          <p:nvPr>
            <p:ph type="ftr" sz="quarter" idx="11"/>
          </p:nvPr>
        </p:nvSpPr>
        <p:spPr/>
        <p:txBody>
          <a:bodyPr/>
          <a:lstStyle/>
          <a:p>
            <a:endParaRPr lang="en-GB" dirty="0"/>
          </a:p>
          <a:p>
            <a:endParaRPr lang="en-GB" dirty="0"/>
          </a:p>
        </p:txBody>
      </p:sp>
      <p:pic>
        <p:nvPicPr>
          <p:cNvPr id="6" name="Picture Placeholder 5"/>
          <p:cNvPicPr>
            <a:picLocks noGrp="1" noChangeAspect="1"/>
          </p:cNvPicPr>
          <p:nvPr>
            <p:ph type="pic" sz="quarter" idx="12"/>
          </p:nvPr>
        </p:nvPicPr>
        <p:blipFill>
          <a:blip r:embed="rId3" cstate="print">
            <a:extLst>
              <a:ext uri="{28A0092B-C50C-407E-A947-70E740481C1C}">
                <a14:useLocalDpi xmlns:a14="http://schemas.microsoft.com/office/drawing/2010/main" val="0"/>
              </a:ext>
            </a:extLst>
          </a:blip>
          <a:srcRect l="12542" r="12542"/>
          <a:stretch>
            <a:fillRect/>
          </a:stretch>
        </p:blipFill>
        <p:spPr/>
      </p:pic>
      <p:sp>
        <p:nvSpPr>
          <p:cNvPr id="7" name="TextBox 6"/>
          <p:cNvSpPr txBox="1"/>
          <p:nvPr/>
        </p:nvSpPr>
        <p:spPr>
          <a:xfrm>
            <a:off x="958339" y="6068652"/>
            <a:ext cx="4574609" cy="1569660"/>
          </a:xfrm>
          <a:prstGeom prst="rect">
            <a:avLst/>
          </a:prstGeom>
          <a:noFill/>
        </p:spPr>
        <p:txBody>
          <a:bodyPr wrap="square" rtlCol="0">
            <a:spAutoFit/>
          </a:bodyPr>
          <a:lstStyle/>
          <a:p>
            <a:pPr algn="ctr"/>
            <a:r>
              <a:rPr lang="en-US" sz="7200" dirty="0">
                <a:solidFill>
                  <a:schemeClr val="accent5"/>
                </a:solidFill>
              </a:rPr>
              <a:t>b </a:t>
            </a:r>
            <a:r>
              <a:rPr lang="en-US" sz="4400" dirty="0">
                <a:solidFill>
                  <a:schemeClr val="accent5"/>
                </a:solidFill>
              </a:rPr>
              <a:t>and</a:t>
            </a:r>
            <a:r>
              <a:rPr lang="en-US" sz="9600" dirty="0">
                <a:solidFill>
                  <a:schemeClr val="accent5"/>
                </a:solidFill>
              </a:rPr>
              <a:t> </a:t>
            </a:r>
            <a:r>
              <a:rPr lang="en-US" sz="7200" dirty="0">
                <a:solidFill>
                  <a:schemeClr val="accent5"/>
                </a:solidFill>
              </a:rPr>
              <a:t>c</a:t>
            </a:r>
          </a:p>
        </p:txBody>
      </p:sp>
    </p:spTree>
    <p:extLst>
      <p:ext uri="{BB962C8B-B14F-4D97-AF65-F5344CB8AC3E}">
        <p14:creationId xmlns:p14="http://schemas.microsoft.com/office/powerpoint/2010/main" val="585043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900" decel="100000" fill="hold"/>
                                        <p:tgtEl>
                                          <p:spTgt spid="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sz="2800" dirty="0"/>
              <a:t>The Fair Credit Reporting Act (FCRA) outlines what </a:t>
            </a:r>
            <a:r>
              <a:rPr lang="en-US" sz="2800" dirty="0">
                <a:solidFill>
                  <a:schemeClr val="accent5"/>
                </a:solidFill>
              </a:rPr>
              <a:t>can</a:t>
            </a:r>
            <a:r>
              <a:rPr lang="en-US" sz="2800" dirty="0"/>
              <a:t> and </a:t>
            </a:r>
            <a:r>
              <a:rPr lang="en-US" sz="2800" dirty="0">
                <a:solidFill>
                  <a:schemeClr val="accent5"/>
                </a:solidFill>
              </a:rPr>
              <a:t>cannot</a:t>
            </a:r>
            <a:r>
              <a:rPr lang="en-US" sz="2800" dirty="0"/>
              <a:t> </a:t>
            </a:r>
            <a:r>
              <a:rPr lang="en-US" sz="2800" dirty="0">
                <a:solidFill>
                  <a:schemeClr val="accent5"/>
                </a:solidFill>
              </a:rPr>
              <a:t>be included </a:t>
            </a:r>
            <a:r>
              <a:rPr lang="en-US" sz="2800" dirty="0"/>
              <a:t>in a credit report.</a:t>
            </a:r>
          </a:p>
        </p:txBody>
      </p:sp>
      <p:sp>
        <p:nvSpPr>
          <p:cNvPr id="3" name="Title 2"/>
          <p:cNvSpPr>
            <a:spLocks noGrp="1"/>
          </p:cNvSpPr>
          <p:nvPr>
            <p:ph type="title"/>
          </p:nvPr>
        </p:nvSpPr>
        <p:spPr/>
        <p:txBody>
          <a:bodyPr/>
          <a:lstStyle/>
          <a:p>
            <a:r>
              <a:rPr lang="en-US" dirty="0"/>
              <a:t>It’s a fact</a:t>
            </a:r>
          </a:p>
        </p:txBody>
      </p:sp>
      <p:sp>
        <p:nvSpPr>
          <p:cNvPr id="4" name="Footer Placeholder 3"/>
          <p:cNvSpPr>
            <a:spLocks noGrp="1"/>
          </p:cNvSpPr>
          <p:nvPr>
            <p:ph type="ftr" sz="quarter" idx="11"/>
          </p:nvPr>
        </p:nvSpPr>
        <p:spPr/>
        <p:txBody>
          <a:bodyPr/>
          <a:lstStyle/>
          <a:p>
            <a:endParaRPr lang="en-GB" dirty="0"/>
          </a:p>
        </p:txBody>
      </p:sp>
      <p:pic>
        <p:nvPicPr>
          <p:cNvPr id="8" name="Picture Placeholder 7"/>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l="24960" r="24960"/>
          <a:stretch>
            <a:fillRect/>
          </a:stretch>
        </p:blipFill>
        <p:spPr/>
      </p:pic>
    </p:spTree>
    <p:extLst>
      <p:ext uri="{BB962C8B-B14F-4D97-AF65-F5344CB8AC3E}">
        <p14:creationId xmlns:p14="http://schemas.microsoft.com/office/powerpoint/2010/main" val="2281375884"/>
      </p:ext>
    </p:extLst>
  </p:cSld>
  <p:clrMapOvr>
    <a:masterClrMapping/>
  </p:clrMapOvr>
</p:sld>
</file>

<file path=ppt/theme/theme1.xml><?xml version="1.0" encoding="utf-8"?>
<a:theme xmlns:a="http://schemas.openxmlformats.org/drawingml/2006/main" name="Office Theme">
  <a:themeElements>
    <a:clrScheme name="Experian">
      <a:dk1>
        <a:srgbClr val="575756"/>
      </a:dk1>
      <a:lt1>
        <a:srgbClr val="FFFFFF"/>
      </a:lt1>
      <a:dk2>
        <a:srgbClr val="000000"/>
      </a:dk2>
      <a:lt2>
        <a:srgbClr val="FFFFFF"/>
      </a:lt2>
      <a:accent1>
        <a:srgbClr val="26478D"/>
      </a:accent1>
      <a:accent2>
        <a:srgbClr val="632678"/>
      </a:accent2>
      <a:accent3>
        <a:srgbClr val="406EB3"/>
      </a:accent3>
      <a:accent4>
        <a:srgbClr val="BA2F7D"/>
      </a:accent4>
      <a:accent5>
        <a:srgbClr val="BB0048"/>
      </a:accent5>
      <a:accent6>
        <a:srgbClr val="E2A235"/>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w="6350">
          <a:solidFill>
            <a:schemeClr val="accent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numCol="1" spcCol="151200" rtlCol="0">
        <a:spAutoFit/>
      </a:bodyPr>
      <a:lstStyle>
        <a:defPPr>
          <a:defRPr sz="1200" dirty="0" smtClean="0"/>
        </a:defPPr>
      </a:lstStyle>
    </a:txDef>
  </a:objectDefaults>
  <a:extraClrSchemeLst/>
  <a:extLst>
    <a:ext uri="{05A4C25C-085E-4340-85A3-A5531E510DB2}">
      <thm15:themeFamily xmlns:thm15="http://schemas.microsoft.com/office/thememl/2012/main" name="Experian_4_3" id="{1C500FDA-40D6-45C2-BD1E-6B2E47A2C40E}" vid="{4CCEB7B9-9F65-4953-BC6C-28648A289F0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41938EFEE84844CB63C83E13DAF26F0" ma:contentTypeVersion="0" ma:contentTypeDescription="Create a new document." ma:contentTypeScope="" ma:versionID="6c8505d413e736418944a1b6a09c1419">
  <xsd:schema xmlns:xsd="http://www.w3.org/2001/XMLSchema" xmlns:xs="http://www.w3.org/2001/XMLSchema" xmlns:p="http://schemas.microsoft.com/office/2006/metadata/properties" targetNamespace="http://schemas.microsoft.com/office/2006/metadata/properties" ma:root="true" ma:fieldsID="1b05d82d297216baf5b26c55225140df">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0E031E0-4F01-417B-A27C-D01556D226A8}">
  <ds:schemaRefs>
    <ds:schemaRef ds:uri="http://www.w3.org/XML/1998/namespace"/>
    <ds:schemaRef ds:uri="http://purl.org/dc/elements/1.1/"/>
    <ds:schemaRef ds:uri="http://schemas.microsoft.com/office/2006/documentManagement/types"/>
    <ds:schemaRef ds:uri="http://schemas.openxmlformats.org/package/2006/metadata/core-properties"/>
    <ds:schemaRef ds:uri="http://purl.org/dc/dcmitype/"/>
    <ds:schemaRef ds:uri="http://purl.org/dc/terms/"/>
    <ds:schemaRef ds:uri="http://schemas.microsoft.com/office/infopath/2007/PartnerControls"/>
    <ds:schemaRef ds:uri="http://schemas.microsoft.com/office/2006/metadata/properties"/>
  </ds:schemaRefs>
</ds:datastoreItem>
</file>

<file path=customXml/itemProps2.xml><?xml version="1.0" encoding="utf-8"?>
<ds:datastoreItem xmlns:ds="http://schemas.openxmlformats.org/officeDocument/2006/customXml" ds:itemID="{151E1047-4FA5-42DC-BEFA-522D986A99A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FD365178-7019-4B03-9464-86F13A00EEF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1863</TotalTime>
  <Words>2539</Words>
  <Application>Microsoft Office PowerPoint</Application>
  <PresentationFormat>Custom</PresentationFormat>
  <Paragraphs>247</Paragraphs>
  <Slides>39</Slides>
  <Notes>36</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39</vt:i4>
      </vt:variant>
    </vt:vector>
  </HeadingPairs>
  <TitlesOfParts>
    <vt:vector size="42" baseType="lpstr">
      <vt:lpstr>Arial</vt:lpstr>
      <vt:lpstr>Calibri</vt:lpstr>
      <vt:lpstr>Office Theme</vt:lpstr>
      <vt:lpstr>The ABCs of Credit Reporting</vt:lpstr>
      <vt:lpstr>It’s a fact</vt:lpstr>
      <vt:lpstr>1. What is true about credit?</vt:lpstr>
      <vt:lpstr>It’s a fact</vt:lpstr>
      <vt:lpstr>2. What is a credit reporting agency (CRA)?</vt:lpstr>
      <vt:lpstr>It’s a fact</vt:lpstr>
      <vt:lpstr>3. A credit report is:</vt:lpstr>
      <vt:lpstr>4. Information in a credit report includes:</vt:lpstr>
      <vt:lpstr>It’s a fact</vt:lpstr>
      <vt:lpstr>5. What else is true about credit reports?</vt:lpstr>
      <vt:lpstr>6. Information that is NOT included in a credit report:</vt:lpstr>
      <vt:lpstr>It’s a fact</vt:lpstr>
      <vt:lpstr>7. Who has access to a credit report?  Examples include:</vt:lpstr>
      <vt:lpstr>It’s a fact</vt:lpstr>
      <vt:lpstr>8. Why is my credit report important?</vt:lpstr>
      <vt:lpstr>9. A credit score is a number:</vt:lpstr>
      <vt:lpstr>10. Who calculates a credit score?</vt:lpstr>
      <vt:lpstr>It’s a fact</vt:lpstr>
      <vt:lpstr>11. Possible consequences of a poor credit score include:</vt:lpstr>
      <vt:lpstr>12. Possible consequences of a good credit score include:</vt:lpstr>
      <vt:lpstr>It’s a fact</vt:lpstr>
      <vt:lpstr>13. Submitting a payment more than 30 days late:</vt:lpstr>
      <vt:lpstr>It’s a fact</vt:lpstr>
      <vt:lpstr>14. How can you improve a poor credit score?</vt:lpstr>
      <vt:lpstr>It’s a fact</vt:lpstr>
      <vt:lpstr>15. Maintain good credit by:</vt:lpstr>
      <vt:lpstr>16. How does utilization affect my credit score?</vt:lpstr>
      <vt:lpstr>It’s a fact</vt:lpstr>
      <vt:lpstr>17. What are some ways to build a credit history?</vt:lpstr>
      <vt:lpstr>It’s a fact</vt:lpstr>
      <vt:lpstr>18. What is financial risk?</vt:lpstr>
      <vt:lpstr>19. Legal reasons credit may be denied include:</vt:lpstr>
      <vt:lpstr>20. Consumers who are denied credit should:</vt:lpstr>
      <vt:lpstr>It’s a fact</vt:lpstr>
      <vt:lpstr>21. Why is knowing about credit reporting important for teenagers?</vt:lpstr>
      <vt:lpstr>It’s a fact</vt:lpstr>
      <vt:lpstr>22. It is a good idea to check your credit report:</vt:lpstr>
      <vt:lpstr>23. What is the process for obtaining a free credit report?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Smith, Stacy</dc:creator>
  <cp:lastModifiedBy>George, Rachel</cp:lastModifiedBy>
  <cp:revision>51</cp:revision>
  <dcterms:modified xsi:type="dcterms:W3CDTF">2017-11-17T20:06:26Z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0x010100741938EFEE84844CB63C83E13DAF26F0</vt:lpwstr>
  </property>
</Properties>
</file>