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7"/>
  </p:notesMasterIdLst>
  <p:handoutMasterIdLst>
    <p:handoutMasterId r:id="rId38"/>
  </p:handoutMasterIdLst>
  <p:sldIdLst>
    <p:sldId id="302" r:id="rId5"/>
    <p:sldId id="353" r:id="rId6"/>
    <p:sldId id="306" r:id="rId7"/>
    <p:sldId id="335" r:id="rId8"/>
    <p:sldId id="336" r:id="rId9"/>
    <p:sldId id="363" r:id="rId10"/>
    <p:sldId id="337" r:id="rId11"/>
    <p:sldId id="338" r:id="rId12"/>
    <p:sldId id="339" r:id="rId13"/>
    <p:sldId id="341" r:id="rId14"/>
    <p:sldId id="350" r:id="rId15"/>
    <p:sldId id="340" r:id="rId16"/>
    <p:sldId id="344" r:id="rId17"/>
    <p:sldId id="352" r:id="rId18"/>
    <p:sldId id="345" r:id="rId19"/>
    <p:sldId id="346" r:id="rId20"/>
    <p:sldId id="347" r:id="rId21"/>
    <p:sldId id="355" r:id="rId22"/>
    <p:sldId id="348" r:id="rId23"/>
    <p:sldId id="349" r:id="rId24"/>
    <p:sldId id="342" r:id="rId25"/>
    <p:sldId id="343" r:id="rId26"/>
    <p:sldId id="351" r:id="rId27"/>
    <p:sldId id="283" r:id="rId28"/>
    <p:sldId id="356" r:id="rId29"/>
    <p:sldId id="357" r:id="rId30"/>
    <p:sldId id="358" r:id="rId31"/>
    <p:sldId id="359" r:id="rId32"/>
    <p:sldId id="360" r:id="rId33"/>
    <p:sldId id="361" r:id="rId34"/>
    <p:sldId id="362" r:id="rId35"/>
    <p:sldId id="261" r:id="rId36"/>
  </p:sldIdLst>
  <p:sldSz cx="12192000" cy="6858000"/>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56">
          <p15:clr>
            <a:srgbClr val="A4A3A4"/>
          </p15:clr>
        </p15:guide>
        <p15:guide id="2" pos="216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82B1"/>
    <a:srgbClr val="8CA8D1"/>
    <a:srgbClr val="A17DAE"/>
    <a:srgbClr val="7D91BB"/>
    <a:srgbClr val="F1D5E5"/>
    <a:srgbClr val="D9E2F0"/>
    <a:srgbClr val="E0D4E4"/>
    <a:srgbClr val="D4DAE8"/>
    <a:srgbClr val="C85997"/>
    <a:srgbClr val="668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94" autoAdjust="0"/>
    <p:restoredTop sz="71390" autoAdjust="0"/>
  </p:normalViewPr>
  <p:slideViewPr>
    <p:cSldViewPr snapToGrid="0" showGuides="1">
      <p:cViewPr varScale="1">
        <p:scale>
          <a:sx n="95" d="100"/>
          <a:sy n="95" d="100"/>
        </p:scale>
        <p:origin x="528" y="90"/>
      </p:cViewPr>
      <p:guideLst>
        <p:guide orient="horz" pos="2160"/>
        <p:guide pos="3840"/>
      </p:guideLst>
    </p:cSldViewPr>
  </p:slideViewPr>
  <p:outlineViewPr>
    <p:cViewPr>
      <p:scale>
        <a:sx n="33" d="100"/>
        <a:sy n="33" d="100"/>
      </p:scale>
      <p:origin x="0" y="-8784"/>
    </p:cViewPr>
  </p:outlineViewPr>
  <p:notesTextViewPr>
    <p:cViewPr>
      <p:scale>
        <a:sx n="1" d="1"/>
        <a:sy n="1" d="1"/>
      </p:scale>
      <p:origin x="0" y="0"/>
    </p:cViewPr>
  </p:notesTextViewPr>
  <p:sorterViewPr>
    <p:cViewPr>
      <p:scale>
        <a:sx n="90" d="100"/>
        <a:sy n="90" d="100"/>
      </p:scale>
      <p:origin x="0" y="3582"/>
    </p:cViewPr>
  </p:sorterViewPr>
  <p:notesViewPr>
    <p:cSldViewPr snapToGrid="0" showGuides="1">
      <p:cViewPr>
        <p:scale>
          <a:sx n="90" d="100"/>
          <a:sy n="90" d="100"/>
        </p:scale>
        <p:origin x="-2808" y="594"/>
      </p:cViewPr>
      <p:guideLst>
        <p:guide orient="horz" pos="3156"/>
        <p:guide pos="216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VantageScore 3.0 contributions</a:t>
            </a:r>
          </a:p>
        </c:rich>
      </c:tx>
      <c:overlay val="0"/>
    </c:title>
    <c:autoTitleDeleted val="0"/>
    <c:plotArea>
      <c:layout/>
      <c:doughnutChart>
        <c:varyColors val="1"/>
        <c:ser>
          <c:idx val="0"/>
          <c:order val="0"/>
          <c:tx>
            <c:strRef>
              <c:f>Sheet1!$B$1</c:f>
              <c:strCache>
                <c:ptCount val="1"/>
                <c:pt idx="0">
                  <c:v>VantageScore 3.0</c:v>
                </c:pt>
              </c:strCache>
            </c:strRef>
          </c:tx>
          <c:dLbls>
            <c:dLbl>
              <c:idx val="0"/>
              <c:tx>
                <c:rich>
                  <a:bodyPr/>
                  <a:lstStyle/>
                  <a:p>
                    <a:r>
                      <a:rPr lang="en-US" sz="1400" dirty="0"/>
                      <a:t>40%</a:t>
                    </a:r>
                    <a:endParaRPr lang="en-US" dirty="0"/>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E99-4291-8511-BD6137CF58EE}"/>
                </c:ext>
              </c:extLst>
            </c:dLbl>
            <c:dLbl>
              <c:idx val="1"/>
              <c:tx>
                <c:rich>
                  <a:bodyPr/>
                  <a:lstStyle/>
                  <a:p>
                    <a:r>
                      <a:rPr lang="en-US" sz="1400"/>
                      <a:t>20%</a:t>
                    </a:r>
                    <a:endParaRPr lang="en-US" dirty="0"/>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E99-4291-8511-BD6137CF58EE}"/>
                </c:ext>
              </c:extLst>
            </c:dLbl>
            <c:dLbl>
              <c:idx val="2"/>
              <c:tx>
                <c:rich>
                  <a:bodyPr/>
                  <a:lstStyle/>
                  <a:p>
                    <a:r>
                      <a:rPr lang="en-US" sz="1400"/>
                      <a:t>11%</a:t>
                    </a:r>
                    <a:endParaRPr lang="en-US"/>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2E99-4291-8511-BD6137CF58EE}"/>
                </c:ext>
              </c:extLst>
            </c:dLbl>
            <c:dLbl>
              <c:idx val="3"/>
              <c:tx>
                <c:rich>
                  <a:bodyPr/>
                  <a:lstStyle/>
                  <a:p>
                    <a:r>
                      <a:rPr lang="en-US" sz="1400"/>
                      <a:t>21%</a:t>
                    </a:r>
                    <a:endParaRPr lang="en-US"/>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E99-4291-8511-BD6137CF58EE}"/>
                </c:ext>
              </c:extLst>
            </c:dLbl>
            <c:dLbl>
              <c:idx val="4"/>
              <c:layout>
                <c:manualLayout>
                  <c:x val="0"/>
                  <c:y val="-1.4109347442680775E-2"/>
                </c:manualLayout>
              </c:layout>
              <c:tx>
                <c:rich>
                  <a:bodyPr/>
                  <a:lstStyle/>
                  <a:p>
                    <a:r>
                      <a:rPr lang="en-US" sz="1400" dirty="0"/>
                      <a:t>5%</a:t>
                    </a:r>
                    <a:endParaRPr lang="en-US" dirty="0"/>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2E99-4291-8511-BD6137CF58EE}"/>
                </c:ext>
              </c:extLst>
            </c:dLbl>
            <c:dLbl>
              <c:idx val="5"/>
              <c:layout>
                <c:manualLayout>
                  <c:x val="0"/>
                  <c:y val="-4.2105263157894736E-2"/>
                </c:manualLayout>
              </c:layout>
              <c:tx>
                <c:rich>
                  <a:bodyPr/>
                  <a:lstStyle/>
                  <a:p>
                    <a:r>
                      <a:rPr lang="en-US" sz="1400" dirty="0"/>
                      <a:t> 3%</a:t>
                    </a:r>
                    <a:endParaRPr lang="en-US" dirty="0"/>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E99-4291-8511-BD6137CF58EE}"/>
                </c:ext>
              </c:extLst>
            </c:dLbl>
            <c:numFmt formatCode="General" sourceLinked="0"/>
            <c:spPr>
              <a:noFill/>
              <a:ln>
                <a:noFill/>
              </a:ln>
              <a:effectLst/>
            </c:spPr>
            <c:txPr>
              <a:bodyPr/>
              <a:lstStyle/>
              <a:p>
                <a:pPr>
                  <a:defRPr sz="140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Sheet1!$A$2:$A$7</c:f>
              <c:strCache>
                <c:ptCount val="6"/>
                <c:pt idx="0">
                  <c:v>Payment History, 40%</c:v>
                </c:pt>
                <c:pt idx="1">
                  <c:v>Utilization, 20%</c:v>
                </c:pt>
                <c:pt idx="2">
                  <c:v>Balances, 11%</c:v>
                </c:pt>
                <c:pt idx="3">
                  <c:v>Depth of credit, 21%</c:v>
                </c:pt>
                <c:pt idx="4">
                  <c:v>Recent credit, 5%</c:v>
                </c:pt>
                <c:pt idx="5">
                  <c:v>Available credit, 3%</c:v>
                </c:pt>
              </c:strCache>
            </c:strRef>
          </c:cat>
          <c:val>
            <c:numRef>
              <c:f>Sheet1!$B$2:$B$7</c:f>
              <c:numCache>
                <c:formatCode>0%</c:formatCode>
                <c:ptCount val="6"/>
                <c:pt idx="0">
                  <c:v>0.4</c:v>
                </c:pt>
                <c:pt idx="1">
                  <c:v>0.2</c:v>
                </c:pt>
                <c:pt idx="2">
                  <c:v>0.11</c:v>
                </c:pt>
                <c:pt idx="3">
                  <c:v>0.21</c:v>
                </c:pt>
                <c:pt idx="4">
                  <c:v>0.05</c:v>
                </c:pt>
                <c:pt idx="5">
                  <c:v>0.03</c:v>
                </c:pt>
              </c:numCache>
            </c:numRef>
          </c:val>
          <c:extLst>
            <c:ext xmlns:c16="http://schemas.microsoft.com/office/drawing/2014/chart" uri="{C3380CC4-5D6E-409C-BE32-E72D297353CC}">
              <c16:uniqueId val="{00000006-2E99-4291-8511-BD6137CF58EE}"/>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59202417001244845"/>
          <c:y val="0.19934174894804815"/>
          <c:w val="0.40797582998755161"/>
          <c:h val="0.68072879778916529"/>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D0966-80AF-44A1-9C00-CC9429007F2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A9DA682-CF3B-4158-9A96-293D22AE618F}">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When paid, the bad debt will go away</a:t>
          </a:r>
          <a:endParaRPr lang="en-US" sz="1800" dirty="0"/>
        </a:p>
      </dgm:t>
    </dgm:pt>
    <dgm:pt modelId="{D77D8669-6193-491A-8A30-528877BC435C}" type="parTrans" cxnId="{4C43C355-55FA-4F14-A94E-D9518BB70C2D}">
      <dgm:prSet/>
      <dgm:spPr/>
      <dgm:t>
        <a:bodyPr/>
        <a:lstStyle/>
        <a:p>
          <a:endParaRPr lang="en-US"/>
        </a:p>
      </dgm:t>
    </dgm:pt>
    <dgm:pt modelId="{23A8E8B9-250D-400C-98FD-B176CC08305D}" type="sibTrans" cxnId="{4C43C355-55FA-4F14-A94E-D9518BB70C2D}">
      <dgm:prSet/>
      <dgm:spPr/>
      <dgm:t>
        <a:bodyPr/>
        <a:lstStyle/>
        <a:p>
          <a:endParaRPr lang="en-US"/>
        </a:p>
      </dgm:t>
    </dgm:pt>
    <dgm:pt modelId="{76F323D5-3C9E-4CF2-A943-ADD1869344A3}">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The credit reporting company denied me </a:t>
          </a:r>
          <a:br>
            <a:rPr lang="en-US" sz="1800" b="1" dirty="0"/>
          </a:br>
          <a:r>
            <a:rPr lang="en-US" sz="1800" b="1" dirty="0"/>
            <a:t>credit</a:t>
          </a:r>
          <a:endParaRPr lang="en-US" sz="1800" dirty="0"/>
        </a:p>
      </dgm:t>
    </dgm:pt>
    <dgm:pt modelId="{F3311D46-A107-4DCF-91D8-D89A2A6A43B3}" type="parTrans" cxnId="{77F8D2FC-AEA0-4C37-A0BB-98FCD5AE867A}">
      <dgm:prSet/>
      <dgm:spPr/>
      <dgm:t>
        <a:bodyPr/>
        <a:lstStyle/>
        <a:p>
          <a:endParaRPr lang="en-US"/>
        </a:p>
      </dgm:t>
    </dgm:pt>
    <dgm:pt modelId="{6789157D-2D4D-4F95-B064-4DCF015087A8}" type="sibTrans" cxnId="{77F8D2FC-AEA0-4C37-A0BB-98FCD5AE867A}">
      <dgm:prSet/>
      <dgm:spPr/>
      <dgm:t>
        <a:bodyPr/>
        <a:lstStyle/>
        <a:p>
          <a:endParaRPr lang="en-US"/>
        </a:p>
      </dgm:t>
    </dgm:pt>
    <dgm:pt modelId="{CDAAEF1F-82F9-4537-8DEE-C147ECCCFFFE}">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I’m not responsible for those charges on our account</a:t>
          </a:r>
          <a:endParaRPr lang="en-US" sz="1800" dirty="0"/>
        </a:p>
      </dgm:t>
    </dgm:pt>
    <dgm:pt modelId="{9C34DD18-C36E-4C7F-9B49-C566F98644DE}" type="parTrans" cxnId="{6B37045B-652B-40FE-AD40-DE6E44262DAA}">
      <dgm:prSet/>
      <dgm:spPr/>
      <dgm:t>
        <a:bodyPr/>
        <a:lstStyle/>
        <a:p>
          <a:endParaRPr lang="en-US"/>
        </a:p>
      </dgm:t>
    </dgm:pt>
    <dgm:pt modelId="{E170633F-B8D9-477F-80F7-06F203EA2945}" type="sibTrans" cxnId="{6B37045B-652B-40FE-AD40-DE6E44262DAA}">
      <dgm:prSet/>
      <dgm:spPr/>
      <dgm:t>
        <a:bodyPr/>
        <a:lstStyle/>
        <a:p>
          <a:endParaRPr lang="en-US"/>
        </a:p>
      </dgm:t>
    </dgm:pt>
    <dgm:pt modelId="{839E19C5-2013-4CE1-94CA-C1BE2A071D6F}">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A divorce decree separates joint accounts</a:t>
          </a:r>
          <a:endParaRPr lang="en-US" sz="1800" dirty="0"/>
        </a:p>
      </dgm:t>
    </dgm:pt>
    <dgm:pt modelId="{9FCD7C53-CAC4-4B34-9E70-FB8C73829DC8}" type="parTrans" cxnId="{09EC8CA8-E47E-41D1-A124-252F5CCE264C}">
      <dgm:prSet/>
      <dgm:spPr/>
      <dgm:t>
        <a:bodyPr/>
        <a:lstStyle/>
        <a:p>
          <a:endParaRPr lang="en-US"/>
        </a:p>
      </dgm:t>
    </dgm:pt>
    <dgm:pt modelId="{7EEB3F8A-5283-4809-B9B9-C70DED546C71}" type="sibTrans" cxnId="{09EC8CA8-E47E-41D1-A124-252F5CCE264C}">
      <dgm:prSet/>
      <dgm:spPr/>
      <dgm:t>
        <a:bodyPr/>
        <a:lstStyle/>
        <a:p>
          <a:endParaRPr lang="en-US"/>
        </a:p>
      </dgm:t>
    </dgm:pt>
    <dgm:pt modelId="{46A4F638-24BF-4207-9453-F7A0C3137506}">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Consumers must give their permission for a report to be issued</a:t>
          </a:r>
        </a:p>
        <a:p>
          <a:r>
            <a:rPr lang="en-US" sz="1200" dirty="0"/>
            <a:t>(employment is the exception)</a:t>
          </a:r>
        </a:p>
      </dgm:t>
    </dgm:pt>
    <dgm:pt modelId="{71BFAB41-A764-4F72-A999-9F0096FF8F81}" type="parTrans" cxnId="{3F7DEE0C-20D5-4CB9-BB30-F4749CE51DEF}">
      <dgm:prSet/>
      <dgm:spPr/>
      <dgm:t>
        <a:bodyPr/>
        <a:lstStyle/>
        <a:p>
          <a:endParaRPr lang="en-US"/>
        </a:p>
      </dgm:t>
    </dgm:pt>
    <dgm:pt modelId="{27D3513D-9704-4A7C-BC19-0F48CC6B30AC}" type="sibTrans" cxnId="{3F7DEE0C-20D5-4CB9-BB30-F4749CE51DEF}">
      <dgm:prSet/>
      <dgm:spPr/>
      <dgm:t>
        <a:bodyPr/>
        <a:lstStyle/>
        <a:p>
          <a:endParaRPr lang="en-US"/>
        </a:p>
      </dgm:t>
    </dgm:pt>
    <dgm:pt modelId="{032F535C-14D9-4A82-A0CA-B6CE3FA3FE63}">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Requesting </a:t>
          </a:r>
          <a:br>
            <a:rPr lang="en-US" sz="1800" b="1" dirty="0"/>
          </a:br>
          <a:r>
            <a:rPr lang="en-US" sz="1800" b="1" dirty="0"/>
            <a:t>your own report </a:t>
          </a:r>
          <a:br>
            <a:rPr lang="en-US" sz="1800" b="1" dirty="0"/>
          </a:br>
          <a:r>
            <a:rPr lang="en-US" sz="1800" b="1" dirty="0"/>
            <a:t>and preapproved offers harm your credit history</a:t>
          </a:r>
          <a:endParaRPr lang="en-US" sz="1800" dirty="0"/>
        </a:p>
      </dgm:t>
    </dgm:pt>
    <dgm:pt modelId="{CFD2CCDC-AD51-4ECC-A20F-5DDE702D1993}" type="parTrans" cxnId="{8FEFBA0A-9A67-4FD1-9503-79A77A7DD797}">
      <dgm:prSet/>
      <dgm:spPr/>
      <dgm:t>
        <a:bodyPr/>
        <a:lstStyle/>
        <a:p>
          <a:endParaRPr lang="en-US"/>
        </a:p>
      </dgm:t>
    </dgm:pt>
    <dgm:pt modelId="{CA3DBC45-B68D-4D9D-98F3-FB5F595D6436}" type="sibTrans" cxnId="{8FEFBA0A-9A67-4FD1-9503-79A77A7DD797}">
      <dgm:prSet/>
      <dgm:spPr/>
      <dgm:t>
        <a:bodyPr/>
        <a:lstStyle/>
        <a:p>
          <a:endParaRPr lang="en-US"/>
        </a:p>
      </dgm:t>
    </dgm:pt>
    <dgm:pt modelId="{AA7AB9BA-B119-439E-A523-E3C170A9256C}">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There is only one credit score and it is on every report</a:t>
          </a:r>
        </a:p>
      </dgm:t>
    </dgm:pt>
    <dgm:pt modelId="{CEF7D1C1-1E25-4A09-819D-B49DE22FD966}" type="parTrans" cxnId="{753803D2-CFAF-40E2-B48A-DD9AAC6EE30F}">
      <dgm:prSet/>
      <dgm:spPr/>
      <dgm:t>
        <a:bodyPr/>
        <a:lstStyle/>
        <a:p>
          <a:endParaRPr lang="en-US"/>
        </a:p>
      </dgm:t>
    </dgm:pt>
    <dgm:pt modelId="{AAFF156F-C162-48EA-B4D1-223EAF76BF6B}" type="sibTrans" cxnId="{753803D2-CFAF-40E2-B48A-DD9AAC6EE30F}">
      <dgm:prSet/>
      <dgm:spPr/>
      <dgm:t>
        <a:bodyPr/>
        <a:lstStyle/>
        <a:p>
          <a:endParaRPr lang="en-US"/>
        </a:p>
      </dgm:t>
    </dgm:pt>
    <dgm:pt modelId="{79DF6434-F14E-4CFE-ADED-E7CD4CAA655A}" type="pres">
      <dgm:prSet presAssocID="{66CD0966-80AF-44A1-9C00-CC9429007F2E}" presName="diagram" presStyleCnt="0">
        <dgm:presLayoutVars>
          <dgm:dir/>
          <dgm:resizeHandles val="exact"/>
        </dgm:presLayoutVars>
      </dgm:prSet>
      <dgm:spPr/>
    </dgm:pt>
    <dgm:pt modelId="{994E7A10-5872-4482-B66F-60F650866701}" type="pres">
      <dgm:prSet presAssocID="{AA9DA682-CF3B-4158-9A96-293D22AE618F}" presName="node" presStyleLbl="node1" presStyleIdx="0" presStyleCnt="7">
        <dgm:presLayoutVars>
          <dgm:bulletEnabled val="1"/>
        </dgm:presLayoutVars>
      </dgm:prSet>
      <dgm:spPr>
        <a:prstGeom prst="flowChartAlternateProcess">
          <a:avLst/>
        </a:prstGeom>
      </dgm:spPr>
    </dgm:pt>
    <dgm:pt modelId="{A9B2C3DF-181B-46D4-A170-856762D29DCD}" type="pres">
      <dgm:prSet presAssocID="{23A8E8B9-250D-400C-98FD-B176CC08305D}" presName="sibTrans" presStyleCnt="0"/>
      <dgm:spPr/>
    </dgm:pt>
    <dgm:pt modelId="{53F7ED2A-C543-4232-B090-E2ED3D0150EF}" type="pres">
      <dgm:prSet presAssocID="{76F323D5-3C9E-4CF2-A943-ADD1869344A3}" presName="node" presStyleLbl="node1" presStyleIdx="1" presStyleCnt="7">
        <dgm:presLayoutVars>
          <dgm:bulletEnabled val="1"/>
        </dgm:presLayoutVars>
      </dgm:prSet>
      <dgm:spPr>
        <a:prstGeom prst="flowChartAlternateProcess">
          <a:avLst/>
        </a:prstGeom>
      </dgm:spPr>
    </dgm:pt>
    <dgm:pt modelId="{0B6CCA61-293A-4EA0-9C8B-2254F954AC9F}" type="pres">
      <dgm:prSet presAssocID="{6789157D-2D4D-4F95-B064-4DCF015087A8}" presName="sibTrans" presStyleCnt="0"/>
      <dgm:spPr/>
    </dgm:pt>
    <dgm:pt modelId="{ADDC80E1-2535-43A4-B1FE-B9D2D6831C23}" type="pres">
      <dgm:prSet presAssocID="{CDAAEF1F-82F9-4537-8DEE-C147ECCCFFFE}" presName="node" presStyleLbl="node1" presStyleIdx="2" presStyleCnt="7">
        <dgm:presLayoutVars>
          <dgm:bulletEnabled val="1"/>
        </dgm:presLayoutVars>
      </dgm:prSet>
      <dgm:spPr>
        <a:prstGeom prst="flowChartAlternateProcess">
          <a:avLst/>
        </a:prstGeom>
      </dgm:spPr>
    </dgm:pt>
    <dgm:pt modelId="{D0AB5705-FCC3-4F25-9CE5-5CFD5BA8D52B}" type="pres">
      <dgm:prSet presAssocID="{E170633F-B8D9-477F-80F7-06F203EA2945}" presName="sibTrans" presStyleCnt="0"/>
      <dgm:spPr/>
    </dgm:pt>
    <dgm:pt modelId="{72BFCA3E-B235-4DF2-B83F-DEF938EE56B9}" type="pres">
      <dgm:prSet presAssocID="{839E19C5-2013-4CE1-94CA-C1BE2A071D6F}" presName="node" presStyleLbl="node1" presStyleIdx="3" presStyleCnt="7">
        <dgm:presLayoutVars>
          <dgm:bulletEnabled val="1"/>
        </dgm:presLayoutVars>
      </dgm:prSet>
      <dgm:spPr>
        <a:prstGeom prst="flowChartAlternateProcess">
          <a:avLst/>
        </a:prstGeom>
      </dgm:spPr>
    </dgm:pt>
    <dgm:pt modelId="{5877EAFB-6EBD-4F38-A76C-F330AB5BAD1C}" type="pres">
      <dgm:prSet presAssocID="{7EEB3F8A-5283-4809-B9B9-C70DED546C71}" presName="sibTrans" presStyleCnt="0"/>
      <dgm:spPr/>
    </dgm:pt>
    <dgm:pt modelId="{E7EDDB55-A37F-48EC-8435-8B2ACC006861}" type="pres">
      <dgm:prSet presAssocID="{46A4F638-24BF-4207-9453-F7A0C3137506}" presName="node" presStyleLbl="node1" presStyleIdx="4" presStyleCnt="7">
        <dgm:presLayoutVars>
          <dgm:bulletEnabled val="1"/>
        </dgm:presLayoutVars>
      </dgm:prSet>
      <dgm:spPr>
        <a:prstGeom prst="flowChartAlternateProcess">
          <a:avLst/>
        </a:prstGeom>
      </dgm:spPr>
    </dgm:pt>
    <dgm:pt modelId="{8206829F-C0EF-45E3-A466-3A2747AA262C}" type="pres">
      <dgm:prSet presAssocID="{27D3513D-9704-4A7C-BC19-0F48CC6B30AC}" presName="sibTrans" presStyleCnt="0"/>
      <dgm:spPr/>
    </dgm:pt>
    <dgm:pt modelId="{EDDBF325-A70E-42E6-B5BC-B08D7F1FF79F}" type="pres">
      <dgm:prSet presAssocID="{032F535C-14D9-4A82-A0CA-B6CE3FA3FE63}" presName="node" presStyleLbl="node1" presStyleIdx="5" presStyleCnt="7">
        <dgm:presLayoutVars>
          <dgm:bulletEnabled val="1"/>
        </dgm:presLayoutVars>
      </dgm:prSet>
      <dgm:spPr>
        <a:prstGeom prst="flowChartAlternateProcess">
          <a:avLst/>
        </a:prstGeom>
      </dgm:spPr>
    </dgm:pt>
    <dgm:pt modelId="{6E2682AC-AD0D-4E96-92F6-4E53479771C4}" type="pres">
      <dgm:prSet presAssocID="{CA3DBC45-B68D-4D9D-98F3-FB5F595D6436}" presName="sibTrans" presStyleCnt="0"/>
      <dgm:spPr/>
    </dgm:pt>
    <dgm:pt modelId="{CA00818B-D729-4176-A0C4-951B0C92FC77}" type="pres">
      <dgm:prSet presAssocID="{AA7AB9BA-B119-439E-A523-E3C170A9256C}" presName="node" presStyleLbl="node1" presStyleIdx="6" presStyleCnt="7">
        <dgm:presLayoutVars>
          <dgm:bulletEnabled val="1"/>
        </dgm:presLayoutVars>
      </dgm:prSet>
      <dgm:spPr>
        <a:prstGeom prst="flowChartAlternateProcess">
          <a:avLst/>
        </a:prstGeom>
      </dgm:spPr>
    </dgm:pt>
  </dgm:ptLst>
  <dgm:cxnLst>
    <dgm:cxn modelId="{4C43C355-55FA-4F14-A94E-D9518BB70C2D}" srcId="{66CD0966-80AF-44A1-9C00-CC9429007F2E}" destId="{AA9DA682-CF3B-4158-9A96-293D22AE618F}" srcOrd="0" destOrd="0" parTransId="{D77D8669-6193-491A-8A30-528877BC435C}" sibTransId="{23A8E8B9-250D-400C-98FD-B176CC08305D}"/>
    <dgm:cxn modelId="{77F8D2FC-AEA0-4C37-A0BB-98FCD5AE867A}" srcId="{66CD0966-80AF-44A1-9C00-CC9429007F2E}" destId="{76F323D5-3C9E-4CF2-A943-ADD1869344A3}" srcOrd="1" destOrd="0" parTransId="{F3311D46-A107-4DCF-91D8-D89A2A6A43B3}" sibTransId="{6789157D-2D4D-4F95-B064-4DCF015087A8}"/>
    <dgm:cxn modelId="{B384D14C-4DE2-4305-96E2-C011D3692C65}" type="presOf" srcId="{AA7AB9BA-B119-439E-A523-E3C170A9256C}" destId="{CA00818B-D729-4176-A0C4-951B0C92FC77}" srcOrd="0" destOrd="0" presId="urn:microsoft.com/office/officeart/2005/8/layout/default"/>
    <dgm:cxn modelId="{26B8C3DC-4BE4-467F-A31F-B3214E75385B}" type="presOf" srcId="{032F535C-14D9-4A82-A0CA-B6CE3FA3FE63}" destId="{EDDBF325-A70E-42E6-B5BC-B08D7F1FF79F}" srcOrd="0" destOrd="0" presId="urn:microsoft.com/office/officeart/2005/8/layout/default"/>
    <dgm:cxn modelId="{3F7DEE0C-20D5-4CB9-BB30-F4749CE51DEF}" srcId="{66CD0966-80AF-44A1-9C00-CC9429007F2E}" destId="{46A4F638-24BF-4207-9453-F7A0C3137506}" srcOrd="4" destOrd="0" parTransId="{71BFAB41-A764-4F72-A999-9F0096FF8F81}" sibTransId="{27D3513D-9704-4A7C-BC19-0F48CC6B30AC}"/>
    <dgm:cxn modelId="{6B37045B-652B-40FE-AD40-DE6E44262DAA}" srcId="{66CD0966-80AF-44A1-9C00-CC9429007F2E}" destId="{CDAAEF1F-82F9-4537-8DEE-C147ECCCFFFE}" srcOrd="2" destOrd="0" parTransId="{9C34DD18-C36E-4C7F-9B49-C566F98644DE}" sibTransId="{E170633F-B8D9-477F-80F7-06F203EA2945}"/>
    <dgm:cxn modelId="{753803D2-CFAF-40E2-B48A-DD9AAC6EE30F}" srcId="{66CD0966-80AF-44A1-9C00-CC9429007F2E}" destId="{AA7AB9BA-B119-439E-A523-E3C170A9256C}" srcOrd="6" destOrd="0" parTransId="{CEF7D1C1-1E25-4A09-819D-B49DE22FD966}" sibTransId="{AAFF156F-C162-48EA-B4D1-223EAF76BF6B}"/>
    <dgm:cxn modelId="{8FEFBA0A-9A67-4FD1-9503-79A77A7DD797}" srcId="{66CD0966-80AF-44A1-9C00-CC9429007F2E}" destId="{032F535C-14D9-4A82-A0CA-B6CE3FA3FE63}" srcOrd="5" destOrd="0" parTransId="{CFD2CCDC-AD51-4ECC-A20F-5DDE702D1993}" sibTransId="{CA3DBC45-B68D-4D9D-98F3-FB5F595D6436}"/>
    <dgm:cxn modelId="{23244444-1D11-43B5-BAB4-CA6DA9886081}" type="presOf" srcId="{66CD0966-80AF-44A1-9C00-CC9429007F2E}" destId="{79DF6434-F14E-4CFE-ADED-E7CD4CAA655A}" srcOrd="0" destOrd="0" presId="urn:microsoft.com/office/officeart/2005/8/layout/default"/>
    <dgm:cxn modelId="{94559525-8A6B-41B4-9799-BC530435D547}" type="presOf" srcId="{76F323D5-3C9E-4CF2-A943-ADD1869344A3}" destId="{53F7ED2A-C543-4232-B090-E2ED3D0150EF}" srcOrd="0" destOrd="0" presId="urn:microsoft.com/office/officeart/2005/8/layout/default"/>
    <dgm:cxn modelId="{BD54A6ED-319C-4031-B2DB-439D84423562}" type="presOf" srcId="{839E19C5-2013-4CE1-94CA-C1BE2A071D6F}" destId="{72BFCA3E-B235-4DF2-B83F-DEF938EE56B9}" srcOrd="0" destOrd="0" presId="urn:microsoft.com/office/officeart/2005/8/layout/default"/>
    <dgm:cxn modelId="{2F23E545-7DED-49B7-BBC0-1C607768AC9B}" type="presOf" srcId="{AA9DA682-CF3B-4158-9A96-293D22AE618F}" destId="{994E7A10-5872-4482-B66F-60F650866701}" srcOrd="0" destOrd="0" presId="urn:microsoft.com/office/officeart/2005/8/layout/default"/>
    <dgm:cxn modelId="{1335A678-87F3-49FF-B1E3-0BCC1C4992D3}" type="presOf" srcId="{CDAAEF1F-82F9-4537-8DEE-C147ECCCFFFE}" destId="{ADDC80E1-2535-43A4-B1FE-B9D2D6831C23}" srcOrd="0" destOrd="0" presId="urn:microsoft.com/office/officeart/2005/8/layout/default"/>
    <dgm:cxn modelId="{09EC8CA8-E47E-41D1-A124-252F5CCE264C}" srcId="{66CD0966-80AF-44A1-9C00-CC9429007F2E}" destId="{839E19C5-2013-4CE1-94CA-C1BE2A071D6F}" srcOrd="3" destOrd="0" parTransId="{9FCD7C53-CAC4-4B34-9E70-FB8C73829DC8}" sibTransId="{7EEB3F8A-5283-4809-B9B9-C70DED546C71}"/>
    <dgm:cxn modelId="{A0BA1B14-9DAB-46F6-B378-7B6DF9235971}" type="presOf" srcId="{46A4F638-24BF-4207-9453-F7A0C3137506}" destId="{E7EDDB55-A37F-48EC-8435-8B2ACC006861}" srcOrd="0" destOrd="0" presId="urn:microsoft.com/office/officeart/2005/8/layout/default"/>
    <dgm:cxn modelId="{D705FE53-9BC3-42BC-97DE-3D97FC2ADD85}" type="presParOf" srcId="{79DF6434-F14E-4CFE-ADED-E7CD4CAA655A}" destId="{994E7A10-5872-4482-B66F-60F650866701}" srcOrd="0" destOrd="0" presId="urn:microsoft.com/office/officeart/2005/8/layout/default"/>
    <dgm:cxn modelId="{D253D0DF-0F53-40FF-93DF-52EA926C6633}" type="presParOf" srcId="{79DF6434-F14E-4CFE-ADED-E7CD4CAA655A}" destId="{A9B2C3DF-181B-46D4-A170-856762D29DCD}" srcOrd="1" destOrd="0" presId="urn:microsoft.com/office/officeart/2005/8/layout/default"/>
    <dgm:cxn modelId="{D2B3C67B-A3CE-4134-9018-CDDA62490AF6}" type="presParOf" srcId="{79DF6434-F14E-4CFE-ADED-E7CD4CAA655A}" destId="{53F7ED2A-C543-4232-B090-E2ED3D0150EF}" srcOrd="2" destOrd="0" presId="urn:microsoft.com/office/officeart/2005/8/layout/default"/>
    <dgm:cxn modelId="{AE34D9B1-3AAB-43CF-A289-B1FAA1753DE6}" type="presParOf" srcId="{79DF6434-F14E-4CFE-ADED-E7CD4CAA655A}" destId="{0B6CCA61-293A-4EA0-9C8B-2254F954AC9F}" srcOrd="3" destOrd="0" presId="urn:microsoft.com/office/officeart/2005/8/layout/default"/>
    <dgm:cxn modelId="{47A77B09-19D5-4594-AC1C-1C466F2CD1C1}" type="presParOf" srcId="{79DF6434-F14E-4CFE-ADED-E7CD4CAA655A}" destId="{ADDC80E1-2535-43A4-B1FE-B9D2D6831C23}" srcOrd="4" destOrd="0" presId="urn:microsoft.com/office/officeart/2005/8/layout/default"/>
    <dgm:cxn modelId="{618F1F05-5D43-44C2-9C84-509FD3AB1B1B}" type="presParOf" srcId="{79DF6434-F14E-4CFE-ADED-E7CD4CAA655A}" destId="{D0AB5705-FCC3-4F25-9CE5-5CFD5BA8D52B}" srcOrd="5" destOrd="0" presId="urn:microsoft.com/office/officeart/2005/8/layout/default"/>
    <dgm:cxn modelId="{509AFB56-9C22-4CBB-9209-0BAE765E8D7C}" type="presParOf" srcId="{79DF6434-F14E-4CFE-ADED-E7CD4CAA655A}" destId="{72BFCA3E-B235-4DF2-B83F-DEF938EE56B9}" srcOrd="6" destOrd="0" presId="urn:microsoft.com/office/officeart/2005/8/layout/default"/>
    <dgm:cxn modelId="{4837127F-CAFB-40BE-8AB5-0C0484C9BD48}" type="presParOf" srcId="{79DF6434-F14E-4CFE-ADED-E7CD4CAA655A}" destId="{5877EAFB-6EBD-4F38-A76C-F330AB5BAD1C}" srcOrd="7" destOrd="0" presId="urn:microsoft.com/office/officeart/2005/8/layout/default"/>
    <dgm:cxn modelId="{FF7AA13C-0C2E-4BDD-8302-F19E13B7FF03}" type="presParOf" srcId="{79DF6434-F14E-4CFE-ADED-E7CD4CAA655A}" destId="{E7EDDB55-A37F-48EC-8435-8B2ACC006861}" srcOrd="8" destOrd="0" presId="urn:microsoft.com/office/officeart/2005/8/layout/default"/>
    <dgm:cxn modelId="{998AE8A5-1471-4C73-A7F7-629EA830FBD5}" type="presParOf" srcId="{79DF6434-F14E-4CFE-ADED-E7CD4CAA655A}" destId="{8206829F-C0EF-45E3-A466-3A2747AA262C}" srcOrd="9" destOrd="0" presId="urn:microsoft.com/office/officeart/2005/8/layout/default"/>
    <dgm:cxn modelId="{EEF44C7F-8834-4196-9BA2-DC48D94AD812}" type="presParOf" srcId="{79DF6434-F14E-4CFE-ADED-E7CD4CAA655A}" destId="{EDDBF325-A70E-42E6-B5BC-B08D7F1FF79F}" srcOrd="10" destOrd="0" presId="urn:microsoft.com/office/officeart/2005/8/layout/default"/>
    <dgm:cxn modelId="{2E67AC38-A3CD-4717-9688-019BD7803645}" type="presParOf" srcId="{79DF6434-F14E-4CFE-ADED-E7CD4CAA655A}" destId="{6E2682AC-AD0D-4E96-92F6-4E53479771C4}" srcOrd="11" destOrd="0" presId="urn:microsoft.com/office/officeart/2005/8/layout/default"/>
    <dgm:cxn modelId="{53E619C0-9303-4B69-BA9C-81C99825AC96}" type="presParOf" srcId="{79DF6434-F14E-4CFE-ADED-E7CD4CAA655A}" destId="{CA00818B-D729-4176-A0C4-951B0C92FC7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E7A10-5872-4482-B66F-60F650866701}">
      <dsp:nvSpPr>
        <dsp:cNvPr id="0" name=""/>
        <dsp:cNvSpPr/>
      </dsp:nvSpPr>
      <dsp:spPr>
        <a:xfrm>
          <a:off x="3265" y="602014"/>
          <a:ext cx="2590747" cy="1554448"/>
        </a:xfrm>
        <a:prstGeom prst="flowChartAlternateProcess">
          <a:avLst/>
        </a:prstGeom>
        <a:solidFill>
          <a:schemeClr val="accent2">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When paid, the bad debt will go away</a:t>
          </a:r>
          <a:endParaRPr lang="en-US" sz="1800" kern="1200" dirty="0"/>
        </a:p>
      </dsp:txBody>
      <dsp:txXfrm>
        <a:off x="79145" y="677894"/>
        <a:ext cx="2438987" cy="1402688"/>
      </dsp:txXfrm>
    </dsp:sp>
    <dsp:sp modelId="{53F7ED2A-C543-4232-B090-E2ED3D0150EF}">
      <dsp:nvSpPr>
        <dsp:cNvPr id="0" name=""/>
        <dsp:cNvSpPr/>
      </dsp:nvSpPr>
      <dsp:spPr>
        <a:xfrm>
          <a:off x="2853087" y="602014"/>
          <a:ext cx="2590747" cy="1554448"/>
        </a:xfrm>
        <a:prstGeom prst="flowChartAlternateProcess">
          <a:avLst/>
        </a:prstGeom>
        <a:solidFill>
          <a:schemeClr val="accent3">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The credit reporting company denied me </a:t>
          </a:r>
          <a:br>
            <a:rPr lang="en-US" sz="1800" b="1" kern="1200" dirty="0"/>
          </a:br>
          <a:r>
            <a:rPr lang="en-US" sz="1800" b="1" kern="1200" dirty="0"/>
            <a:t>credit</a:t>
          </a:r>
          <a:endParaRPr lang="en-US" sz="1800" kern="1200" dirty="0"/>
        </a:p>
      </dsp:txBody>
      <dsp:txXfrm>
        <a:off x="2928967" y="677894"/>
        <a:ext cx="2438987" cy="1402688"/>
      </dsp:txXfrm>
    </dsp:sp>
    <dsp:sp modelId="{ADDC80E1-2535-43A4-B1FE-B9D2D6831C23}">
      <dsp:nvSpPr>
        <dsp:cNvPr id="0" name=""/>
        <dsp:cNvSpPr/>
      </dsp:nvSpPr>
      <dsp:spPr>
        <a:xfrm>
          <a:off x="5702909" y="602014"/>
          <a:ext cx="2590747" cy="1554448"/>
        </a:xfrm>
        <a:prstGeom prst="flowChartAlternateProcess">
          <a:avLst/>
        </a:prstGeom>
        <a:solidFill>
          <a:schemeClr val="accent4">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I’m not responsible for those charges on our account</a:t>
          </a:r>
          <a:endParaRPr lang="en-US" sz="1800" kern="1200" dirty="0"/>
        </a:p>
      </dsp:txBody>
      <dsp:txXfrm>
        <a:off x="5778789" y="677894"/>
        <a:ext cx="2438987" cy="1402688"/>
      </dsp:txXfrm>
    </dsp:sp>
    <dsp:sp modelId="{72BFCA3E-B235-4DF2-B83F-DEF938EE56B9}">
      <dsp:nvSpPr>
        <dsp:cNvPr id="0" name=""/>
        <dsp:cNvSpPr/>
      </dsp:nvSpPr>
      <dsp:spPr>
        <a:xfrm>
          <a:off x="8552731" y="602014"/>
          <a:ext cx="2590747" cy="1554448"/>
        </a:xfrm>
        <a:prstGeom prst="flowChartAlternateProcess">
          <a:avLst/>
        </a:prstGeom>
        <a:solidFill>
          <a:schemeClr val="accent5">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 divorce decree separates joint accounts</a:t>
          </a:r>
          <a:endParaRPr lang="en-US" sz="1800" kern="1200" dirty="0"/>
        </a:p>
      </dsp:txBody>
      <dsp:txXfrm>
        <a:off x="8628611" y="677894"/>
        <a:ext cx="2438987" cy="1402688"/>
      </dsp:txXfrm>
    </dsp:sp>
    <dsp:sp modelId="{E7EDDB55-A37F-48EC-8435-8B2ACC006861}">
      <dsp:nvSpPr>
        <dsp:cNvPr id="0" name=""/>
        <dsp:cNvSpPr/>
      </dsp:nvSpPr>
      <dsp:spPr>
        <a:xfrm>
          <a:off x="1428176" y="2415537"/>
          <a:ext cx="2590747" cy="1554448"/>
        </a:xfrm>
        <a:prstGeom prst="flowChartAlternateProcess">
          <a:avLst/>
        </a:prstGeom>
        <a:solidFill>
          <a:schemeClr val="accent6">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Consumers must give their permission for a report to be issued</a:t>
          </a:r>
        </a:p>
        <a:p>
          <a:pPr marL="0" lvl="0" indent="0" algn="ctr" defTabSz="800100">
            <a:lnSpc>
              <a:spcPct val="90000"/>
            </a:lnSpc>
            <a:spcBef>
              <a:spcPct val="0"/>
            </a:spcBef>
            <a:spcAft>
              <a:spcPct val="35000"/>
            </a:spcAft>
            <a:buNone/>
          </a:pPr>
          <a:r>
            <a:rPr lang="en-US" sz="1200" kern="1200" dirty="0"/>
            <a:t>(employment is the exception)</a:t>
          </a:r>
        </a:p>
      </dsp:txBody>
      <dsp:txXfrm>
        <a:off x="1504056" y="2491417"/>
        <a:ext cx="2438987" cy="1402688"/>
      </dsp:txXfrm>
    </dsp:sp>
    <dsp:sp modelId="{EDDBF325-A70E-42E6-B5BC-B08D7F1FF79F}">
      <dsp:nvSpPr>
        <dsp:cNvPr id="0" name=""/>
        <dsp:cNvSpPr/>
      </dsp:nvSpPr>
      <dsp:spPr>
        <a:xfrm>
          <a:off x="4277998" y="2415537"/>
          <a:ext cx="2590747" cy="1554448"/>
        </a:xfrm>
        <a:prstGeom prst="flowChartAlternateProcess">
          <a:avLst/>
        </a:prstGeom>
        <a:solidFill>
          <a:schemeClr val="accent2">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Requesting </a:t>
          </a:r>
          <a:br>
            <a:rPr lang="en-US" sz="1800" b="1" kern="1200" dirty="0"/>
          </a:br>
          <a:r>
            <a:rPr lang="en-US" sz="1800" b="1" kern="1200" dirty="0"/>
            <a:t>your own report </a:t>
          </a:r>
          <a:br>
            <a:rPr lang="en-US" sz="1800" b="1" kern="1200" dirty="0"/>
          </a:br>
          <a:r>
            <a:rPr lang="en-US" sz="1800" b="1" kern="1200" dirty="0"/>
            <a:t>and preapproved offers harm your credit history</a:t>
          </a:r>
          <a:endParaRPr lang="en-US" sz="1800" kern="1200" dirty="0"/>
        </a:p>
      </dsp:txBody>
      <dsp:txXfrm>
        <a:off x="4353878" y="2491417"/>
        <a:ext cx="2438987" cy="1402688"/>
      </dsp:txXfrm>
    </dsp:sp>
    <dsp:sp modelId="{CA00818B-D729-4176-A0C4-951B0C92FC77}">
      <dsp:nvSpPr>
        <dsp:cNvPr id="0" name=""/>
        <dsp:cNvSpPr/>
      </dsp:nvSpPr>
      <dsp:spPr>
        <a:xfrm>
          <a:off x="7127820" y="2415537"/>
          <a:ext cx="2590747" cy="1554448"/>
        </a:xfrm>
        <a:prstGeom prst="flowChartAlternateProcess">
          <a:avLst/>
        </a:prstGeom>
        <a:solidFill>
          <a:schemeClr val="accent3">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There is only one credit score and it is on every report</a:t>
          </a:r>
        </a:p>
      </dsp:txBody>
      <dsp:txXfrm>
        <a:off x="7203700" y="2491417"/>
        <a:ext cx="2438987" cy="140268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en-GB"/>
          </a:p>
        </p:txBody>
      </p:sp>
      <p:sp>
        <p:nvSpPr>
          <p:cNvPr id="3" name="Date Placeholder 2"/>
          <p:cNvSpPr>
            <a:spLocks noGrp="1"/>
          </p:cNvSpPr>
          <p:nvPr>
            <p:ph type="dt" sz="quarter" idx="1"/>
          </p:nvPr>
        </p:nvSpPr>
        <p:spPr>
          <a:xfrm>
            <a:off x="3901698" y="0"/>
            <a:ext cx="2984871" cy="502835"/>
          </a:xfrm>
          <a:prstGeom prst="rect">
            <a:avLst/>
          </a:prstGeom>
        </p:spPr>
        <p:txBody>
          <a:bodyPr vert="horz" lIns="96625" tIns="48312" rIns="96625" bIns="48312" rtlCol="0"/>
          <a:lstStyle>
            <a:lvl1pPr algn="r">
              <a:defRPr sz="1300"/>
            </a:lvl1pPr>
          </a:lstStyle>
          <a:p>
            <a:fld id="{1ED1F7E9-EE9F-4EAC-9738-25639A81C8AA}" type="datetimeFigureOut">
              <a:rPr lang="en-GB" smtClean="0"/>
              <a:t>04/05/2017</a:t>
            </a:fld>
            <a:endParaRPr lang="en-GB"/>
          </a:p>
        </p:txBody>
      </p:sp>
      <p:sp>
        <p:nvSpPr>
          <p:cNvPr id="4" name="Footer Placeholder 3"/>
          <p:cNvSpPr>
            <a:spLocks noGrp="1"/>
          </p:cNvSpPr>
          <p:nvPr>
            <p:ph type="ftr" sz="quarter" idx="2"/>
          </p:nvPr>
        </p:nvSpPr>
        <p:spPr>
          <a:xfrm>
            <a:off x="0" y="9519055"/>
            <a:ext cx="2984871" cy="502834"/>
          </a:xfrm>
          <a:prstGeom prst="rect">
            <a:avLst/>
          </a:prstGeom>
        </p:spPr>
        <p:txBody>
          <a:bodyPr vert="horz" lIns="96625" tIns="48312" rIns="96625" bIns="48312" rtlCol="0" anchor="b"/>
          <a:lstStyle>
            <a:lvl1pPr algn="l">
              <a:defRPr sz="1300"/>
            </a:lvl1pPr>
          </a:lstStyle>
          <a:p>
            <a:endParaRPr lang="en-GB"/>
          </a:p>
        </p:txBody>
      </p:sp>
      <p:sp>
        <p:nvSpPr>
          <p:cNvPr id="5" name="Slide Number Placeholder 4"/>
          <p:cNvSpPr>
            <a:spLocks noGrp="1"/>
          </p:cNvSpPr>
          <p:nvPr>
            <p:ph type="sldNum" sz="quarter" idx="3"/>
          </p:nvPr>
        </p:nvSpPr>
        <p:spPr>
          <a:xfrm>
            <a:off x="3901698" y="9519055"/>
            <a:ext cx="2984871" cy="502834"/>
          </a:xfrm>
          <a:prstGeom prst="rect">
            <a:avLst/>
          </a:prstGeom>
        </p:spPr>
        <p:txBody>
          <a:bodyPr vert="horz" lIns="96625" tIns="48312" rIns="96625" bIns="48312" rtlCol="0" anchor="b"/>
          <a:lstStyle>
            <a:lvl1pPr algn="r">
              <a:defRPr sz="1300"/>
            </a:lvl1pPr>
          </a:lstStyle>
          <a:p>
            <a:fld id="{F53ABE09-0D43-4644-A857-553AFEF2309C}" type="slidenum">
              <a:rPr lang="en-GB" smtClean="0"/>
              <a:t>‹#›</a:t>
            </a:fld>
            <a:endParaRPr lang="en-GB"/>
          </a:p>
        </p:txBody>
      </p:sp>
    </p:spTree>
    <p:extLst>
      <p:ext uri="{BB962C8B-B14F-4D97-AF65-F5344CB8AC3E}">
        <p14:creationId xmlns:p14="http://schemas.microsoft.com/office/powerpoint/2010/main" val="2371095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en-GB"/>
          </a:p>
        </p:txBody>
      </p:sp>
      <p:sp>
        <p:nvSpPr>
          <p:cNvPr id="3" name="Date Placeholder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FD9BD0DE-58B2-4BE5-9870-8E7FE93CF5D8}" type="datetimeFigureOut">
              <a:rPr lang="en-GB" smtClean="0"/>
              <a:t>04/05/2017</a:t>
            </a:fld>
            <a:endParaRPr lang="en-GB"/>
          </a:p>
        </p:txBody>
      </p:sp>
      <p:sp>
        <p:nvSpPr>
          <p:cNvPr id="4" name="Slide Image Placeholder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rtlCol="0" anchor="ctr"/>
          <a:lstStyle/>
          <a:p>
            <a:endParaRPr lang="en-GB"/>
          </a:p>
        </p:txBody>
      </p:sp>
      <p:sp>
        <p:nvSpPr>
          <p:cNvPr id="5" name="Notes Placeholder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5D958377-8945-4A29-AA61-C5A798FE2322}" type="slidenum">
              <a:rPr lang="en-GB" smtClean="0"/>
              <a:t>‹#›</a:t>
            </a:fld>
            <a:endParaRPr lang="en-GB"/>
          </a:p>
        </p:txBody>
      </p:sp>
    </p:spTree>
    <p:extLst>
      <p:ext uri="{BB962C8B-B14F-4D97-AF65-F5344CB8AC3E}">
        <p14:creationId xmlns:p14="http://schemas.microsoft.com/office/powerpoint/2010/main" val="2012573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fld id="{EE59A4DB-63AC-4086-AFE4-518930C0DA6B}" type="slidenum">
              <a:rPr lang="en-US" smtClean="0"/>
              <a:pPr eaLnBrk="1" fontAlgn="base" hangingPunct="1">
                <a:spcBef>
                  <a:spcPct val="0"/>
                </a:spcBef>
                <a:spcAft>
                  <a:spcPct val="0"/>
                </a:spcAft>
                <a:defRPr/>
              </a:pPr>
              <a:t>1</a:t>
            </a:fld>
            <a:endParaRPr 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xfrm>
            <a:off x="917804" y="6866473"/>
            <a:ext cx="1234555" cy="295661"/>
          </a:xfrm>
        </p:spPr>
        <p:txBody>
          <a:bodyPr wrap="square" numCol="1" anchor="t" anchorCtr="0" compatLnSpc="1">
            <a:prstTxWarp prst="textNoShape">
              <a:avLst/>
            </a:prstTxWarp>
            <a:normAutofit/>
          </a:bodyPr>
          <a:lstStyle/>
          <a:p>
            <a:pPr eaLnBrk="1" hangingPunct="1">
              <a:spcBef>
                <a:spcPct val="0"/>
              </a:spcBef>
              <a:defRPr/>
            </a:pPr>
            <a:endParaRPr lang="en-US"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n-US" sz="1200" dirty="0">
                <a:latin typeface="Arial" charset="0"/>
              </a:rPr>
              <a:t>Like Erica, you have probably heard of credit reports before.  </a:t>
            </a:r>
          </a:p>
          <a:p>
            <a:pPr eaLnBrk="1" hangingPunct="1">
              <a:spcBef>
                <a:spcPct val="0"/>
              </a:spcBef>
              <a:spcAft>
                <a:spcPct val="50000"/>
              </a:spcAft>
            </a:pPr>
            <a:endParaRPr lang="en-US" sz="1200" dirty="0">
              <a:latin typeface="Arial" charset="0"/>
            </a:endParaRPr>
          </a:p>
          <a:p>
            <a:pPr eaLnBrk="1" hangingPunct="1">
              <a:spcBef>
                <a:spcPct val="0"/>
              </a:spcBef>
              <a:spcAft>
                <a:spcPct val="50000"/>
              </a:spcAft>
            </a:pPr>
            <a:r>
              <a:rPr lang="en-US" sz="1200" dirty="0">
                <a:latin typeface="Arial" charset="0"/>
              </a:rPr>
              <a:t>A credit report, sometimes called a credit history, is simply a record of your financial accounts and obligations.</a:t>
            </a:r>
          </a:p>
          <a:p>
            <a:pPr eaLnBrk="1" hangingPunct="1">
              <a:spcBef>
                <a:spcPct val="0"/>
              </a:spcBef>
              <a:spcAft>
                <a:spcPct val="50000"/>
              </a:spcAft>
            </a:pPr>
            <a:r>
              <a:rPr lang="en-US" sz="1200" dirty="0">
                <a:latin typeface="Arial" charset="0"/>
              </a:rPr>
              <a:t>When Erica goes shopping and applies for a store credit card, the store will very likely use her credit report to make a determination for approval.  This quick access allows her – and you - to purchase items immediately and easily.</a:t>
            </a:r>
          </a:p>
          <a:p>
            <a:endParaRPr lang="en-GB"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10</a:t>
            </a:fld>
            <a:endParaRPr lang="en-GB"/>
          </a:p>
        </p:txBody>
      </p:sp>
    </p:spTree>
    <p:extLst>
      <p:ext uri="{BB962C8B-B14F-4D97-AF65-F5344CB8AC3E}">
        <p14:creationId xmlns:p14="http://schemas.microsoft.com/office/powerpoint/2010/main" val="1481787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n-US" sz="1200" dirty="0">
                <a:latin typeface="Arial" charset="0"/>
              </a:rPr>
              <a:t>When she attends college, Erica plans to live off campus in an apartment.  Part of the rental application process includes a credit check.  Landlords almost always check an applicant’s credit report to determine if the potential lender is responsible and to ensure they pay back their current bills on time.</a:t>
            </a:r>
          </a:p>
          <a:p>
            <a:pPr eaLnBrk="1" hangingPunct="1">
              <a:spcBef>
                <a:spcPct val="0"/>
              </a:spcBef>
              <a:spcAft>
                <a:spcPct val="50000"/>
              </a:spcAft>
            </a:pPr>
            <a:r>
              <a:rPr lang="en-US" sz="1200" dirty="0">
                <a:latin typeface="Arial" charset="0"/>
              </a:rPr>
              <a:t>Having a good credit report can set you apart in the rental application market, as landlords typically give top priority to those applicants who demonstrate financial responsibility.</a:t>
            </a:r>
          </a:p>
        </p:txBody>
      </p:sp>
      <p:sp>
        <p:nvSpPr>
          <p:cNvPr id="4" name="Slide Number Placeholder 3"/>
          <p:cNvSpPr>
            <a:spLocks noGrp="1"/>
          </p:cNvSpPr>
          <p:nvPr>
            <p:ph type="sldNum" sz="quarter" idx="10"/>
          </p:nvPr>
        </p:nvSpPr>
        <p:spPr/>
        <p:txBody>
          <a:bodyPr/>
          <a:lstStyle/>
          <a:p>
            <a:fld id="{5D958377-8945-4A29-AA61-C5A798FE2322}" type="slidenum">
              <a:rPr lang="en-GB" smtClean="0"/>
              <a:t>11</a:t>
            </a:fld>
            <a:endParaRPr lang="en-GB"/>
          </a:p>
        </p:txBody>
      </p:sp>
    </p:spTree>
    <p:extLst>
      <p:ext uri="{BB962C8B-B14F-4D97-AF65-F5344CB8AC3E}">
        <p14:creationId xmlns:p14="http://schemas.microsoft.com/office/powerpoint/2010/main" val="3068296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n-US" sz="1200" dirty="0">
                <a:latin typeface="Arial" charset="0"/>
              </a:rPr>
              <a:t>The most common uses of credit reports --by far -- are to offer credit, open new credit accounts and then to manage those accounts. But, Erica will also discover that there are other permissible purposes for which companies need to assess risk and could ask for her credit report.</a:t>
            </a:r>
          </a:p>
          <a:p>
            <a:pPr eaLnBrk="1" hangingPunct="1">
              <a:spcBef>
                <a:spcPct val="0"/>
              </a:spcBef>
              <a:spcAft>
                <a:spcPct val="50000"/>
              </a:spcAft>
            </a:pPr>
            <a:endParaRPr lang="en-US" sz="1200" dirty="0">
              <a:latin typeface="Arial" charset="0"/>
            </a:endParaRPr>
          </a:p>
          <a:p>
            <a:pPr eaLnBrk="1" hangingPunct="1">
              <a:spcBef>
                <a:spcPct val="0"/>
              </a:spcBef>
              <a:spcAft>
                <a:spcPct val="50000"/>
              </a:spcAft>
            </a:pPr>
            <a:r>
              <a:rPr lang="en-US" sz="1200" dirty="0">
                <a:latin typeface="Arial" charset="0"/>
              </a:rPr>
              <a:t>A poor credit history can affect your ability to rent an apartment or get a job, result in your utility company requiring you to make a deposit for service, or it could cause your interest rates and fees for services to be higher.</a:t>
            </a:r>
          </a:p>
          <a:p>
            <a:pPr eaLnBrk="1" hangingPunct="1">
              <a:spcBef>
                <a:spcPct val="0"/>
              </a:spcBef>
              <a:spcAft>
                <a:spcPct val="50000"/>
              </a:spcAft>
            </a:pPr>
            <a:endParaRPr lang="en-US" sz="1200" dirty="0">
              <a:latin typeface="Arial" charset="0"/>
            </a:endParaRPr>
          </a:p>
          <a:p>
            <a:pPr eaLnBrk="1" hangingPunct="1">
              <a:spcBef>
                <a:spcPct val="0"/>
              </a:spcBef>
              <a:spcAft>
                <a:spcPct val="50000"/>
              </a:spcAft>
            </a:pPr>
            <a:r>
              <a:rPr lang="en-US" sz="1200" dirty="0">
                <a:latin typeface="Arial" charset="0"/>
              </a:rPr>
              <a:t>Credit reports are also used for insurance purposes in addition to claims histories and other data to help predict which consumers will file fewer claims. Studies have proven that consumers who manage credit well are adverse to risk, are not as stressed as consumers with financial problems, and are less likely to have accidents or other issues that result in insurance claims. Using credit reports as a tool to predict the likelihood of claims enables people who are lower risk to pay less for insurance coverage and results in those who are higher risk and who make more claims paying more. The end result is a more fair market place with those who make claims more often paying more for insurance coverage than those who don’t.</a:t>
            </a:r>
          </a:p>
        </p:txBody>
      </p:sp>
      <p:sp>
        <p:nvSpPr>
          <p:cNvPr id="4" name="Slide Number Placeholder 3"/>
          <p:cNvSpPr>
            <a:spLocks noGrp="1"/>
          </p:cNvSpPr>
          <p:nvPr>
            <p:ph type="sldNum" sz="quarter" idx="10"/>
          </p:nvPr>
        </p:nvSpPr>
        <p:spPr/>
        <p:txBody>
          <a:bodyPr/>
          <a:lstStyle/>
          <a:p>
            <a:fld id="{5D958377-8945-4A29-AA61-C5A798FE2322}" type="slidenum">
              <a:rPr lang="en-GB" smtClean="0"/>
              <a:t>12</a:t>
            </a:fld>
            <a:endParaRPr lang="en-GB"/>
          </a:p>
        </p:txBody>
      </p:sp>
    </p:spTree>
    <p:extLst>
      <p:ext uri="{BB962C8B-B14F-4D97-AF65-F5344CB8AC3E}">
        <p14:creationId xmlns:p14="http://schemas.microsoft.com/office/powerpoint/2010/main" val="941740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823034"/>
            <a:ext cx="5510530" cy="5198854"/>
          </a:xfrm>
        </p:spPr>
        <p:txBody>
          <a:bodyPr/>
          <a:lstStyle/>
          <a:p>
            <a:pPr eaLnBrk="1" hangingPunct="1">
              <a:spcBef>
                <a:spcPct val="0"/>
              </a:spcBef>
              <a:spcAft>
                <a:spcPct val="50000"/>
              </a:spcAft>
            </a:pPr>
            <a:r>
              <a:rPr lang="en-US" sz="1200" dirty="0">
                <a:latin typeface="Arial" charset="0"/>
              </a:rPr>
              <a:t>The most important message for Erica is that she is an integral part of the credit reporting process, and so are you. </a:t>
            </a:r>
          </a:p>
          <a:p>
            <a:pPr eaLnBrk="1" hangingPunct="1">
              <a:spcBef>
                <a:spcPct val="0"/>
              </a:spcBef>
              <a:spcAft>
                <a:spcPct val="50000"/>
              </a:spcAft>
            </a:pPr>
            <a:r>
              <a:rPr lang="en-US" sz="1200" dirty="0">
                <a:latin typeface="Arial" charset="0"/>
              </a:rPr>
              <a:t>Remember, you only have a credit report if you use credit. No one forces you to use credit or to overuse credit.  You are in control.</a:t>
            </a:r>
          </a:p>
          <a:p>
            <a:pPr eaLnBrk="1" hangingPunct="1">
              <a:spcBef>
                <a:spcPct val="0"/>
              </a:spcBef>
              <a:spcAft>
                <a:spcPct val="50000"/>
              </a:spcAft>
            </a:pPr>
            <a:r>
              <a:rPr lang="en-US" sz="1200" dirty="0">
                <a:latin typeface="Arial" charset="0"/>
              </a:rPr>
              <a:t>The information you provide when you apply for credit and how you choose to use credit are the beginning of the credit cycle.  </a:t>
            </a:r>
          </a:p>
        </p:txBody>
      </p:sp>
      <p:sp>
        <p:nvSpPr>
          <p:cNvPr id="4" name="Slide Number Placeholder 3"/>
          <p:cNvSpPr>
            <a:spLocks noGrp="1"/>
          </p:cNvSpPr>
          <p:nvPr>
            <p:ph type="sldNum" sz="quarter" idx="10"/>
          </p:nvPr>
        </p:nvSpPr>
        <p:spPr/>
        <p:txBody>
          <a:bodyPr/>
          <a:lstStyle/>
          <a:p>
            <a:fld id="{5D958377-8945-4A29-AA61-C5A798FE2322}" type="slidenum">
              <a:rPr lang="en-GB" smtClean="0"/>
              <a:t>13</a:t>
            </a:fld>
            <a:endParaRPr lang="en-GB"/>
          </a:p>
        </p:txBody>
      </p:sp>
    </p:spTree>
    <p:extLst>
      <p:ext uri="{BB962C8B-B14F-4D97-AF65-F5344CB8AC3E}">
        <p14:creationId xmlns:p14="http://schemas.microsoft.com/office/powerpoint/2010/main" val="1481787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725059"/>
            <a:ext cx="5510530" cy="5159170"/>
          </a:xfrm>
        </p:spPr>
        <p:txBody>
          <a:bodyPr/>
          <a:lstStyle/>
          <a:p>
            <a:pPr eaLnBrk="1" hangingPunct="1">
              <a:lnSpc>
                <a:spcPct val="90000"/>
              </a:lnSpc>
              <a:spcBef>
                <a:spcPct val="0"/>
              </a:spcBef>
              <a:spcAft>
                <a:spcPct val="50000"/>
              </a:spcAft>
            </a:pPr>
            <a:r>
              <a:rPr lang="en-US" sz="1000" dirty="0">
                <a:latin typeface="Arial" charset="0"/>
              </a:rPr>
              <a:t>When Erica gets her credit report, she will need to understand what information will be in it. In fact, it is pretty simple. Credit reports include information which can be divided into four distinct categories plus instructions to dispute any information she believes is inaccurate.</a:t>
            </a:r>
          </a:p>
          <a:p>
            <a:pPr eaLnBrk="1" hangingPunct="1">
              <a:lnSpc>
                <a:spcPct val="90000"/>
              </a:lnSpc>
              <a:spcBef>
                <a:spcPct val="0"/>
              </a:spcBef>
              <a:spcAft>
                <a:spcPct val="50000"/>
              </a:spcAft>
            </a:pPr>
            <a:r>
              <a:rPr lang="en-US" sz="1000" dirty="0">
                <a:latin typeface="Arial" charset="0"/>
              </a:rPr>
              <a:t>The first type of information is identifying information, which helps the subscriber find your credit information and helps credit reporting companies add and update information to your file. Employment records are not updated as part of your account history and, thus, are not a precise record of your work history, but simply another verification of your application information. The Geo Code is an indicator of census track location as reported by the census bureau.  It was added to help creditors ensure they are complying with the Equal Credit Opportunity Act and the Community Reinvestment Act.</a:t>
            </a:r>
          </a:p>
          <a:p>
            <a:pPr eaLnBrk="1" hangingPunct="1">
              <a:lnSpc>
                <a:spcPct val="90000"/>
              </a:lnSpc>
              <a:spcBef>
                <a:spcPct val="0"/>
              </a:spcBef>
              <a:spcAft>
                <a:spcPct val="50000"/>
              </a:spcAft>
            </a:pPr>
            <a:r>
              <a:rPr lang="en-US" sz="1000" dirty="0">
                <a:latin typeface="Arial" charset="0"/>
              </a:rPr>
              <a:t>Most companies routinely report their account information to all three credit reporting agencies and update it monthly.  This is a good thing because your account history is the core part of your financial references.</a:t>
            </a:r>
          </a:p>
          <a:p>
            <a:pPr eaLnBrk="1" hangingPunct="1">
              <a:lnSpc>
                <a:spcPct val="90000"/>
              </a:lnSpc>
              <a:spcBef>
                <a:spcPct val="0"/>
              </a:spcBef>
              <a:spcAft>
                <a:spcPct val="50000"/>
              </a:spcAft>
            </a:pPr>
            <a:r>
              <a:rPr lang="en-US" sz="1000" dirty="0">
                <a:latin typeface="Arial" charset="0"/>
              </a:rPr>
              <a:t>For each account, the credit report will show your limit or existing balance, your association with the account, what you owe, and if payments have been made as agreed. </a:t>
            </a:r>
          </a:p>
          <a:p>
            <a:pPr eaLnBrk="1" hangingPunct="1">
              <a:lnSpc>
                <a:spcPct val="90000"/>
              </a:lnSpc>
              <a:spcBef>
                <a:spcPct val="0"/>
              </a:spcBef>
              <a:spcAft>
                <a:spcPct val="50000"/>
              </a:spcAft>
            </a:pPr>
            <a:r>
              <a:rPr lang="en-US" sz="1000" dirty="0">
                <a:latin typeface="Arial" charset="0"/>
              </a:rPr>
              <a:t>Public record filings relating to financial obligations are routinely collected from federal, state, county and local courts.  There is no such thing as a good public record on a credit report, so hopefully you will never see one on yours.</a:t>
            </a:r>
          </a:p>
          <a:p>
            <a:pPr eaLnBrk="1" hangingPunct="1">
              <a:lnSpc>
                <a:spcPct val="90000"/>
              </a:lnSpc>
              <a:spcBef>
                <a:spcPct val="0"/>
              </a:spcBef>
              <a:spcAft>
                <a:spcPct val="50000"/>
              </a:spcAft>
            </a:pPr>
            <a:r>
              <a:rPr lang="en-US" sz="1000" dirty="0">
                <a:latin typeface="Arial" charset="0"/>
              </a:rPr>
              <a:t>It is important to remember that accounts and public records are updated to show if you paid or satisfied the debt, but they are </a:t>
            </a:r>
            <a:r>
              <a:rPr lang="en-US" sz="1000" u="sng" dirty="0">
                <a:latin typeface="Arial" charset="0"/>
              </a:rPr>
              <a:t>not deleted when paid</a:t>
            </a:r>
            <a:r>
              <a:rPr lang="en-US" sz="1000" dirty="0">
                <a:latin typeface="Arial" charset="0"/>
              </a:rPr>
              <a:t>.</a:t>
            </a:r>
          </a:p>
          <a:p>
            <a:pPr eaLnBrk="1" hangingPunct="1">
              <a:lnSpc>
                <a:spcPct val="90000"/>
              </a:lnSpc>
              <a:spcBef>
                <a:spcPct val="0"/>
              </a:spcBef>
              <a:spcAft>
                <a:spcPct val="50000"/>
              </a:spcAft>
            </a:pPr>
            <a:r>
              <a:rPr lang="en-US" sz="1000" dirty="0">
                <a:latin typeface="Arial" charset="0"/>
              </a:rPr>
              <a:t>An inquiry is a record that a credit report was accessed.  It typically shows the name of the inquiring company, the account number, the date of the inquiry, the type of inquiry and, in some cases, the address of the company.</a:t>
            </a:r>
          </a:p>
          <a:p>
            <a:pPr eaLnBrk="1" hangingPunct="1">
              <a:lnSpc>
                <a:spcPct val="90000"/>
              </a:lnSpc>
              <a:spcBef>
                <a:spcPct val="0"/>
              </a:spcBef>
              <a:spcAft>
                <a:spcPct val="50000"/>
              </a:spcAft>
            </a:pPr>
            <a:r>
              <a:rPr lang="en-US" sz="1000" dirty="0">
                <a:latin typeface="Arial" charset="0"/>
              </a:rPr>
              <a:t>Experian encourages consumers to access their report online and to dispute information online because it is the most efficient and effective way to receive service. Experian can forward electronic disputes directly to the creditor reporting the account and get responses back to the consumer much more quickly.</a:t>
            </a:r>
          </a:p>
        </p:txBody>
      </p:sp>
      <p:sp>
        <p:nvSpPr>
          <p:cNvPr id="4" name="Slide Number Placeholder 3"/>
          <p:cNvSpPr>
            <a:spLocks noGrp="1"/>
          </p:cNvSpPr>
          <p:nvPr>
            <p:ph type="sldNum" sz="quarter" idx="10"/>
          </p:nvPr>
        </p:nvSpPr>
        <p:spPr/>
        <p:txBody>
          <a:bodyPr/>
          <a:lstStyle/>
          <a:p>
            <a:fld id="{5D958377-8945-4A29-AA61-C5A798FE2322}" type="slidenum">
              <a:rPr lang="en-GB" smtClean="0"/>
              <a:t>14</a:t>
            </a:fld>
            <a:endParaRPr lang="en-GB"/>
          </a:p>
        </p:txBody>
      </p:sp>
    </p:spTree>
    <p:extLst>
      <p:ext uri="{BB962C8B-B14F-4D97-AF65-F5344CB8AC3E}">
        <p14:creationId xmlns:p14="http://schemas.microsoft.com/office/powerpoint/2010/main" val="138879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a:latin typeface="Arial" charset="0"/>
              </a:rPr>
              <a:t>You may be surprised to learn that errors</a:t>
            </a:r>
            <a:r>
              <a:rPr lang="en-US" sz="1200" baseline="0" dirty="0">
                <a:latin typeface="Arial" charset="0"/>
              </a:rPr>
              <a:t> on </a:t>
            </a:r>
            <a:r>
              <a:rPr lang="en-US" sz="1200" dirty="0">
                <a:latin typeface="Arial" charset="0"/>
              </a:rPr>
              <a:t>credit application</a:t>
            </a:r>
            <a:r>
              <a:rPr lang="en-US" sz="1200" baseline="0" dirty="0">
                <a:latin typeface="Arial" charset="0"/>
              </a:rPr>
              <a:t> are very common. </a:t>
            </a:r>
            <a:r>
              <a:rPr lang="en-US" sz="1200" dirty="0">
                <a:latin typeface="Arial" charset="0"/>
              </a:rPr>
              <a:t>Think about the handwriting of your friends and family – or maybe even yours! It is very common for words and numbers on application to be illegible. If Erica</a:t>
            </a:r>
            <a:r>
              <a:rPr lang="en-US" sz="1200" baseline="0" dirty="0">
                <a:latin typeface="Arial" charset="0"/>
              </a:rPr>
              <a:t> were to submit an</a:t>
            </a:r>
            <a:r>
              <a:rPr lang="en-US" sz="1200" dirty="0">
                <a:latin typeface="Arial" charset="0"/>
              </a:rPr>
              <a:t> application that was illegible, the lender would likely enter the information incorrectly into their systems simply because they couldn’t read it. The incorrect information would then be reported to Experian causing the name and address misspellings and variations sometimes listed in credit reports. Those listings are not errors. Rather, they show accurately and completely how your information was reported by all of your lenders.  As long as your accounts are correctly matched to your ID set, such variations are not a problem.</a:t>
            </a:r>
          </a:p>
        </p:txBody>
      </p:sp>
      <p:sp>
        <p:nvSpPr>
          <p:cNvPr id="4" name="Slide Number Placeholder 3"/>
          <p:cNvSpPr>
            <a:spLocks noGrp="1"/>
          </p:cNvSpPr>
          <p:nvPr>
            <p:ph type="sldNum" sz="quarter" idx="10"/>
          </p:nvPr>
        </p:nvSpPr>
        <p:spPr/>
        <p:txBody>
          <a:bodyPr/>
          <a:lstStyle/>
          <a:p>
            <a:fld id="{5D958377-8945-4A29-AA61-C5A798FE2322}" type="slidenum">
              <a:rPr lang="en-GB" smtClean="0"/>
              <a:t>15</a:t>
            </a:fld>
            <a:endParaRPr lang="en-GB"/>
          </a:p>
        </p:txBody>
      </p:sp>
    </p:spTree>
    <p:extLst>
      <p:ext uri="{BB962C8B-B14F-4D97-AF65-F5344CB8AC3E}">
        <p14:creationId xmlns:p14="http://schemas.microsoft.com/office/powerpoint/2010/main" val="941740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n-US" sz="1200" dirty="0">
                <a:latin typeface="Arial" charset="0"/>
              </a:rPr>
              <a:t>If Erica does miss a payment, it’s not the end of the world. Negative information does not last forever in a credit report.</a:t>
            </a:r>
          </a:p>
          <a:p>
            <a:pPr eaLnBrk="1" hangingPunct="1">
              <a:spcBef>
                <a:spcPct val="0"/>
              </a:spcBef>
              <a:spcAft>
                <a:spcPct val="50000"/>
              </a:spcAft>
            </a:pPr>
            <a:r>
              <a:rPr lang="en-US" sz="1200" dirty="0">
                <a:latin typeface="Arial" charset="0"/>
              </a:rPr>
              <a:t>Most negative information, such as late payments, remain seven years from the “original delinquency date,” which is the date the payment was first late. No other dates or payment activity affect when that information is deleted.</a:t>
            </a:r>
          </a:p>
          <a:p>
            <a:pPr eaLnBrk="1" hangingPunct="1">
              <a:spcBef>
                <a:spcPct val="0"/>
              </a:spcBef>
              <a:spcAft>
                <a:spcPct val="50000"/>
              </a:spcAft>
            </a:pPr>
            <a:r>
              <a:rPr lang="en-US" sz="1200" dirty="0">
                <a:latin typeface="Arial" charset="0"/>
              </a:rPr>
              <a:t>There is a misperception that collection accounts are purged based on the date of the last payment. In fact, the original delinquency date of the original account determines when collection accounts will be deleted. Making a payment, or paying the entire amount, will not reset the clock.</a:t>
            </a:r>
          </a:p>
          <a:p>
            <a:pPr eaLnBrk="1" hangingPunct="1">
              <a:spcBef>
                <a:spcPct val="0"/>
              </a:spcBef>
              <a:spcAft>
                <a:spcPct val="50000"/>
              </a:spcAft>
            </a:pPr>
            <a:r>
              <a:rPr lang="en-US" sz="1200" dirty="0">
                <a:latin typeface="Arial" charset="0"/>
              </a:rPr>
              <a:t>The deletion times of public record items, including paid tax liens, is based on the filing date.</a:t>
            </a:r>
          </a:p>
          <a:p>
            <a:pPr eaLnBrk="1" hangingPunct="1">
              <a:spcBef>
                <a:spcPct val="0"/>
              </a:spcBef>
              <a:spcAft>
                <a:spcPct val="50000"/>
              </a:spcAft>
            </a:pPr>
            <a:r>
              <a:rPr lang="en-US" sz="1200" dirty="0">
                <a:latin typeface="Arial" charset="0"/>
              </a:rPr>
              <a:t>Chapter 13 bankruptcy could remain 10 years by law, but Experian policy is to remove it 7 years from the filing date because it requires at least partial repayment of the debts.</a:t>
            </a:r>
          </a:p>
          <a:p>
            <a:pPr eaLnBrk="1" hangingPunct="1">
              <a:spcBef>
                <a:spcPct val="0"/>
              </a:spcBef>
              <a:spcAft>
                <a:spcPct val="50000"/>
              </a:spcAft>
            </a:pPr>
            <a:r>
              <a:rPr lang="en-US" sz="1200" dirty="0">
                <a:latin typeface="Arial" charset="0"/>
              </a:rPr>
              <a:t>Financial advisors often tell consumers to get their reports and make sure that outdated information is not being reported.  They don’t understand that purges are an automated process.  Consumers don’t have to contact Experian and request deletions.</a:t>
            </a:r>
          </a:p>
        </p:txBody>
      </p:sp>
      <p:sp>
        <p:nvSpPr>
          <p:cNvPr id="4" name="Slide Number Placeholder 3"/>
          <p:cNvSpPr>
            <a:spLocks noGrp="1"/>
          </p:cNvSpPr>
          <p:nvPr>
            <p:ph type="sldNum" sz="quarter" idx="10"/>
          </p:nvPr>
        </p:nvSpPr>
        <p:spPr/>
        <p:txBody>
          <a:bodyPr/>
          <a:lstStyle/>
          <a:p>
            <a:fld id="{5D958377-8945-4A29-AA61-C5A798FE2322}" type="slidenum">
              <a:rPr lang="en-GB" smtClean="0"/>
              <a:t>16</a:t>
            </a:fld>
            <a:endParaRPr lang="en-GB"/>
          </a:p>
        </p:txBody>
      </p:sp>
    </p:spTree>
    <p:extLst>
      <p:ext uri="{BB962C8B-B14F-4D97-AF65-F5344CB8AC3E}">
        <p14:creationId xmlns:p14="http://schemas.microsoft.com/office/powerpoint/2010/main" val="1481787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50000"/>
              </a:spcAft>
              <a:buClrTx/>
              <a:buSzTx/>
              <a:buFontTx/>
              <a:buNone/>
              <a:tabLst/>
              <a:defRPr/>
            </a:pPr>
            <a:r>
              <a:rPr lang="en-US" sz="1200" dirty="0">
                <a:latin typeface="Arial" charset="0"/>
              </a:rPr>
              <a:t>You now should better understand what really is in a credit report and understand that a credit report does not report criminal or medical history information, or information about specific items you purchased. Nor does it rate your credit. It collects, updates and reports your references, but does not make recommendations about whether you should be approved or denied.</a:t>
            </a:r>
          </a:p>
          <a:p>
            <a:pPr eaLnBrk="1" hangingPunct="1">
              <a:spcBef>
                <a:spcPct val="0"/>
              </a:spcBef>
              <a:spcAft>
                <a:spcPct val="50000"/>
              </a:spcAft>
            </a:pPr>
            <a:endParaRPr lang="en-US" dirty="0">
              <a:latin typeface="Arial"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17</a:t>
            </a:fld>
            <a:endParaRPr lang="en-GB"/>
          </a:p>
        </p:txBody>
      </p:sp>
    </p:spTree>
    <p:extLst>
      <p:ext uri="{BB962C8B-B14F-4D97-AF65-F5344CB8AC3E}">
        <p14:creationId xmlns:p14="http://schemas.microsoft.com/office/powerpoint/2010/main" val="941740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703288"/>
            <a:ext cx="5510530" cy="5213598"/>
          </a:xfrm>
        </p:spPr>
        <p:txBody>
          <a:bodyPr/>
          <a:lstStyle/>
          <a:p>
            <a:pPr eaLnBrk="1" hangingPunct="1">
              <a:spcBef>
                <a:spcPct val="0"/>
              </a:spcBef>
              <a:spcAft>
                <a:spcPct val="50000"/>
              </a:spcAft>
            </a:pPr>
            <a:r>
              <a:rPr lang="en-US" sz="1100" dirty="0">
                <a:latin typeface="Arial" charset="0"/>
              </a:rPr>
              <a:t>These are some of the most common and harmful myths about credit reporting.</a:t>
            </a:r>
          </a:p>
          <a:p>
            <a:pPr marL="112528" indent="-112528" eaLnBrk="1" hangingPunct="1">
              <a:spcBef>
                <a:spcPct val="0"/>
              </a:spcBef>
              <a:spcAft>
                <a:spcPct val="50000"/>
              </a:spcAft>
              <a:buFontTx/>
              <a:buChar char="•"/>
            </a:pPr>
            <a:r>
              <a:rPr lang="en-US" sz="1100" dirty="0">
                <a:latin typeface="Arial" charset="0"/>
              </a:rPr>
              <a:t>A credit report is a </a:t>
            </a:r>
            <a:r>
              <a:rPr lang="en-US" sz="1100" u="sng" dirty="0">
                <a:latin typeface="Arial" charset="0"/>
              </a:rPr>
              <a:t>history</a:t>
            </a:r>
            <a:r>
              <a:rPr lang="en-US" sz="1100" dirty="0">
                <a:latin typeface="Arial" charset="0"/>
              </a:rPr>
              <a:t>.  Consumers often pay a debt and then demand that we remove it entirely. The missed payment still are part of your history.</a:t>
            </a:r>
          </a:p>
          <a:p>
            <a:pPr marL="112528" indent="-112528" eaLnBrk="1" hangingPunct="1">
              <a:spcBef>
                <a:spcPct val="0"/>
              </a:spcBef>
              <a:spcAft>
                <a:spcPct val="50000"/>
              </a:spcAft>
              <a:buFontTx/>
              <a:buChar char="•"/>
            </a:pPr>
            <a:r>
              <a:rPr lang="en-US" sz="1100" dirty="0">
                <a:latin typeface="Arial" charset="0"/>
              </a:rPr>
              <a:t>Adverse action letters are required to tell consumers that the credit reporting company did not make the decision.</a:t>
            </a:r>
          </a:p>
          <a:p>
            <a:pPr marL="112528" indent="-112528" eaLnBrk="1" hangingPunct="1">
              <a:spcBef>
                <a:spcPct val="0"/>
              </a:spcBef>
              <a:spcAft>
                <a:spcPct val="50000"/>
              </a:spcAft>
              <a:buFontTx/>
              <a:buChar char="•"/>
            </a:pPr>
            <a:r>
              <a:rPr lang="en-US" sz="1100" dirty="0">
                <a:latin typeface="Arial" charset="0"/>
              </a:rPr>
              <a:t>If your name is on a joint account, it is your debt no matter who got the goods. The term “joint” means you share full responsibility for the debt under the terms of the credit card contract. For installment loans, the term “cosigner” means the same thing.</a:t>
            </a:r>
          </a:p>
          <a:p>
            <a:pPr marL="112528" indent="-112528" eaLnBrk="1" hangingPunct="1">
              <a:spcBef>
                <a:spcPct val="0"/>
              </a:spcBef>
              <a:spcAft>
                <a:spcPct val="50000"/>
              </a:spcAft>
              <a:buFontTx/>
              <a:buChar char="•"/>
            </a:pPr>
            <a:r>
              <a:rPr lang="en-US" sz="1100" dirty="0">
                <a:latin typeface="Arial" charset="0"/>
              </a:rPr>
              <a:t>A divorce decree represents an agreement between the separating spouses. It does not alter your obligations with creditors. You must close joint accounts or remove your name, if possible, from the account by contacting the creditor. The creditor must agree to change the contract in order to remove your responsibility from the account. This typically requires refinancing a mortgage, which requires the new owner to qualify on their individual income.</a:t>
            </a:r>
          </a:p>
          <a:p>
            <a:pPr marL="112528" indent="-112528" eaLnBrk="1" hangingPunct="1">
              <a:spcBef>
                <a:spcPct val="0"/>
              </a:spcBef>
              <a:spcAft>
                <a:spcPct val="50000"/>
              </a:spcAft>
              <a:buFontTx/>
              <a:buChar char="•"/>
            </a:pPr>
            <a:r>
              <a:rPr lang="en-US" sz="1100" dirty="0">
                <a:latin typeface="Arial" charset="0"/>
              </a:rPr>
              <a:t>Written permission is required only for reports requested for employment purposes. However, in most cases the application details indicate that by completing it you are giving the lender permission to review your credit report.</a:t>
            </a:r>
          </a:p>
          <a:p>
            <a:pPr marL="112528" indent="-112528" eaLnBrk="1" hangingPunct="1">
              <a:spcBef>
                <a:spcPct val="0"/>
              </a:spcBef>
              <a:spcAft>
                <a:spcPct val="50000"/>
              </a:spcAft>
              <a:buFontTx/>
              <a:buChar char="•"/>
            </a:pPr>
            <a:r>
              <a:rPr lang="en-US" sz="1100" dirty="0">
                <a:latin typeface="Arial" charset="0"/>
              </a:rPr>
              <a:t>Inquiries have minimal impact in all cases, but inquiries resulting from accessing your own report or from preapproved offers are shown only to you and cannot be viewed or scored by others.</a:t>
            </a:r>
          </a:p>
          <a:p>
            <a:pPr marL="112528" indent="-112528" eaLnBrk="1" hangingPunct="1">
              <a:spcBef>
                <a:spcPct val="0"/>
              </a:spcBef>
              <a:spcAft>
                <a:spcPct val="50000"/>
              </a:spcAft>
              <a:buFontTx/>
              <a:buChar char="•"/>
            </a:pPr>
            <a:r>
              <a:rPr lang="en-US" sz="1100" dirty="0">
                <a:latin typeface="Arial" charset="0"/>
              </a:rPr>
              <a:t>Perhaps the most pervasive myth of all is that credit scores are part of a credit report. They are not. </a:t>
            </a:r>
          </a:p>
          <a:p>
            <a:pPr marL="112528" indent="-112528" eaLnBrk="1" hangingPunct="1">
              <a:spcBef>
                <a:spcPct val="0"/>
              </a:spcBef>
              <a:spcAft>
                <a:spcPct val="50000"/>
              </a:spcAft>
              <a:buFontTx/>
              <a:buChar char="•"/>
            </a:pPr>
            <a:r>
              <a:rPr lang="en-US" sz="1100" dirty="0">
                <a:latin typeface="Arial" charset="0"/>
              </a:rPr>
              <a:t>More about risk scores follows . . .</a:t>
            </a:r>
          </a:p>
        </p:txBody>
      </p:sp>
      <p:sp>
        <p:nvSpPr>
          <p:cNvPr id="4" name="Slide Number Placeholder 3"/>
          <p:cNvSpPr>
            <a:spLocks noGrp="1"/>
          </p:cNvSpPr>
          <p:nvPr>
            <p:ph type="sldNum" sz="quarter" idx="10"/>
          </p:nvPr>
        </p:nvSpPr>
        <p:spPr/>
        <p:txBody>
          <a:bodyPr/>
          <a:lstStyle/>
          <a:p>
            <a:fld id="{5D958377-8945-4A29-AA61-C5A798FE2322}" type="slidenum">
              <a:rPr lang="en-GB" smtClean="0"/>
              <a:t>18</a:t>
            </a:fld>
            <a:endParaRPr lang="en-GB"/>
          </a:p>
        </p:txBody>
      </p:sp>
    </p:spTree>
    <p:extLst>
      <p:ext uri="{BB962C8B-B14F-4D97-AF65-F5344CB8AC3E}">
        <p14:creationId xmlns:p14="http://schemas.microsoft.com/office/powerpoint/2010/main" val="3184183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n-US" sz="1200" dirty="0">
                <a:latin typeface="Arial" charset="0"/>
              </a:rPr>
              <a:t>A credit score is like a grade you would receive in class for your credit.</a:t>
            </a:r>
          </a:p>
          <a:p>
            <a:pPr eaLnBrk="1" hangingPunct="1">
              <a:spcBef>
                <a:spcPct val="0"/>
              </a:spcBef>
              <a:spcAft>
                <a:spcPct val="50000"/>
              </a:spcAft>
            </a:pPr>
            <a:endParaRPr lang="en-US" sz="1200" dirty="0">
              <a:latin typeface="Arial" charset="0"/>
            </a:endParaRPr>
          </a:p>
          <a:p>
            <a:pPr eaLnBrk="1" hangingPunct="1">
              <a:spcBef>
                <a:spcPct val="0"/>
              </a:spcBef>
              <a:spcAft>
                <a:spcPct val="50000"/>
              </a:spcAft>
            </a:pPr>
            <a:r>
              <a:rPr lang="en-US" sz="1200" dirty="0">
                <a:latin typeface="Arial" charset="0"/>
              </a:rPr>
              <a:t>Risk scores are just an automated way of analyzing a report instead of conducting an individual, manual review.  Automated risk scoring still considers late payments, outstanding debt, credit experience, inquiries, and other information from your credit history, but in a much more sophisticated, accurate, inexpensive, and unbiased way.</a:t>
            </a:r>
          </a:p>
          <a:p>
            <a:pPr eaLnBrk="1" hangingPunct="1">
              <a:spcBef>
                <a:spcPct val="0"/>
              </a:spcBef>
              <a:spcAft>
                <a:spcPct val="50000"/>
              </a:spcAft>
            </a:pPr>
            <a:r>
              <a:rPr lang="en-US" sz="1200" dirty="0">
                <a:latin typeface="Arial" charset="0"/>
              </a:rPr>
              <a:t>Different models are used by different companies; the same models and scores result in different decisions in different companies; the score can change daily as information in the credit report changes and is not a part of the credit report.  The key is to avoid focusing on the number. Instead, look to the main factors which influenced the score to indicate risk.  The creditor must always provide these reasons when they decline an applicant.</a:t>
            </a:r>
          </a:p>
        </p:txBody>
      </p:sp>
      <p:sp>
        <p:nvSpPr>
          <p:cNvPr id="4" name="Slide Number Placeholder 3"/>
          <p:cNvSpPr>
            <a:spLocks noGrp="1"/>
          </p:cNvSpPr>
          <p:nvPr>
            <p:ph type="sldNum" sz="quarter" idx="10"/>
          </p:nvPr>
        </p:nvSpPr>
        <p:spPr/>
        <p:txBody>
          <a:bodyPr/>
          <a:lstStyle/>
          <a:p>
            <a:fld id="{5D958377-8945-4A29-AA61-C5A798FE2322}" type="slidenum">
              <a:rPr lang="en-GB" smtClean="0"/>
              <a:t>19</a:t>
            </a:fld>
            <a:endParaRPr lang="en-GB"/>
          </a:p>
        </p:txBody>
      </p:sp>
    </p:spTree>
    <p:extLst>
      <p:ext uri="{BB962C8B-B14F-4D97-AF65-F5344CB8AC3E}">
        <p14:creationId xmlns:p14="http://schemas.microsoft.com/office/powerpoint/2010/main" val="1012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2</a:t>
            </a:fld>
            <a:endParaRPr lang="en-GB"/>
          </a:p>
        </p:txBody>
      </p:sp>
    </p:spTree>
    <p:extLst>
      <p:ext uri="{BB962C8B-B14F-4D97-AF65-F5344CB8AC3E}">
        <p14:creationId xmlns:p14="http://schemas.microsoft.com/office/powerpoint/2010/main" val="3291916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823034"/>
            <a:ext cx="5510530" cy="5017652"/>
          </a:xfrm>
        </p:spPr>
        <p:txBody>
          <a:bodyPr/>
          <a:lstStyle/>
          <a:p>
            <a:pPr eaLnBrk="1" hangingPunct="1">
              <a:spcBef>
                <a:spcPct val="0"/>
              </a:spcBef>
              <a:spcAft>
                <a:spcPct val="50000"/>
              </a:spcAft>
            </a:pPr>
            <a:r>
              <a:rPr lang="en-US" sz="1200" dirty="0">
                <a:latin typeface="Arial" charset="0"/>
              </a:rPr>
              <a:t>The most significant factor for having a good risk score is making all payments on time. Just one missed payment is bad and will impact credit scores negatively. The more recent the missed payment and the more serious the delinquency (30, 60, 90 days late, etc.) the more serious the impact will be on credit scores.</a:t>
            </a:r>
          </a:p>
          <a:p>
            <a:pPr eaLnBrk="1" hangingPunct="1">
              <a:spcBef>
                <a:spcPct val="0"/>
              </a:spcBef>
              <a:spcAft>
                <a:spcPct val="50000"/>
              </a:spcAft>
            </a:pPr>
            <a:r>
              <a:rPr lang="en-US" sz="1200" dirty="0">
                <a:latin typeface="Arial" charset="0"/>
              </a:rPr>
              <a:t>Utilization also is an important factor. Utilization is the total amount you owe on your revolving accounts (typically credit cards) compared to your total credit limits. Being “charged to the max” is a definite sign of risk, so beware of closing unused accounts because it reduces your total available credit limit and makes your utilization appear to be greater. Utilization is also referred to as the balance to limit ratio: total balance /total available limit.</a:t>
            </a:r>
          </a:p>
          <a:p>
            <a:pPr eaLnBrk="1" hangingPunct="1">
              <a:spcBef>
                <a:spcPct val="0"/>
              </a:spcBef>
              <a:spcAft>
                <a:spcPct val="50000"/>
              </a:spcAft>
            </a:pPr>
            <a:r>
              <a:rPr lang="en-US" sz="1200" dirty="0">
                <a:latin typeface="Arial" charset="0"/>
              </a:rPr>
              <a:t>Recent inquiries can be a minor factor in credit scores. They indicate new accounts and additional debt may be coming,  but have not yet been reported and so do not appear on the credit report.</a:t>
            </a:r>
          </a:p>
        </p:txBody>
      </p:sp>
      <p:sp>
        <p:nvSpPr>
          <p:cNvPr id="4" name="Slide Number Placeholder 3"/>
          <p:cNvSpPr>
            <a:spLocks noGrp="1"/>
          </p:cNvSpPr>
          <p:nvPr>
            <p:ph type="sldNum" sz="quarter" idx="10"/>
          </p:nvPr>
        </p:nvSpPr>
        <p:spPr/>
        <p:txBody>
          <a:bodyPr/>
          <a:lstStyle/>
          <a:p>
            <a:fld id="{5D958377-8945-4A29-AA61-C5A798FE2322}" type="slidenum">
              <a:rPr lang="en-GB" smtClean="0"/>
              <a:t>20</a:t>
            </a:fld>
            <a:endParaRPr lang="en-GB"/>
          </a:p>
        </p:txBody>
      </p:sp>
    </p:spTree>
    <p:extLst>
      <p:ext uri="{BB962C8B-B14F-4D97-AF65-F5344CB8AC3E}">
        <p14:creationId xmlns:p14="http://schemas.microsoft.com/office/powerpoint/2010/main" val="3068296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823034"/>
            <a:ext cx="5510530" cy="4843480"/>
          </a:xfrm>
        </p:spPr>
        <p:txBody>
          <a:bodyPr/>
          <a:lstStyle/>
          <a:p>
            <a:r>
              <a:rPr lang="en-US" dirty="0">
                <a:latin typeface="Arial" charset="0"/>
              </a:rPr>
              <a:t>As with all scores, the most important element is your payment history. It accounts for 40% of your VantageScore.</a:t>
            </a:r>
          </a:p>
          <a:p>
            <a:endParaRPr lang="en-US" dirty="0">
              <a:latin typeface="Arial" charset="0"/>
            </a:endParaRPr>
          </a:p>
          <a:p>
            <a:r>
              <a:rPr lang="en-US" dirty="0">
                <a:latin typeface="Arial" charset="0"/>
              </a:rPr>
              <a:t>Utilization is how much of your available revolving credit you are using. To determine your utilization rate, add up all of your balances and all of your credit limits on your credit cards, then divide the total of your balances by the total of your credit limits. High utilization is a sign credit risk. Your overall utilization accounts for 20% of your VantageScore.</a:t>
            </a:r>
          </a:p>
          <a:p>
            <a:endParaRPr lang="en-US" dirty="0">
              <a:latin typeface="Arial" charset="0"/>
            </a:endParaRPr>
          </a:p>
          <a:p>
            <a:r>
              <a:rPr lang="en-US" dirty="0">
                <a:latin typeface="Arial" charset="0"/>
              </a:rPr>
              <a:t>VantageScore also includes your balances on individual accounts. So, having a high balance on one card could hurt your credit score, even if your overall utilization is low. Balances on individual accounts are 11% of your VantageScore.</a:t>
            </a:r>
          </a:p>
          <a:p>
            <a:endParaRPr lang="en-US" dirty="0">
              <a:latin typeface="Arial" charset="0"/>
            </a:endParaRPr>
          </a:p>
          <a:p>
            <a:r>
              <a:rPr lang="en-US" dirty="0">
                <a:latin typeface="Arial" charset="0"/>
              </a:rPr>
              <a:t>31% of your VantageScore is related to how much debt you choose to carry on your credit cards.</a:t>
            </a:r>
          </a:p>
          <a:p>
            <a:r>
              <a:rPr lang="en-US" dirty="0">
                <a:latin typeface="Arial" charset="0"/>
              </a:rPr>
              <a:t>Payment history, utilization, and individual balances account for about 71% of the total score calculation.</a:t>
            </a:r>
          </a:p>
          <a:p>
            <a:endParaRPr lang="en-US" dirty="0">
              <a:latin typeface="Arial" charset="0"/>
            </a:endParaRPr>
          </a:p>
          <a:p>
            <a:r>
              <a:rPr lang="en-US" dirty="0">
                <a:latin typeface="Arial" charset="0"/>
              </a:rPr>
              <a:t>An additional 21% of the score is your depth of credit. Depth of credit is how long you have used credit and the mix of credit you have in your credit history.</a:t>
            </a:r>
          </a:p>
          <a:p>
            <a:endParaRPr lang="en-US" dirty="0">
              <a:latin typeface="Arial" charset="0"/>
            </a:endParaRPr>
          </a:p>
          <a:p>
            <a:r>
              <a:rPr lang="en-US" dirty="0">
                <a:latin typeface="Arial" charset="0"/>
              </a:rPr>
              <a:t>Recent credit is 5% of the score and looks at what you have done with credit during the last few months. Have you taken on new debt, opened new accounts, had late payments or paid off balances and reduced debt?</a:t>
            </a:r>
          </a:p>
          <a:p>
            <a:endParaRPr lang="en-US" dirty="0">
              <a:latin typeface="Arial" charset="0"/>
            </a:endParaRPr>
          </a:p>
          <a:p>
            <a:r>
              <a:rPr lang="en-US" dirty="0">
                <a:latin typeface="Arial" charset="0"/>
              </a:rPr>
              <a:t>The remaining 3% of the score is other available credit, which looks at your overall credit use and capacity.</a:t>
            </a:r>
          </a:p>
        </p:txBody>
      </p:sp>
      <p:sp>
        <p:nvSpPr>
          <p:cNvPr id="4" name="Slide Number Placeholder 3"/>
          <p:cNvSpPr>
            <a:spLocks noGrp="1"/>
          </p:cNvSpPr>
          <p:nvPr>
            <p:ph type="sldNum" sz="quarter" idx="10"/>
          </p:nvPr>
        </p:nvSpPr>
        <p:spPr/>
        <p:txBody>
          <a:bodyPr/>
          <a:lstStyle/>
          <a:p>
            <a:fld id="{5D958377-8945-4A29-AA61-C5A798FE2322}" type="slidenum">
              <a:rPr lang="en-GB" smtClean="0"/>
              <a:t>21</a:t>
            </a:fld>
            <a:endParaRPr lang="en-GB"/>
          </a:p>
        </p:txBody>
      </p:sp>
    </p:spTree>
    <p:extLst>
      <p:ext uri="{BB962C8B-B14F-4D97-AF65-F5344CB8AC3E}">
        <p14:creationId xmlns:p14="http://schemas.microsoft.com/office/powerpoint/2010/main" val="2390000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823034"/>
            <a:ext cx="5510530" cy="5006766"/>
          </a:xfrm>
        </p:spPr>
        <p:txBody>
          <a:bodyPr/>
          <a:lstStyle/>
          <a:p>
            <a:pPr>
              <a:defRPr/>
            </a:pPr>
            <a:r>
              <a:rPr lang="en-US" sz="1100" dirty="0">
                <a:latin typeface="Arial" charset="0"/>
              </a:rPr>
              <a:t>These tips will help you build a strong credit history over time and ensure you have good credit scores. Most are pretty obvious but some aren’t so intuitive. </a:t>
            </a:r>
          </a:p>
          <a:p>
            <a:r>
              <a:rPr lang="en-US" sz="1200" kern="1200" dirty="0">
                <a:solidFill>
                  <a:schemeClr val="tx1"/>
                </a:solidFill>
                <a:effectLst/>
                <a:latin typeface="+mn-lt"/>
                <a:ea typeface="+mn-ea"/>
                <a:cs typeface="+mn-cs"/>
              </a:rPr>
              <a:t>It can be difficult to qualify for future credit if you don’t have any recently active accounts on your credit report, so it’s a good idea to keep at least one credit account open and active</a:t>
            </a:r>
          </a:p>
          <a:p>
            <a:pPr marL="228600" indent="-228600">
              <a:buFont typeface="+mj-lt"/>
              <a:buAutoNum type="arabicPeriod"/>
              <a:defRPr/>
            </a:pPr>
            <a:r>
              <a:rPr lang="en-US" sz="1100" dirty="0">
                <a:latin typeface="Arial" charset="0"/>
              </a:rPr>
              <a:t>Having good credit means you must always pay your bills on time and at least the minimum amount due.</a:t>
            </a:r>
          </a:p>
          <a:p>
            <a:pPr marL="228600" indent="-228600">
              <a:buFont typeface="+mj-lt"/>
              <a:buAutoNum type="arabicPeriod"/>
              <a:defRPr/>
            </a:pPr>
            <a:r>
              <a:rPr lang="en-US" sz="1100" dirty="0">
                <a:latin typeface="Arial" charset="0"/>
              </a:rPr>
              <a:t>Having one, or maybe two, credit cards will help you build good scores a bit faster. The reason is that you decide how much to charge each month and how much to pay. Will you charge to the limit or just a little? Will you pay only the minimum due, or the balance in full? That freedom to choose how to use the account gives better insight into how you make borrowing decisions, so credit cards weigh a bit more heavily in credit score calculations. But again, you only need one or two.</a:t>
            </a:r>
          </a:p>
          <a:p>
            <a:pPr marL="228600" indent="-228600">
              <a:buFont typeface="+mj-lt"/>
              <a:buAutoNum type="arabicPeriod"/>
              <a:defRPr/>
            </a:pPr>
            <a:r>
              <a:rPr lang="en-US" sz="1100" dirty="0">
                <a:latin typeface="Arial" charset="0"/>
              </a:rPr>
              <a:t>Low utilization is the second most important factor in credit scores.</a:t>
            </a:r>
          </a:p>
          <a:p>
            <a:pPr marL="228600" indent="-228600">
              <a:buFont typeface="+mj-lt"/>
              <a:buAutoNum type="arabicPeriod"/>
              <a:defRPr/>
            </a:pPr>
            <a:r>
              <a:rPr lang="en-US" sz="1100" dirty="0">
                <a:latin typeface="Arial" charset="0"/>
              </a:rPr>
              <a:t>Closing accounts will increase your utilization rate, so be careful about doing so, especially if you are planning to apply for credit within the next few months. If so, it’s better to leave them open.</a:t>
            </a:r>
          </a:p>
          <a:p>
            <a:pPr marL="228600" indent="-228600">
              <a:buFont typeface="+mj-lt"/>
              <a:buAutoNum type="arabicPeriod"/>
              <a:defRPr/>
            </a:pPr>
            <a:r>
              <a:rPr lang="en-US" sz="1100" dirty="0">
                <a:latin typeface="Arial" charset="0"/>
              </a:rPr>
              <a:t>Don’t apply for multiple accounts at one time or in a short time. Doing so is a sign of credit risk and can hurt scores.</a:t>
            </a:r>
          </a:p>
          <a:p>
            <a:pPr marL="228600" indent="-228600">
              <a:buFont typeface="+mj-lt"/>
              <a:buAutoNum type="arabicPeriod"/>
              <a:defRPr/>
            </a:pPr>
            <a:r>
              <a:rPr lang="en-US" sz="1100" dirty="0">
                <a:latin typeface="Arial" charset="0"/>
              </a:rPr>
              <a:t>Credit scores reflect your credit history over time. It takes time to get into credit trouble and time to get back out.</a:t>
            </a:r>
          </a:p>
          <a:p>
            <a:pPr marL="228600" indent="-228600">
              <a:buFont typeface="+mj-lt"/>
              <a:buAutoNum type="arabicPeriod"/>
              <a:defRPr/>
            </a:pPr>
            <a:r>
              <a:rPr lang="en-US" sz="1100" dirty="0">
                <a:latin typeface="Arial" charset="0"/>
              </a:rPr>
              <a:t>Stability isn’t just about paying on time all the time. It also can help to have a longer relationship with the bank, hold a job, and live in the same location.</a:t>
            </a:r>
          </a:p>
          <a:p>
            <a:pPr marL="228600" indent="-228600">
              <a:buFont typeface="+mj-lt"/>
              <a:buAutoNum type="arabicPeriod"/>
              <a:defRPr/>
            </a:pPr>
            <a:r>
              <a:rPr lang="en-US" sz="1100" dirty="0">
                <a:latin typeface="Arial" charset="0"/>
              </a:rPr>
              <a:t>Always have a plan before taking on debt. Know how you are going to repay it, when it will be repaid, and what you will need to delay buying or not buy at all until the debt is paid off.</a:t>
            </a:r>
          </a:p>
          <a:p>
            <a:pPr marL="228600" indent="-228600">
              <a:buFont typeface="+mj-lt"/>
              <a:buAutoNum type="arabicPeriod"/>
              <a:defRPr/>
            </a:pPr>
            <a:r>
              <a:rPr lang="en-US" sz="1100" dirty="0">
                <a:latin typeface="Arial" charset="0"/>
              </a:rPr>
              <a:t>Remember, credit is a financial tool. Debt is a financial problem. Use credit wisely and it can help you be more financially successful.</a:t>
            </a:r>
          </a:p>
        </p:txBody>
      </p:sp>
      <p:sp>
        <p:nvSpPr>
          <p:cNvPr id="4" name="Slide Number Placeholder 3"/>
          <p:cNvSpPr>
            <a:spLocks noGrp="1"/>
          </p:cNvSpPr>
          <p:nvPr>
            <p:ph type="sldNum" sz="quarter" idx="10"/>
          </p:nvPr>
        </p:nvSpPr>
        <p:spPr/>
        <p:txBody>
          <a:bodyPr/>
          <a:lstStyle/>
          <a:p>
            <a:fld id="{5D958377-8945-4A29-AA61-C5A798FE2322}" type="slidenum">
              <a:rPr lang="en-GB" smtClean="0"/>
              <a:t>22</a:t>
            </a:fld>
            <a:endParaRPr lang="en-GB"/>
          </a:p>
        </p:txBody>
      </p:sp>
    </p:spTree>
    <p:extLst>
      <p:ext uri="{BB962C8B-B14F-4D97-AF65-F5344CB8AC3E}">
        <p14:creationId xmlns:p14="http://schemas.microsoft.com/office/powerpoint/2010/main" val="148178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823034"/>
            <a:ext cx="5510530" cy="4995880"/>
          </a:xfrm>
        </p:spPr>
        <p:txBody>
          <a:bodyPr/>
          <a:lstStyle/>
          <a:p>
            <a:pPr eaLnBrk="1" hangingPunct="1">
              <a:spcBef>
                <a:spcPct val="0"/>
              </a:spcBef>
              <a:spcAft>
                <a:spcPct val="50000"/>
              </a:spcAft>
            </a:pPr>
            <a:r>
              <a:rPr lang="en-US" sz="1200" dirty="0">
                <a:latin typeface="Arial" charset="0"/>
              </a:rPr>
              <a:t>We worked with TransUnion and Equifax and various vendors to create three separate requests methods: Internet, telephone and mail. </a:t>
            </a:r>
          </a:p>
          <a:p>
            <a:pPr eaLnBrk="1" hangingPunct="1">
              <a:spcBef>
                <a:spcPct val="0"/>
              </a:spcBef>
              <a:spcAft>
                <a:spcPct val="50000"/>
              </a:spcAft>
            </a:pPr>
            <a:r>
              <a:rPr lang="en-US" sz="1200" dirty="0">
                <a:latin typeface="Arial" charset="0"/>
              </a:rPr>
              <a:t>The Central Source Web site allows consumers to request their annual free credit reports online from each of the credit reporting companies and provides FAQs to help consumers understand credit reporting</a:t>
            </a:r>
          </a:p>
          <a:p>
            <a:pPr eaLnBrk="1" hangingPunct="1">
              <a:spcBef>
                <a:spcPct val="0"/>
              </a:spcBef>
              <a:spcAft>
                <a:spcPct val="50000"/>
              </a:spcAft>
            </a:pPr>
            <a:r>
              <a:rPr lang="en-US" sz="1200" dirty="0">
                <a:latin typeface="Arial" charset="0"/>
              </a:rPr>
              <a:t>Consumers enter their identification information once and then select which company they want a report from. Then, they are passed to that company’s Web site to answer additional authentication questions and view their credit report. Once finished, they will be returned to the Central Source site with the option to select a second company, and then a third.  If they do not pass the authentication questions, they will receive instructions on how to call or write to request the report.</a:t>
            </a:r>
          </a:p>
          <a:p>
            <a:pPr eaLnBrk="1" hangingPunct="1">
              <a:spcBef>
                <a:spcPct val="0"/>
              </a:spcBef>
              <a:spcAft>
                <a:spcPct val="50000"/>
              </a:spcAft>
            </a:pPr>
            <a:r>
              <a:rPr lang="en-US" sz="1200" dirty="0">
                <a:latin typeface="Arial" charset="0"/>
              </a:rPr>
              <a:t>The Central Source VRU allows consumers to call and use a speech recognition system to order their reports from one, two or all three credit reporting companies with one phone call, 24 hours a day, seven days a week. </a:t>
            </a:r>
          </a:p>
          <a:p>
            <a:pPr eaLnBrk="1" hangingPunct="1">
              <a:spcBef>
                <a:spcPct val="0"/>
              </a:spcBef>
              <a:spcAft>
                <a:spcPct val="50000"/>
              </a:spcAft>
            </a:pPr>
            <a:r>
              <a:rPr lang="en-US" sz="1200" dirty="0">
                <a:latin typeface="Arial" charset="0"/>
              </a:rPr>
              <a:t>The Central Source Mail Service scans requests for reports and transmits them via batch processing to all three credit reporting companies. There is a standardized form to request the annual free report by mail, but the Central Source accepts requests that are not on the form so long as all of the required identification information is submitted. </a:t>
            </a:r>
          </a:p>
          <a:p>
            <a:pPr eaLnBrk="1" hangingPunct="1">
              <a:spcBef>
                <a:spcPct val="0"/>
              </a:spcBef>
              <a:spcAft>
                <a:spcPct val="50000"/>
              </a:spcAft>
            </a:pPr>
            <a:r>
              <a:rPr lang="en-US" sz="1200" dirty="0">
                <a:latin typeface="Arial" charset="0"/>
              </a:rPr>
              <a:t>We do not promote products on the Central Source site, but consumers receive marketing information about credit tools, such as credit scores, once they come to the Experian site to view their free report. </a:t>
            </a:r>
          </a:p>
        </p:txBody>
      </p:sp>
      <p:sp>
        <p:nvSpPr>
          <p:cNvPr id="4" name="Slide Number Placeholder 3"/>
          <p:cNvSpPr>
            <a:spLocks noGrp="1"/>
          </p:cNvSpPr>
          <p:nvPr>
            <p:ph type="sldNum" sz="quarter" idx="10"/>
          </p:nvPr>
        </p:nvSpPr>
        <p:spPr/>
        <p:txBody>
          <a:bodyPr/>
          <a:lstStyle/>
          <a:p>
            <a:fld id="{5D958377-8945-4A29-AA61-C5A798FE2322}" type="slidenum">
              <a:rPr lang="en-GB" smtClean="0"/>
              <a:t>23</a:t>
            </a:fld>
            <a:endParaRPr lang="en-GB"/>
          </a:p>
        </p:txBody>
      </p:sp>
    </p:spTree>
    <p:extLst>
      <p:ext uri="{BB962C8B-B14F-4D97-AF65-F5344CB8AC3E}">
        <p14:creationId xmlns:p14="http://schemas.microsoft.com/office/powerpoint/2010/main" val="3068296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ct val="50000"/>
              </a:spcAft>
            </a:pPr>
            <a:r>
              <a:rPr lang="en-US" dirty="0">
                <a:latin typeface="Arial" charset="0"/>
              </a:rPr>
              <a:t>Check out our advice column on our Experian web site, as well as a wealth of information about credit reports.  </a:t>
            </a:r>
          </a:p>
          <a:p>
            <a:pPr>
              <a:lnSpc>
                <a:spcPct val="90000"/>
              </a:lnSpc>
              <a:spcBef>
                <a:spcPct val="0"/>
              </a:spcBef>
              <a:spcAft>
                <a:spcPct val="50000"/>
              </a:spcAft>
            </a:pPr>
            <a:r>
              <a:rPr lang="en-US" dirty="0">
                <a:latin typeface="Arial" charset="0"/>
              </a:rPr>
              <a:t>We also offer a free report and score at freecreditreport.com to consumers when they sign up for our monitoring services. It serves as an opportunity for Experian to further educate consumers and provide a service that keeps them fully informed about activity on their credit reports.</a:t>
            </a:r>
          </a:p>
          <a:p>
            <a:pPr>
              <a:lnSpc>
                <a:spcPct val="90000"/>
              </a:lnSpc>
              <a:spcBef>
                <a:spcPct val="0"/>
              </a:spcBef>
              <a:spcAft>
                <a:spcPct val="50000"/>
              </a:spcAft>
            </a:pPr>
            <a:r>
              <a:rPr lang="en-US" dirty="0">
                <a:latin typeface="Arial" charset="0"/>
              </a:rPr>
              <a:t>LifeSmarts is a national consumer knowledge competition for high school-aged students, conducted under the auspices of the National Consumers League.  Experian is a strong supporter.</a:t>
            </a:r>
          </a:p>
          <a:p>
            <a:pPr>
              <a:lnSpc>
                <a:spcPct val="90000"/>
              </a:lnSpc>
              <a:spcBef>
                <a:spcPct val="0"/>
              </a:spcBef>
              <a:spcAft>
                <a:spcPct val="50000"/>
              </a:spcAft>
            </a:pPr>
            <a:r>
              <a:rPr lang="en-US" dirty="0">
                <a:latin typeface="Arial" charset="0"/>
              </a:rPr>
              <a:t>The JumpStart Coalition for Personal Financial Literacy works with state boards of education to require financial literacy be included in school curriculums. JumpStart has compiled an extensive bibliography of financial education resources for teachers, and monitors progress of financial knowledge through bi-annual testing of high school seniors.</a:t>
            </a:r>
          </a:p>
          <a:p>
            <a:pPr>
              <a:lnSpc>
                <a:spcPct val="90000"/>
              </a:lnSpc>
              <a:spcBef>
                <a:spcPct val="0"/>
              </a:spcBef>
              <a:spcAft>
                <a:spcPct val="50000"/>
              </a:spcAft>
            </a:pPr>
            <a:r>
              <a:rPr lang="en-US" dirty="0">
                <a:latin typeface="Arial" charset="0"/>
              </a:rPr>
              <a:t>The final important resource is YOU!  Please share your knowledge with your customers/relatives and friends --- You tell 10 people and maybe they will tell 10 people, and so on, and so on.</a:t>
            </a:r>
          </a:p>
          <a:p>
            <a:pPr>
              <a:lnSpc>
                <a:spcPct val="90000"/>
              </a:lnSpc>
              <a:spcBef>
                <a:spcPct val="0"/>
              </a:spcBef>
              <a:spcAft>
                <a:spcPct val="50000"/>
              </a:spcAft>
            </a:pPr>
            <a:r>
              <a:rPr lang="en-US" dirty="0">
                <a:latin typeface="Arial" charset="0"/>
              </a:rPr>
              <a:t>Most importantly, don’t forget to teach your children about credit and financial management.   It will be one of their most critical life skills. </a:t>
            </a:r>
          </a:p>
        </p:txBody>
      </p:sp>
      <p:sp>
        <p:nvSpPr>
          <p:cNvPr id="4" name="Slide Number Placeholder 3"/>
          <p:cNvSpPr>
            <a:spLocks noGrp="1"/>
          </p:cNvSpPr>
          <p:nvPr>
            <p:ph type="sldNum" sz="quarter" idx="10"/>
          </p:nvPr>
        </p:nvSpPr>
        <p:spPr/>
        <p:txBody>
          <a:bodyPr/>
          <a:lstStyle/>
          <a:p>
            <a:fld id="{5D958377-8945-4A29-AA61-C5A798FE2322}" type="slidenum">
              <a:rPr lang="en-GB" smtClean="0"/>
              <a:t>24</a:t>
            </a:fld>
            <a:endParaRPr lang="en-GB"/>
          </a:p>
        </p:txBody>
      </p:sp>
    </p:spTree>
    <p:extLst>
      <p:ext uri="{BB962C8B-B14F-4D97-AF65-F5344CB8AC3E}">
        <p14:creationId xmlns:p14="http://schemas.microsoft.com/office/powerpoint/2010/main" val="267800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 all of the above</a:t>
            </a:r>
          </a:p>
        </p:txBody>
      </p:sp>
      <p:sp>
        <p:nvSpPr>
          <p:cNvPr id="4" name="Slide Number Placeholder 3"/>
          <p:cNvSpPr>
            <a:spLocks noGrp="1"/>
          </p:cNvSpPr>
          <p:nvPr>
            <p:ph type="sldNum" sz="quarter" idx="10"/>
          </p:nvPr>
        </p:nvSpPr>
        <p:spPr/>
        <p:txBody>
          <a:bodyPr/>
          <a:lstStyle/>
          <a:p>
            <a:fld id="{5D958377-8945-4A29-AA61-C5A798FE2322}" type="slidenum">
              <a:rPr lang="en-GB" smtClean="0"/>
              <a:t>25</a:t>
            </a:fld>
            <a:endParaRPr lang="en-GB"/>
          </a:p>
        </p:txBody>
      </p:sp>
    </p:spTree>
    <p:extLst>
      <p:ext uri="{BB962C8B-B14F-4D97-AF65-F5344CB8AC3E}">
        <p14:creationId xmlns:p14="http://schemas.microsoft.com/office/powerpoint/2010/main" val="1229195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 Gets better </a:t>
            </a:r>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26</a:t>
            </a:fld>
            <a:endParaRPr lang="en-GB"/>
          </a:p>
        </p:txBody>
      </p:sp>
    </p:spTree>
    <p:extLst>
      <p:ext uri="{BB962C8B-B14F-4D97-AF65-F5344CB8AC3E}">
        <p14:creationId xmlns:p14="http://schemas.microsoft.com/office/powerpoint/2010/main" val="3087034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 Once</a:t>
            </a:r>
            <a:r>
              <a:rPr lang="en-US" baseline="0" dirty="0"/>
              <a:t> a year</a:t>
            </a:r>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27</a:t>
            </a:fld>
            <a:endParaRPr lang="en-GB"/>
          </a:p>
        </p:txBody>
      </p:sp>
    </p:spTree>
    <p:extLst>
      <p:ext uri="{BB962C8B-B14F-4D97-AF65-F5344CB8AC3E}">
        <p14:creationId xmlns:p14="http://schemas.microsoft.com/office/powerpoint/2010/main" val="2116621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 All of the above</a:t>
            </a:r>
          </a:p>
        </p:txBody>
      </p:sp>
      <p:sp>
        <p:nvSpPr>
          <p:cNvPr id="4" name="Slide Number Placeholder 3"/>
          <p:cNvSpPr>
            <a:spLocks noGrp="1"/>
          </p:cNvSpPr>
          <p:nvPr>
            <p:ph type="sldNum" sz="quarter" idx="10"/>
          </p:nvPr>
        </p:nvSpPr>
        <p:spPr/>
        <p:txBody>
          <a:bodyPr/>
          <a:lstStyle/>
          <a:p>
            <a:fld id="{5D958377-8945-4A29-AA61-C5A798FE2322}" type="slidenum">
              <a:rPr lang="en-GB" smtClean="0"/>
              <a:t>28</a:t>
            </a:fld>
            <a:endParaRPr lang="en-GB"/>
          </a:p>
        </p:txBody>
      </p:sp>
    </p:spTree>
    <p:extLst>
      <p:ext uri="{BB962C8B-B14F-4D97-AF65-F5344CB8AC3E}">
        <p14:creationId xmlns:p14="http://schemas.microsoft.com/office/powerpoint/2010/main" val="2289859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Up to seven years</a:t>
            </a:r>
          </a:p>
        </p:txBody>
      </p:sp>
      <p:sp>
        <p:nvSpPr>
          <p:cNvPr id="4" name="Slide Number Placeholder 3"/>
          <p:cNvSpPr>
            <a:spLocks noGrp="1"/>
          </p:cNvSpPr>
          <p:nvPr>
            <p:ph type="sldNum" sz="quarter" idx="10"/>
          </p:nvPr>
        </p:nvSpPr>
        <p:spPr/>
        <p:txBody>
          <a:bodyPr/>
          <a:lstStyle/>
          <a:p>
            <a:fld id="{5D958377-8945-4A29-AA61-C5A798FE2322}" type="slidenum">
              <a:rPr lang="en-GB" smtClean="0"/>
              <a:t>29</a:t>
            </a:fld>
            <a:endParaRPr lang="en-GB"/>
          </a:p>
        </p:txBody>
      </p:sp>
    </p:spTree>
    <p:extLst>
      <p:ext uri="{BB962C8B-B14F-4D97-AF65-F5344CB8AC3E}">
        <p14:creationId xmlns:p14="http://schemas.microsoft.com/office/powerpoint/2010/main" val="414676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85075" indent="-301952" eaLnBrk="0" hangingPunct="0">
              <a:defRPr>
                <a:solidFill>
                  <a:schemeClr val="tx1"/>
                </a:solidFill>
                <a:latin typeface="Arial" charset="0"/>
              </a:defRPr>
            </a:lvl2pPr>
            <a:lvl3pPr marL="1207808" indent="-241562" eaLnBrk="0" hangingPunct="0">
              <a:defRPr>
                <a:solidFill>
                  <a:schemeClr val="tx1"/>
                </a:solidFill>
                <a:latin typeface="Arial" charset="0"/>
              </a:defRPr>
            </a:lvl3pPr>
            <a:lvl4pPr marL="1690931" indent="-241562" eaLnBrk="0" hangingPunct="0">
              <a:defRPr>
                <a:solidFill>
                  <a:schemeClr val="tx1"/>
                </a:solidFill>
                <a:latin typeface="Arial" charset="0"/>
              </a:defRPr>
            </a:lvl4pPr>
            <a:lvl5pPr marL="2174055" indent="-241562" eaLnBrk="0" hangingPunct="0">
              <a:defRPr>
                <a:solidFill>
                  <a:schemeClr val="tx1"/>
                </a:solidFill>
                <a:latin typeface="Arial" charset="0"/>
              </a:defRPr>
            </a:lvl5pPr>
            <a:lvl6pPr marL="2657178" indent="-241562" eaLnBrk="0" fontAlgn="base" hangingPunct="0">
              <a:spcBef>
                <a:spcPct val="0"/>
              </a:spcBef>
              <a:spcAft>
                <a:spcPct val="0"/>
              </a:spcAft>
              <a:defRPr>
                <a:solidFill>
                  <a:schemeClr val="tx1"/>
                </a:solidFill>
                <a:latin typeface="Arial" charset="0"/>
              </a:defRPr>
            </a:lvl6pPr>
            <a:lvl7pPr marL="3140301" indent="-241562" eaLnBrk="0" fontAlgn="base" hangingPunct="0">
              <a:spcBef>
                <a:spcPct val="0"/>
              </a:spcBef>
              <a:spcAft>
                <a:spcPct val="0"/>
              </a:spcAft>
              <a:defRPr>
                <a:solidFill>
                  <a:schemeClr val="tx1"/>
                </a:solidFill>
                <a:latin typeface="Arial" charset="0"/>
              </a:defRPr>
            </a:lvl7pPr>
            <a:lvl8pPr marL="3623424" indent="-241562" eaLnBrk="0" fontAlgn="base" hangingPunct="0">
              <a:spcBef>
                <a:spcPct val="0"/>
              </a:spcBef>
              <a:spcAft>
                <a:spcPct val="0"/>
              </a:spcAft>
              <a:defRPr>
                <a:solidFill>
                  <a:schemeClr val="tx1"/>
                </a:solidFill>
                <a:latin typeface="Arial" charset="0"/>
              </a:defRPr>
            </a:lvl8pPr>
            <a:lvl9pPr marL="4106548" indent="-241562"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4DCA383-63EB-4286-9334-51D1A3EFC41E}" type="slidenum">
              <a:rPr lang="en-US" smtClean="0"/>
              <a:pPr eaLnBrk="1" fontAlgn="base" hangingPunct="1">
                <a:spcBef>
                  <a:spcPct val="0"/>
                </a:spcBef>
                <a:spcAft>
                  <a:spcPct val="0"/>
                </a:spcAft>
              </a:pPr>
              <a:t>3</a:t>
            </a:fld>
            <a:endParaRPr lang="en-US"/>
          </a:p>
        </p:txBody>
      </p:sp>
      <p:sp>
        <p:nvSpPr>
          <p:cNvPr id="41987" name="Rectangle 2"/>
          <p:cNvSpPr>
            <a:spLocks noGrp="1" noRot="1" noChangeAspect="1" noChangeArrowheads="1" noTextEdit="1"/>
          </p:cNvSpPr>
          <p:nvPr>
            <p:ph type="sldImg"/>
          </p:nvPr>
        </p:nvSpPr>
        <p:spPr bwMode="auto">
          <a:xfrm>
            <a:off x="104775" y="741363"/>
            <a:ext cx="6680200"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1170351" y="4727339"/>
            <a:ext cx="4537896" cy="3218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91" tIns="46846" rIns="93691" bIns="46846" numCol="1" anchor="t" anchorCtr="0" compatLnSpc="1">
            <a:prstTxWarp prst="textNoShape">
              <a:avLst/>
            </a:prstTxWarp>
          </a:bodyPr>
          <a:lstStyle/>
          <a:p>
            <a:r>
              <a:rPr lang="en-US" sz="1100" dirty="0">
                <a:latin typeface="Arial" charset="0"/>
              </a:rPr>
              <a:t>Credit allows you to conveniently purchase the items you want.  However, it is not intended to help you spend more than you can afford.  If you use and manage credit responsibly, the opportunities it can provide for you are countless.  </a:t>
            </a:r>
          </a:p>
          <a:p>
            <a:r>
              <a:rPr lang="en-US" sz="1100" dirty="0">
                <a:latin typeface="Arial" charset="0"/>
              </a:rPr>
              <a:t>With </a:t>
            </a:r>
            <a:r>
              <a:rPr lang="en-US" sz="1100" u="sng" dirty="0">
                <a:solidFill>
                  <a:srgbClr val="ED1951"/>
                </a:solidFill>
                <a:latin typeface="Arial" charset="0"/>
              </a:rPr>
              <a:t>a good credit history</a:t>
            </a:r>
            <a:r>
              <a:rPr lang="en-US" sz="1100" dirty="0">
                <a:latin typeface="Arial" charset="0"/>
              </a:rPr>
              <a:t> you can purchase large ticket items immediately.  You can qualify for student loans.  You can zip around town in that car you have been dreaming about, or fight battles on your new computer.  You can move out of the house and into an apartment of your own.</a:t>
            </a:r>
          </a:p>
          <a:p>
            <a:r>
              <a:rPr lang="en-US" sz="1100" dirty="0">
                <a:latin typeface="Arial" charset="0"/>
              </a:rPr>
              <a:t>Credit also is an excellent way to begin establishing your financial history, which becomes increasingly important as you enter adulthood.  </a:t>
            </a:r>
          </a:p>
          <a:p>
            <a:r>
              <a:rPr lang="en-US" sz="1100" dirty="0">
                <a:latin typeface="Arial" charset="0"/>
              </a:rPr>
              <a:t>To manage credit wisely, you must first understand what it is, how it works, and what your responsibilities are.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This is an opportunity to use the resources listed, such as Ask Experian, to ask students to research these or other questions they may have about credit reports.</a:t>
            </a:r>
          </a:p>
          <a:p>
            <a:r>
              <a:rPr lang="en-US" dirty="0">
                <a:latin typeface="Arial" charset="0"/>
              </a:rPr>
              <a:t>It is also an excellent opportunity to encourage family discussions about the use of credit.  Students can research questions for their parents.</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30</a:t>
            </a:fld>
            <a:endParaRPr lang="en-GB"/>
          </a:p>
        </p:txBody>
      </p:sp>
    </p:spTree>
    <p:extLst>
      <p:ext uri="{BB962C8B-B14F-4D97-AF65-F5344CB8AC3E}">
        <p14:creationId xmlns:p14="http://schemas.microsoft.com/office/powerpoint/2010/main" val="601306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This is an opportunity to use the resources listed, such as Ask Experian, to ask students to research these or other questions they may have about credit reports.</a:t>
            </a:r>
          </a:p>
          <a:p>
            <a:r>
              <a:rPr lang="en-US" dirty="0">
                <a:latin typeface="Arial" charset="0"/>
              </a:rPr>
              <a:t>It is also an excellent opportunity to encourage family discussions about the use of credit.  Students can research questions for their parents.</a:t>
            </a:r>
          </a:p>
        </p:txBody>
      </p:sp>
      <p:sp>
        <p:nvSpPr>
          <p:cNvPr id="4" name="Slide Number Placeholder 3"/>
          <p:cNvSpPr>
            <a:spLocks noGrp="1"/>
          </p:cNvSpPr>
          <p:nvPr>
            <p:ph type="sldNum" sz="quarter" idx="10"/>
          </p:nvPr>
        </p:nvSpPr>
        <p:spPr/>
        <p:txBody>
          <a:bodyPr/>
          <a:lstStyle/>
          <a:p>
            <a:fld id="{5D958377-8945-4A29-AA61-C5A798FE2322}" type="slidenum">
              <a:rPr lang="en-GB" smtClean="0"/>
              <a:t>31</a:t>
            </a:fld>
            <a:endParaRPr lang="en-GB"/>
          </a:p>
        </p:txBody>
      </p:sp>
    </p:spTree>
    <p:extLst>
      <p:ext uri="{BB962C8B-B14F-4D97-AF65-F5344CB8AC3E}">
        <p14:creationId xmlns:p14="http://schemas.microsoft.com/office/powerpoint/2010/main" val="512415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32</a:t>
            </a:fld>
            <a:endParaRPr lang="en-GB"/>
          </a:p>
        </p:txBody>
      </p:sp>
    </p:spTree>
    <p:extLst>
      <p:ext uri="{BB962C8B-B14F-4D97-AF65-F5344CB8AC3E}">
        <p14:creationId xmlns:p14="http://schemas.microsoft.com/office/powerpoint/2010/main" val="421941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sz="1200" dirty="0">
                <a:latin typeface="Arial" charset="0"/>
              </a:rPr>
              <a:t>Is credit a good thing or a bad thing?  Well, it can be both.  Everyone wants the privilege of using credit, but that means you have to maintain it in a positive manner – pay your bills on time, be responsible for your actions, save for the items you want to purchase, and only buy them when you have adequate funds to pay back the debt.  Credit should never be used to spend more than you earn.</a:t>
            </a:r>
          </a:p>
          <a:p>
            <a:pPr eaLnBrk="1" hangingPunct="1">
              <a:lnSpc>
                <a:spcPct val="90000"/>
              </a:lnSpc>
              <a:spcBef>
                <a:spcPct val="0"/>
              </a:spcBef>
            </a:pPr>
            <a:endParaRPr lang="en-US" sz="1200" dirty="0">
              <a:latin typeface="Arial" charset="0"/>
            </a:endParaRPr>
          </a:p>
          <a:p>
            <a:pPr eaLnBrk="1" hangingPunct="1">
              <a:lnSpc>
                <a:spcPct val="90000"/>
              </a:lnSpc>
              <a:spcBef>
                <a:spcPct val="0"/>
              </a:spcBef>
            </a:pPr>
            <a:r>
              <a:rPr lang="en-US" sz="1200" dirty="0">
                <a:latin typeface="Arial" charset="0"/>
              </a:rPr>
              <a:t>Whether you have good credit or bad credit is entirely up to you and depends on the choices you make.  Like most things, if you abuse the privilege, it will end up hurting you in the end.</a:t>
            </a:r>
          </a:p>
          <a:p>
            <a:pPr eaLnBrk="1" hangingPunct="1">
              <a:lnSpc>
                <a:spcPct val="90000"/>
              </a:lnSpc>
              <a:spcBef>
                <a:spcPct val="0"/>
              </a:spcBef>
            </a:pPr>
            <a:endParaRPr lang="en-US" sz="1200" dirty="0">
              <a:latin typeface="Arial" charset="0"/>
            </a:endParaRPr>
          </a:p>
          <a:p>
            <a:pPr eaLnBrk="1" hangingPunct="1">
              <a:lnSpc>
                <a:spcPct val="90000"/>
              </a:lnSpc>
              <a:spcBef>
                <a:spcPct val="0"/>
              </a:spcBef>
            </a:pPr>
            <a:r>
              <a:rPr lang="en-US" sz="1200" dirty="0">
                <a:latin typeface="Arial" charset="0"/>
              </a:rPr>
              <a:t>But if you learn to use credit wisely, you can enjoy a better life, and the positive force that comes with it.</a:t>
            </a:r>
          </a:p>
        </p:txBody>
      </p:sp>
      <p:sp>
        <p:nvSpPr>
          <p:cNvPr id="4" name="Slide Number Placeholder 3"/>
          <p:cNvSpPr>
            <a:spLocks noGrp="1"/>
          </p:cNvSpPr>
          <p:nvPr>
            <p:ph type="sldNum" sz="quarter" idx="10"/>
          </p:nvPr>
        </p:nvSpPr>
        <p:spPr/>
        <p:txBody>
          <a:bodyPr/>
          <a:lstStyle/>
          <a:p>
            <a:fld id="{5D958377-8945-4A29-AA61-C5A798FE2322}" type="slidenum">
              <a:rPr lang="en-GB" smtClean="0"/>
              <a:t>4</a:t>
            </a:fld>
            <a:endParaRPr lang="en-GB"/>
          </a:p>
        </p:txBody>
      </p:sp>
    </p:spTree>
    <p:extLst>
      <p:ext uri="{BB962C8B-B14F-4D97-AF65-F5344CB8AC3E}">
        <p14:creationId xmlns:p14="http://schemas.microsoft.com/office/powerpoint/2010/main" val="108317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dirty="0">
                <a:latin typeface="Arial" charset="0"/>
              </a:rPr>
              <a:t>If we had to first save to cover the entire cost of a new car, most of us would never be able to own one. The most obvious benefit of credit is being able to drive your car around while you pay for it each month.</a:t>
            </a:r>
          </a:p>
          <a:p>
            <a:pPr eaLnBrk="1" hangingPunct="1">
              <a:spcBef>
                <a:spcPct val="0"/>
              </a:spcBef>
            </a:pPr>
            <a:endParaRPr lang="en-US" sz="1200" dirty="0">
              <a:latin typeface="Arial" charset="0"/>
            </a:endParaRPr>
          </a:p>
          <a:p>
            <a:pPr eaLnBrk="1" hangingPunct="1">
              <a:spcBef>
                <a:spcPct val="0"/>
              </a:spcBef>
            </a:pPr>
            <a:r>
              <a:rPr lang="en-US" sz="1200" dirty="0">
                <a:latin typeface="Arial" charset="0"/>
              </a:rPr>
              <a:t>The second benefit is convenience. With a credit card we can shop online, pay at the pump, order pizza for delivery, stay in a hotel… the list is endless.  Even using credit for routine expenses lets us easily track exactly where we spent our money each month with a detailed statement.  </a:t>
            </a:r>
          </a:p>
          <a:p>
            <a:pPr eaLnBrk="1" hangingPunct="1">
              <a:spcBef>
                <a:spcPct val="0"/>
              </a:spcBef>
            </a:pPr>
            <a:endParaRPr lang="en-US" sz="1200" dirty="0">
              <a:latin typeface="Arial" charset="0"/>
            </a:endParaRPr>
          </a:p>
          <a:p>
            <a:pPr eaLnBrk="1" hangingPunct="1">
              <a:spcBef>
                <a:spcPct val="0"/>
              </a:spcBef>
            </a:pPr>
            <a:r>
              <a:rPr lang="en-US" sz="1200" dirty="0">
                <a:latin typeface="Arial" charset="0"/>
              </a:rPr>
              <a:t>If we maintain a credit card, we can use it for emergencies or peak season expenses such as holiday shopping and then pay for them over the next few months.  But, we must always have a plan for repayment.   </a:t>
            </a:r>
          </a:p>
        </p:txBody>
      </p:sp>
      <p:sp>
        <p:nvSpPr>
          <p:cNvPr id="4" name="Slide Number Placeholder 3"/>
          <p:cNvSpPr>
            <a:spLocks noGrp="1"/>
          </p:cNvSpPr>
          <p:nvPr>
            <p:ph type="sldNum" sz="quarter" idx="10"/>
          </p:nvPr>
        </p:nvSpPr>
        <p:spPr/>
        <p:txBody>
          <a:bodyPr/>
          <a:lstStyle/>
          <a:p>
            <a:fld id="{5D958377-8945-4A29-AA61-C5A798FE2322}" type="slidenum">
              <a:rPr lang="en-GB" smtClean="0"/>
              <a:t>5</a:t>
            </a:fld>
            <a:endParaRPr lang="en-GB"/>
          </a:p>
        </p:txBody>
      </p:sp>
    </p:spTree>
    <p:extLst>
      <p:ext uri="{BB962C8B-B14F-4D97-AF65-F5344CB8AC3E}">
        <p14:creationId xmlns:p14="http://schemas.microsoft.com/office/powerpoint/2010/main" val="941740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charset="0"/>
              </a:rPr>
              <a:t>As we go through this presentation, we will be following Erica, a senior in high school who is about to go to college across the country.  </a:t>
            </a:r>
          </a:p>
          <a:p>
            <a:r>
              <a:rPr lang="en-US" sz="1200" dirty="0">
                <a:latin typeface="Arial" charset="0"/>
              </a:rPr>
              <a:t>She already has a car loan, which was co-signed by her parents, and is very diligent in making her monthly payments.  </a:t>
            </a:r>
          </a:p>
          <a:p>
            <a:r>
              <a:rPr lang="en-US" sz="1200" dirty="0">
                <a:latin typeface="Arial" charset="0"/>
              </a:rPr>
              <a:t>Now that she is leaving the family nest, she will be encountering numerous situations in which paying back loans and her bills on time will become increasingly important to her future financial well being.</a:t>
            </a:r>
          </a:p>
        </p:txBody>
      </p:sp>
      <p:sp>
        <p:nvSpPr>
          <p:cNvPr id="4" name="Slide Number Placeholder 3"/>
          <p:cNvSpPr>
            <a:spLocks noGrp="1"/>
          </p:cNvSpPr>
          <p:nvPr>
            <p:ph type="sldNum" sz="quarter" idx="10"/>
          </p:nvPr>
        </p:nvSpPr>
        <p:spPr/>
        <p:txBody>
          <a:bodyPr/>
          <a:lstStyle/>
          <a:p>
            <a:fld id="{5D958377-8945-4A29-AA61-C5A798FE2322}" type="slidenum">
              <a:rPr lang="en-GB" smtClean="0"/>
              <a:t>6</a:t>
            </a:fld>
            <a:endParaRPr lang="en-GB"/>
          </a:p>
        </p:txBody>
      </p:sp>
    </p:spTree>
    <p:extLst>
      <p:ext uri="{BB962C8B-B14F-4D97-AF65-F5344CB8AC3E}">
        <p14:creationId xmlns:p14="http://schemas.microsoft.com/office/powerpoint/2010/main" val="306867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n-US" sz="1200" dirty="0">
                <a:latin typeface="Arial" charset="0"/>
              </a:rPr>
              <a:t>Three companies maintain national credit reporting databases -- Experian, Equifax, and Trans Union.</a:t>
            </a:r>
          </a:p>
          <a:p>
            <a:pPr eaLnBrk="1" hangingPunct="1">
              <a:spcBef>
                <a:spcPct val="0"/>
              </a:spcBef>
              <a:spcAft>
                <a:spcPct val="50000"/>
              </a:spcAft>
            </a:pPr>
            <a:endParaRPr lang="en-US" sz="1200" dirty="0">
              <a:latin typeface="Arial" charset="0"/>
            </a:endParaRPr>
          </a:p>
          <a:p>
            <a:pPr eaLnBrk="1" hangingPunct="1">
              <a:spcBef>
                <a:spcPct val="0"/>
              </a:spcBef>
              <a:spcAft>
                <a:spcPct val="50000"/>
              </a:spcAft>
            </a:pPr>
            <a:r>
              <a:rPr lang="en-US" sz="1200" dirty="0">
                <a:latin typeface="Arial" charset="0"/>
              </a:rPr>
              <a:t>As Erica heads off to college, and begins to establish her own credit history, it would be a good idea for her to check her report at each of the three national credit reporting companies.  Knowing what information is in her reports will help her determine if she should apply for a credit card and will enable her to see if she is in good standing to apply for a student loan, rent an apartment or incur other expenses.</a:t>
            </a:r>
          </a:p>
          <a:p>
            <a:pPr eaLnBrk="1" hangingPunct="1">
              <a:spcBef>
                <a:spcPct val="0"/>
              </a:spcBef>
              <a:spcAft>
                <a:spcPct val="50000"/>
              </a:spcAft>
            </a:pPr>
            <a:endParaRPr lang="en-US" sz="1200" dirty="0">
              <a:latin typeface="Arial" charset="0"/>
            </a:endParaRPr>
          </a:p>
          <a:p>
            <a:pPr eaLnBrk="1" hangingPunct="1">
              <a:spcBef>
                <a:spcPct val="0"/>
              </a:spcBef>
              <a:spcAft>
                <a:spcPct val="50000"/>
              </a:spcAft>
            </a:pPr>
            <a:r>
              <a:rPr lang="en-US" sz="1200" dirty="0">
                <a:latin typeface="Arial" charset="0"/>
              </a:rPr>
              <a:t>When a business purchases a credit report, they can choose to get reports from one or more of the three companies. Erica can make the same choice. </a:t>
            </a:r>
          </a:p>
          <a:p>
            <a:pPr eaLnBrk="1" hangingPunct="1">
              <a:spcBef>
                <a:spcPct val="0"/>
              </a:spcBef>
              <a:spcAft>
                <a:spcPct val="50000"/>
              </a:spcAft>
            </a:pPr>
            <a:r>
              <a:rPr lang="en-US" sz="1200" dirty="0">
                <a:latin typeface="Arial" charset="0"/>
              </a:rPr>
              <a:t>She might decide to get a report from only one of the companies, but getting reports from all three will ensure she gets a complete picture of her current credit situation.  Each report will include instructions to receive additional assistance.  If the report request can’t be completed instantly online, Erica will receive instructions, including an address and/or phone number of the office to contact, so that she can get her reports. </a:t>
            </a:r>
          </a:p>
          <a:p>
            <a:endParaRPr lang="en-GB"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7</a:t>
            </a:fld>
            <a:endParaRPr lang="en-GB"/>
          </a:p>
        </p:txBody>
      </p:sp>
    </p:spTree>
    <p:extLst>
      <p:ext uri="{BB962C8B-B14F-4D97-AF65-F5344CB8AC3E}">
        <p14:creationId xmlns:p14="http://schemas.microsoft.com/office/powerpoint/2010/main" val="3068296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n-US" sz="1200" dirty="0">
                <a:latin typeface="Arial" charset="0"/>
              </a:rPr>
              <a:t>Erica has determined she will need a credit card.  She applies for a card online.  The credit card company looks at her credit report, sees that she has been paying her car payments on time and agrees to issue her a line of credit.  As she uses her card, makes payments (or misses them) that information will be reported on her credit history, and available for other potential new lenders to view to help them decide whether to approve Erica’s applications.</a:t>
            </a:r>
          </a:p>
          <a:p>
            <a:pPr eaLnBrk="1" hangingPunct="1">
              <a:spcBef>
                <a:spcPct val="0"/>
              </a:spcBef>
              <a:spcAft>
                <a:spcPct val="50000"/>
              </a:spcAft>
            </a:pPr>
            <a:r>
              <a:rPr lang="en-US" sz="1200" dirty="0">
                <a:latin typeface="Arial" charset="0"/>
              </a:rPr>
              <a:t>The basic credit reporting process begins when you open an account and make payments as agreed -- or perhaps you miss some payments.</a:t>
            </a:r>
          </a:p>
          <a:p>
            <a:pPr eaLnBrk="1" hangingPunct="1">
              <a:spcBef>
                <a:spcPct val="0"/>
              </a:spcBef>
              <a:spcAft>
                <a:spcPct val="50000"/>
              </a:spcAft>
            </a:pPr>
            <a:r>
              <a:rPr lang="en-US" sz="1200" dirty="0">
                <a:latin typeface="Arial" charset="0"/>
              </a:rPr>
              <a:t>Each month creditors update their records and share your account status with the credit reporting companies.</a:t>
            </a:r>
          </a:p>
          <a:p>
            <a:pPr eaLnBrk="1" hangingPunct="1">
              <a:spcBef>
                <a:spcPct val="0"/>
              </a:spcBef>
              <a:spcAft>
                <a:spcPct val="50000"/>
              </a:spcAft>
            </a:pPr>
            <a:r>
              <a:rPr lang="en-US" sz="1200" dirty="0">
                <a:latin typeface="Arial" charset="0"/>
              </a:rPr>
              <a:t>The credit reporting companies then update their records and add the current month to the history of how you have paid that account.</a:t>
            </a:r>
          </a:p>
          <a:p>
            <a:pPr eaLnBrk="1" hangingPunct="1">
              <a:spcBef>
                <a:spcPct val="0"/>
              </a:spcBef>
              <a:spcAft>
                <a:spcPct val="50000"/>
              </a:spcAft>
            </a:pPr>
            <a:r>
              <a:rPr lang="en-US" sz="1200" dirty="0">
                <a:latin typeface="Arial" charset="0"/>
              </a:rPr>
              <a:t>If you don’t want a credit report, then you simply never use credit.  Once you have an account, lenders have a right to share your payment history with other lenders and credit reports are the best way for that to happen.</a:t>
            </a:r>
          </a:p>
        </p:txBody>
      </p:sp>
      <p:sp>
        <p:nvSpPr>
          <p:cNvPr id="4" name="Slide Number Placeholder 3"/>
          <p:cNvSpPr>
            <a:spLocks noGrp="1"/>
          </p:cNvSpPr>
          <p:nvPr>
            <p:ph type="sldNum" sz="quarter" idx="10"/>
          </p:nvPr>
        </p:nvSpPr>
        <p:spPr/>
        <p:txBody>
          <a:bodyPr/>
          <a:lstStyle/>
          <a:p>
            <a:fld id="{5D958377-8945-4A29-AA61-C5A798FE2322}" type="slidenum">
              <a:rPr lang="en-GB" smtClean="0"/>
              <a:t>8</a:t>
            </a:fld>
            <a:endParaRPr lang="en-GB"/>
          </a:p>
        </p:txBody>
      </p:sp>
    </p:spTree>
    <p:extLst>
      <p:ext uri="{BB962C8B-B14F-4D97-AF65-F5344CB8AC3E}">
        <p14:creationId xmlns:p14="http://schemas.microsoft.com/office/powerpoint/2010/main" val="1481787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823034"/>
            <a:ext cx="5510530" cy="4179452"/>
          </a:xfrm>
        </p:spPr>
        <p:txBody>
          <a:bodyPr/>
          <a:lstStyle/>
          <a:p>
            <a:pPr eaLnBrk="1" hangingPunct="1">
              <a:spcBef>
                <a:spcPct val="0"/>
              </a:spcBef>
              <a:spcAft>
                <a:spcPct val="50000"/>
              </a:spcAft>
            </a:pPr>
            <a:r>
              <a:rPr lang="en-US" sz="1200" dirty="0">
                <a:latin typeface="Arial" charset="0"/>
              </a:rPr>
              <a:t>A credit reporting company doesn’t decide if Erica’s applications get approved or declined.</a:t>
            </a:r>
          </a:p>
          <a:p>
            <a:pPr eaLnBrk="1" hangingPunct="1">
              <a:spcBef>
                <a:spcPct val="0"/>
              </a:spcBef>
              <a:spcAft>
                <a:spcPct val="50000"/>
              </a:spcAft>
            </a:pPr>
            <a:r>
              <a:rPr lang="en-US" sz="1200" dirty="0">
                <a:latin typeface="Arial" charset="0"/>
              </a:rPr>
              <a:t>A credit reporting company’s role is comparable to a library. A library doesn’t write the books, it just stores them and checks them out. Similarly, a credit reporting company doesn’t create the account history, it just stores the history reported by creditors and checks it out to potential new creditors in the form of a credit report.</a:t>
            </a:r>
          </a:p>
          <a:p>
            <a:pPr eaLnBrk="1" hangingPunct="1">
              <a:spcBef>
                <a:spcPct val="0"/>
              </a:spcBef>
              <a:spcAft>
                <a:spcPct val="50000"/>
              </a:spcAft>
            </a:pPr>
            <a:r>
              <a:rPr lang="en-US" sz="1200" dirty="0">
                <a:latin typeface="Arial" charset="0"/>
              </a:rPr>
              <a:t>To “check out” a credit report, a company must meet the membership requirements of the credit reporting company and must have a permissible purpose for getting the report.</a:t>
            </a:r>
          </a:p>
          <a:p>
            <a:pPr eaLnBrk="1" hangingPunct="1">
              <a:spcBef>
                <a:spcPct val="0"/>
              </a:spcBef>
              <a:spcAft>
                <a:spcPct val="50000"/>
              </a:spcAft>
            </a:pPr>
            <a:r>
              <a:rPr lang="en-US" sz="1200" dirty="0">
                <a:latin typeface="Arial" charset="0"/>
              </a:rPr>
              <a:t>Experian membership requirements typically include:</a:t>
            </a:r>
          </a:p>
          <a:p>
            <a:pPr eaLnBrk="1" hangingPunct="1">
              <a:spcBef>
                <a:spcPct val="0"/>
              </a:spcBef>
              <a:spcAft>
                <a:spcPct val="50000"/>
              </a:spcAft>
              <a:buFontTx/>
              <a:buChar char="•"/>
            </a:pPr>
            <a:r>
              <a:rPr lang="en-US" sz="1200" dirty="0">
                <a:latin typeface="Arial" charset="0"/>
              </a:rPr>
              <a:t>  Proof of a permissible purpose under federal law;</a:t>
            </a:r>
          </a:p>
          <a:p>
            <a:pPr eaLnBrk="1" hangingPunct="1">
              <a:spcBef>
                <a:spcPct val="0"/>
              </a:spcBef>
              <a:spcAft>
                <a:spcPct val="50000"/>
              </a:spcAft>
              <a:buFontTx/>
              <a:buChar char="•"/>
            </a:pPr>
            <a:r>
              <a:rPr lang="en-US" sz="1200" dirty="0">
                <a:latin typeface="Arial" charset="0"/>
              </a:rPr>
              <a:t> A current business license; and</a:t>
            </a:r>
          </a:p>
          <a:p>
            <a:pPr eaLnBrk="1" hangingPunct="1">
              <a:spcBef>
                <a:spcPct val="0"/>
              </a:spcBef>
              <a:spcAft>
                <a:spcPct val="50000"/>
              </a:spcAft>
              <a:buFontTx/>
              <a:buChar char="•"/>
            </a:pPr>
            <a:r>
              <a:rPr lang="en-US" sz="1200" dirty="0">
                <a:latin typeface="Arial" charset="0"/>
              </a:rPr>
              <a:t> A signed contract requiring the business to use the data properly.</a:t>
            </a:r>
          </a:p>
          <a:p>
            <a:pPr eaLnBrk="1" hangingPunct="1">
              <a:spcBef>
                <a:spcPct val="0"/>
              </a:spcBef>
              <a:spcAft>
                <a:spcPct val="50000"/>
              </a:spcAft>
            </a:pPr>
            <a:r>
              <a:rPr lang="en-US" sz="1200" dirty="0">
                <a:latin typeface="Arial" charset="0"/>
              </a:rPr>
              <a:t>There are similar requirements for being able to report data.  Not just anyone can submit information.  And, there must be an ongoing commitment to not only report accurately, but also to verify the data upon consumer request.</a:t>
            </a:r>
          </a:p>
        </p:txBody>
      </p:sp>
      <p:sp>
        <p:nvSpPr>
          <p:cNvPr id="4" name="Slide Number Placeholder 3"/>
          <p:cNvSpPr>
            <a:spLocks noGrp="1"/>
          </p:cNvSpPr>
          <p:nvPr>
            <p:ph type="sldNum" sz="quarter" idx="10"/>
          </p:nvPr>
        </p:nvSpPr>
        <p:spPr/>
        <p:txBody>
          <a:bodyPr/>
          <a:lstStyle/>
          <a:p>
            <a:fld id="{5D958377-8945-4A29-AA61-C5A798FE2322}" type="slidenum">
              <a:rPr lang="en-GB" smtClean="0"/>
              <a:t>9</a:t>
            </a:fld>
            <a:endParaRPr lang="en-GB"/>
          </a:p>
        </p:txBody>
      </p:sp>
    </p:spTree>
    <p:extLst>
      <p:ext uri="{BB962C8B-B14F-4D97-AF65-F5344CB8AC3E}">
        <p14:creationId xmlns:p14="http://schemas.microsoft.com/office/powerpoint/2010/main" val="2332906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olding Slid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8B23C19-149D-49B8-B5BC-AE1A291BF3DA}" type="datetime1">
              <a:rPr lang="en-GB" smtClean="0"/>
              <a:t>04/05/2017</a:t>
            </a:fld>
            <a:endParaRPr lang="en-GB" dirty="0"/>
          </a:p>
        </p:txBody>
      </p:sp>
      <p:sp>
        <p:nvSpPr>
          <p:cNvPr id="5" name="Footer Placeholder 4"/>
          <p:cNvSpPr>
            <a:spLocks noGrp="1"/>
          </p:cNvSpPr>
          <p:nvPr>
            <p:ph type="ftr" sz="quarter" idx="11"/>
          </p:nvPr>
        </p:nvSpPr>
        <p:spPr/>
        <p:txBody>
          <a:bodyPr/>
          <a:lstStyle/>
          <a:p>
            <a:r>
              <a:rPr lang="en-GB"/>
              <a:t>Public</a:t>
            </a:r>
            <a:endParaRPr lang="en-GB" dirty="0"/>
          </a:p>
        </p:txBody>
      </p:sp>
      <p:pic>
        <p:nvPicPr>
          <p:cNvPr id="12" name="Picture 11"/>
          <p:cNvPicPr>
            <a:picLocks noChangeAspect="1"/>
          </p:cNvPicPr>
          <p:nvPr userDrawn="1"/>
        </p:nvPicPr>
        <p:blipFill>
          <a:blip r:embed="rId2"/>
          <a:stretch>
            <a:fillRect/>
          </a:stretch>
        </p:blipFill>
        <p:spPr>
          <a:xfrm>
            <a:off x="4932000" y="2453665"/>
            <a:ext cx="6354000" cy="2075589"/>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5" t="16451"/>
          <a:stretch/>
        </p:blipFill>
        <p:spPr>
          <a:xfrm>
            <a:off x="-4763" y="-1"/>
            <a:ext cx="5668148" cy="1509713"/>
          </a:xfrm>
          <a:prstGeom prst="rect">
            <a:avLst/>
          </a:prstGeom>
        </p:spPr>
      </p:pic>
    </p:spTree>
    <p:extLst>
      <p:ext uri="{BB962C8B-B14F-4D97-AF65-F5344CB8AC3E}">
        <p14:creationId xmlns:p14="http://schemas.microsoft.com/office/powerpoint/2010/main" val="2307860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8377" y="566739"/>
            <a:ext cx="5087537" cy="4564061"/>
          </a:xfrm>
        </p:spPr>
        <p:txBody>
          <a:bodyPr anchor="ctr" anchorCtr="0"/>
          <a:lstStyle>
            <a:lvl1pPr marL="128588" indent="-128588">
              <a:lnSpc>
                <a:spcPct val="95000"/>
              </a:lnSpc>
              <a:spcBef>
                <a:spcPts val="0"/>
              </a:spcBef>
              <a:defRPr sz="2200">
                <a:solidFill>
                  <a:schemeClr val="accent1"/>
                </a:solidFill>
              </a:defRPr>
            </a:lvl1pPr>
            <a:lvl2pPr marL="128588" indent="-128588">
              <a:lnSpc>
                <a:spcPct val="95000"/>
              </a:lnSpc>
              <a:spcBef>
                <a:spcPts val="0"/>
              </a:spcBef>
              <a:buNone/>
              <a:defRPr sz="2200" b="0">
                <a:solidFill>
                  <a:schemeClr val="accent1"/>
                </a:solidFill>
              </a:defRPr>
            </a:lvl2pPr>
            <a:lvl3pPr marL="128588" indent="-128588">
              <a:lnSpc>
                <a:spcPct val="95000"/>
              </a:lnSpc>
              <a:spcBef>
                <a:spcPts val="0"/>
              </a:spcBef>
              <a:buNone/>
              <a:defRPr sz="2200" b="0">
                <a:solidFill>
                  <a:schemeClr val="accent1"/>
                </a:solidFill>
              </a:defRPr>
            </a:lvl3pPr>
            <a:lvl4pPr marL="128588" indent="-128588">
              <a:lnSpc>
                <a:spcPct val="95000"/>
              </a:lnSpc>
              <a:spcBef>
                <a:spcPts val="0"/>
              </a:spcBef>
              <a:buNone/>
              <a:defRPr sz="2200" b="0">
                <a:solidFill>
                  <a:schemeClr val="accent1"/>
                </a:solidFill>
              </a:defRPr>
            </a:lvl4pPr>
            <a:lvl5pPr marL="128588" indent="-128588">
              <a:lnSpc>
                <a:spcPct val="95000"/>
              </a:lnSpc>
              <a:spcBef>
                <a:spcPts val="0"/>
              </a:spcBef>
              <a:buNone/>
              <a:defRPr sz="2200" b="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93883BA6-0170-4069-AFD0-EB8A6EB4764B}"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
        <p:nvSpPr>
          <p:cNvPr id="7" name="Picture Placeholder 9"/>
          <p:cNvSpPr>
            <a:spLocks noGrp="1"/>
          </p:cNvSpPr>
          <p:nvPr>
            <p:ph type="pic" sz="quarter" idx="13"/>
          </p:nvPr>
        </p:nvSpPr>
        <p:spPr>
          <a:xfrm>
            <a:off x="-12879" y="-5074"/>
            <a:ext cx="5758165" cy="5750091"/>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61 w 5758165"/>
              <a:gd name="connsiteY9" fmla="*/ 5738185 h 5749051"/>
              <a:gd name="connsiteX10" fmla="*/ 4350 w 5758165"/>
              <a:gd name="connsiteY10" fmla="*/ 3704516 h 5749051"/>
              <a:gd name="connsiteX11" fmla="*/ 4350 w 5758165"/>
              <a:gd name="connsiteY11" fmla="*/ 2044535 h 5749051"/>
              <a:gd name="connsiteX0" fmla="*/ 4350 w 5758165"/>
              <a:gd name="connsiteY0" fmla="*/ 2044535 h 5750091"/>
              <a:gd name="connsiteX1" fmla="*/ 0 w 5758165"/>
              <a:gd name="connsiteY1" fmla="*/ 1284 h 5750091"/>
              <a:gd name="connsiteX2" fmla="*/ 2048885 w 5758165"/>
              <a:gd name="connsiteY2" fmla="*/ 0 h 5750091"/>
              <a:gd name="connsiteX3" fmla="*/ 3708867 w 5758165"/>
              <a:gd name="connsiteY3" fmla="*/ 0 h 5750091"/>
              <a:gd name="connsiteX4" fmla="*/ 5758165 w 5758165"/>
              <a:gd name="connsiteY4" fmla="*/ 311 h 5750091"/>
              <a:gd name="connsiteX5" fmla="*/ 5753402 w 5758165"/>
              <a:gd name="connsiteY5" fmla="*/ 2044535 h 5750091"/>
              <a:gd name="connsiteX6" fmla="*/ 5753402 w 5758165"/>
              <a:gd name="connsiteY6" fmla="*/ 3704516 h 5750091"/>
              <a:gd name="connsiteX7" fmla="*/ 3708867 w 5758165"/>
              <a:gd name="connsiteY7" fmla="*/ 5749051 h 5750091"/>
              <a:gd name="connsiteX8" fmla="*/ 2048885 w 5758165"/>
              <a:gd name="connsiteY8" fmla="*/ 5749051 h 5750091"/>
              <a:gd name="connsiteX9" fmla="*/ 6743 w 5758165"/>
              <a:gd name="connsiteY9" fmla="*/ 5750091 h 5750091"/>
              <a:gd name="connsiteX10" fmla="*/ 4350 w 5758165"/>
              <a:gd name="connsiteY10" fmla="*/ 3704516 h 5750091"/>
              <a:gd name="connsiteX11" fmla="*/ 4350 w 5758165"/>
              <a:gd name="connsiteY11" fmla="*/ 2044535 h 57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8165" h="5750091">
                <a:moveTo>
                  <a:pt x="4350" y="2044535"/>
                </a:moveTo>
                <a:lnTo>
                  <a:pt x="0" y="1284"/>
                </a:lnTo>
                <a:lnTo>
                  <a:pt x="2048885" y="0"/>
                </a:lnTo>
                <a:lnTo>
                  <a:pt x="3708867" y="0"/>
                </a:lnTo>
                <a:lnTo>
                  <a:pt x="5758165" y="311"/>
                </a:lnTo>
                <a:cubicBezTo>
                  <a:pt x="5757371" y="679338"/>
                  <a:pt x="5754196" y="1365508"/>
                  <a:pt x="5753402" y="2044535"/>
                </a:cubicBezTo>
                <a:lnTo>
                  <a:pt x="5753402" y="3704516"/>
                </a:lnTo>
                <a:cubicBezTo>
                  <a:pt x="5753402" y="4833682"/>
                  <a:pt x="4838033" y="5749051"/>
                  <a:pt x="3708867" y="5749051"/>
                </a:cubicBezTo>
                <a:lnTo>
                  <a:pt x="2048885" y="5749051"/>
                </a:lnTo>
                <a:lnTo>
                  <a:pt x="6743" y="5750091"/>
                </a:lnTo>
                <a:cubicBezTo>
                  <a:pt x="6739" y="5072201"/>
                  <a:pt x="4354" y="4382406"/>
                  <a:pt x="4350" y="3704516"/>
                </a:cubicBezTo>
                <a:lnTo>
                  <a:pt x="4350" y="2044535"/>
                </a:lnTo>
                <a:close/>
              </a:path>
            </a:pathLst>
          </a:cu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164888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1" y="-2382"/>
            <a:ext cx="11745914" cy="5781431"/>
          </a:xfrm>
          <a:custGeom>
            <a:avLst/>
            <a:gdLst>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1397894 w 11745914"/>
              <a:gd name="connsiteY8"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23864 w 11745914"/>
              <a:gd name="connsiteY8" fmla="*/ 395288 h 5760000"/>
              <a:gd name="connsiteX9" fmla="*/ 1397894 w 11745914"/>
              <a:gd name="connsiteY9"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23864 w 11745914"/>
              <a:gd name="connsiteY8" fmla="*/ 395288 h 5760000"/>
              <a:gd name="connsiteX9" fmla="*/ 1397894 w 11745914"/>
              <a:gd name="connsiteY9" fmla="*/ 0 h 5760000"/>
              <a:gd name="connsiteX0" fmla="*/ 1483623 w 11831643"/>
              <a:gd name="connsiteY0" fmla="*/ 86592 h 5846592"/>
              <a:gd name="connsiteX1" fmla="*/ 11831643 w 11831643"/>
              <a:gd name="connsiteY1" fmla="*/ 86592 h 5846592"/>
              <a:gd name="connsiteX2" fmla="*/ 11831643 w 11831643"/>
              <a:gd name="connsiteY2" fmla="*/ 86592 h 5846592"/>
              <a:gd name="connsiteX3" fmla="*/ 11831643 w 11831643"/>
              <a:gd name="connsiteY3" fmla="*/ 4448698 h 5846592"/>
              <a:gd name="connsiteX4" fmla="*/ 10433749 w 11831643"/>
              <a:gd name="connsiteY4" fmla="*/ 5846592 h 5846592"/>
              <a:gd name="connsiteX5" fmla="*/ 85729 w 11831643"/>
              <a:gd name="connsiteY5" fmla="*/ 5846592 h 5846592"/>
              <a:gd name="connsiteX6" fmla="*/ 85729 w 11831643"/>
              <a:gd name="connsiteY6" fmla="*/ 5846592 h 5846592"/>
              <a:gd name="connsiteX7" fmla="*/ 85729 w 11831643"/>
              <a:gd name="connsiteY7" fmla="*/ 1484486 h 5846592"/>
              <a:gd name="connsiteX8" fmla="*/ 90493 w 11831643"/>
              <a:gd name="connsiteY8" fmla="*/ 91355 h 5846592"/>
              <a:gd name="connsiteX9" fmla="*/ 1483623 w 11831643"/>
              <a:gd name="connsiteY9" fmla="*/ 86592 h 5846592"/>
              <a:gd name="connsiteX0" fmla="*/ 1483623 w 11831643"/>
              <a:gd name="connsiteY0" fmla="*/ 0 h 5760000"/>
              <a:gd name="connsiteX1" fmla="*/ 11831643 w 11831643"/>
              <a:gd name="connsiteY1" fmla="*/ 0 h 5760000"/>
              <a:gd name="connsiteX2" fmla="*/ 11831643 w 11831643"/>
              <a:gd name="connsiteY2" fmla="*/ 0 h 5760000"/>
              <a:gd name="connsiteX3" fmla="*/ 11831643 w 11831643"/>
              <a:gd name="connsiteY3" fmla="*/ 4362106 h 5760000"/>
              <a:gd name="connsiteX4" fmla="*/ 10433749 w 11831643"/>
              <a:gd name="connsiteY4" fmla="*/ 5760000 h 5760000"/>
              <a:gd name="connsiteX5" fmla="*/ 85729 w 11831643"/>
              <a:gd name="connsiteY5" fmla="*/ 5760000 h 5760000"/>
              <a:gd name="connsiteX6" fmla="*/ 85729 w 11831643"/>
              <a:gd name="connsiteY6" fmla="*/ 5760000 h 5760000"/>
              <a:gd name="connsiteX7" fmla="*/ 85729 w 11831643"/>
              <a:gd name="connsiteY7" fmla="*/ 1397894 h 5760000"/>
              <a:gd name="connsiteX8" fmla="*/ 90493 w 11831643"/>
              <a:gd name="connsiteY8" fmla="*/ 4763 h 5760000"/>
              <a:gd name="connsiteX9" fmla="*/ 1483623 w 11831643"/>
              <a:gd name="connsiteY9"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764 w 11745914"/>
              <a:gd name="connsiteY8" fmla="*/ 4763 h 5760000"/>
              <a:gd name="connsiteX9" fmla="*/ 1397894 w 11745914"/>
              <a:gd name="connsiteY9" fmla="*/ 0 h 5760000"/>
              <a:gd name="connsiteX0" fmla="*/ 1397894 w 11745914"/>
              <a:gd name="connsiteY0" fmla="*/ 2381 h 5762381"/>
              <a:gd name="connsiteX1" fmla="*/ 11745914 w 11745914"/>
              <a:gd name="connsiteY1" fmla="*/ 2381 h 5762381"/>
              <a:gd name="connsiteX2" fmla="*/ 11745914 w 11745914"/>
              <a:gd name="connsiteY2" fmla="*/ 2381 h 5762381"/>
              <a:gd name="connsiteX3" fmla="*/ 11745914 w 11745914"/>
              <a:gd name="connsiteY3" fmla="*/ 4364487 h 5762381"/>
              <a:gd name="connsiteX4" fmla="*/ 10348020 w 11745914"/>
              <a:gd name="connsiteY4" fmla="*/ 5762381 h 5762381"/>
              <a:gd name="connsiteX5" fmla="*/ 0 w 11745914"/>
              <a:gd name="connsiteY5" fmla="*/ 5762381 h 5762381"/>
              <a:gd name="connsiteX6" fmla="*/ 0 w 11745914"/>
              <a:gd name="connsiteY6" fmla="*/ 5762381 h 5762381"/>
              <a:gd name="connsiteX7" fmla="*/ 0 w 11745914"/>
              <a:gd name="connsiteY7" fmla="*/ 1400275 h 5762381"/>
              <a:gd name="connsiteX8" fmla="*/ 2382 w 11745914"/>
              <a:gd name="connsiteY8" fmla="*/ 0 h 5762381"/>
              <a:gd name="connsiteX9" fmla="*/ 1397894 w 11745914"/>
              <a:gd name="connsiteY9" fmla="*/ 2381 h 5762381"/>
              <a:gd name="connsiteX0" fmla="*/ 1397894 w 11745914"/>
              <a:gd name="connsiteY0" fmla="*/ 2381 h 5762381"/>
              <a:gd name="connsiteX1" fmla="*/ 11745914 w 11745914"/>
              <a:gd name="connsiteY1" fmla="*/ 2381 h 5762381"/>
              <a:gd name="connsiteX2" fmla="*/ 11745914 w 11745914"/>
              <a:gd name="connsiteY2" fmla="*/ 2381 h 5762381"/>
              <a:gd name="connsiteX3" fmla="*/ 11745914 w 11745914"/>
              <a:gd name="connsiteY3" fmla="*/ 2440437 h 5762381"/>
              <a:gd name="connsiteX4" fmla="*/ 10348020 w 11745914"/>
              <a:gd name="connsiteY4" fmla="*/ 5762381 h 5762381"/>
              <a:gd name="connsiteX5" fmla="*/ 0 w 11745914"/>
              <a:gd name="connsiteY5" fmla="*/ 5762381 h 5762381"/>
              <a:gd name="connsiteX6" fmla="*/ 0 w 11745914"/>
              <a:gd name="connsiteY6" fmla="*/ 5762381 h 5762381"/>
              <a:gd name="connsiteX7" fmla="*/ 0 w 11745914"/>
              <a:gd name="connsiteY7" fmla="*/ 1400275 h 5762381"/>
              <a:gd name="connsiteX8" fmla="*/ 2382 w 11745914"/>
              <a:gd name="connsiteY8" fmla="*/ 0 h 5762381"/>
              <a:gd name="connsiteX9" fmla="*/ 1397894 w 11745914"/>
              <a:gd name="connsiteY9" fmla="*/ 2381 h 5762381"/>
              <a:gd name="connsiteX0" fmla="*/ 1397894 w 11745914"/>
              <a:gd name="connsiteY0" fmla="*/ 2381 h 5781431"/>
              <a:gd name="connsiteX1" fmla="*/ 11745914 w 11745914"/>
              <a:gd name="connsiteY1" fmla="*/ 2381 h 5781431"/>
              <a:gd name="connsiteX2" fmla="*/ 11745914 w 11745914"/>
              <a:gd name="connsiteY2" fmla="*/ 2381 h 5781431"/>
              <a:gd name="connsiteX3" fmla="*/ 11745914 w 11745914"/>
              <a:gd name="connsiteY3" fmla="*/ 2440437 h 5781431"/>
              <a:gd name="connsiteX4" fmla="*/ 7795320 w 11745914"/>
              <a:gd name="connsiteY4" fmla="*/ 5781431 h 5781431"/>
              <a:gd name="connsiteX5" fmla="*/ 0 w 11745914"/>
              <a:gd name="connsiteY5" fmla="*/ 5762381 h 5781431"/>
              <a:gd name="connsiteX6" fmla="*/ 0 w 11745914"/>
              <a:gd name="connsiteY6" fmla="*/ 5762381 h 5781431"/>
              <a:gd name="connsiteX7" fmla="*/ 0 w 11745914"/>
              <a:gd name="connsiteY7" fmla="*/ 1400275 h 5781431"/>
              <a:gd name="connsiteX8" fmla="*/ 2382 w 11745914"/>
              <a:gd name="connsiteY8" fmla="*/ 0 h 5781431"/>
              <a:gd name="connsiteX9" fmla="*/ 1397894 w 11745914"/>
              <a:gd name="connsiteY9" fmla="*/ 2381 h 5781431"/>
              <a:gd name="connsiteX0" fmla="*/ 1397894 w 11745914"/>
              <a:gd name="connsiteY0" fmla="*/ 2381 h 5781431"/>
              <a:gd name="connsiteX1" fmla="*/ 11745914 w 11745914"/>
              <a:gd name="connsiteY1" fmla="*/ 2381 h 5781431"/>
              <a:gd name="connsiteX2" fmla="*/ 11745914 w 11745914"/>
              <a:gd name="connsiteY2" fmla="*/ 2381 h 5781431"/>
              <a:gd name="connsiteX3" fmla="*/ 11745914 w 11745914"/>
              <a:gd name="connsiteY3" fmla="*/ 2440437 h 5781431"/>
              <a:gd name="connsiteX4" fmla="*/ 7795320 w 11745914"/>
              <a:gd name="connsiteY4" fmla="*/ 5781431 h 5781431"/>
              <a:gd name="connsiteX5" fmla="*/ 0 w 11745914"/>
              <a:gd name="connsiteY5" fmla="*/ 5762381 h 5781431"/>
              <a:gd name="connsiteX6" fmla="*/ 0 w 11745914"/>
              <a:gd name="connsiteY6" fmla="*/ 5762381 h 5781431"/>
              <a:gd name="connsiteX7" fmla="*/ 0 w 11745914"/>
              <a:gd name="connsiteY7" fmla="*/ 1400275 h 5781431"/>
              <a:gd name="connsiteX8" fmla="*/ 2382 w 11745914"/>
              <a:gd name="connsiteY8" fmla="*/ 0 h 5781431"/>
              <a:gd name="connsiteX9" fmla="*/ 1397894 w 11745914"/>
              <a:gd name="connsiteY9" fmla="*/ 2381 h 578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914" h="5781431">
                <a:moveTo>
                  <a:pt x="1397894" y="2381"/>
                </a:moveTo>
                <a:lnTo>
                  <a:pt x="11745914" y="2381"/>
                </a:lnTo>
                <a:lnTo>
                  <a:pt x="11745914" y="2381"/>
                </a:lnTo>
                <a:lnTo>
                  <a:pt x="11745914" y="2440437"/>
                </a:lnTo>
                <a:cubicBezTo>
                  <a:pt x="11745914" y="3212473"/>
                  <a:pt x="10529506" y="5781431"/>
                  <a:pt x="7795320" y="5781431"/>
                </a:cubicBezTo>
                <a:lnTo>
                  <a:pt x="0" y="5762381"/>
                </a:lnTo>
                <a:lnTo>
                  <a:pt x="0" y="5762381"/>
                </a:lnTo>
                <a:lnTo>
                  <a:pt x="0" y="1400275"/>
                </a:lnTo>
                <a:lnTo>
                  <a:pt x="2382" y="0"/>
                </a:lnTo>
                <a:lnTo>
                  <a:pt x="1397894" y="2381"/>
                </a:lnTo>
                <a:close/>
              </a:path>
            </a:pathLst>
          </a:custGeom>
        </p:spPr>
        <p:txBody>
          <a:bodyPr/>
          <a:lstStyle/>
          <a:p>
            <a:r>
              <a:rPr lang="en-US"/>
              <a:t>Drag picture to placeholder or click icon to add</a:t>
            </a:r>
            <a:endParaRPr lang="en-GB"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43A252A7-B358-460C-B9C4-EEF57C5DA612}"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Tree>
    <p:extLst>
      <p:ext uri="{BB962C8B-B14F-4D97-AF65-F5344CB8AC3E}">
        <p14:creationId xmlns:p14="http://schemas.microsoft.com/office/powerpoint/2010/main" val="2681657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Title, Text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725" y="2022475"/>
            <a:ext cx="5564188"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6181725" y="528034"/>
            <a:ext cx="5564188" cy="1007678"/>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C4651071-1C5B-46CD-84BC-CF900918FD99}"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
        <p:nvSpPr>
          <p:cNvPr id="10" name="Picture Placeholder 9"/>
          <p:cNvSpPr>
            <a:spLocks noGrp="1"/>
          </p:cNvSpPr>
          <p:nvPr>
            <p:ph type="pic" sz="quarter" idx="12"/>
          </p:nvPr>
        </p:nvSpPr>
        <p:spPr>
          <a:xfrm>
            <a:off x="463550" y="566738"/>
            <a:ext cx="5113338" cy="5113337"/>
          </a:xfrm>
          <a:prstGeom prst="roundRect">
            <a:avLst>
              <a:gd name="adj" fmla="val 25482"/>
            </a:avLst>
          </a:pr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3177995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Image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550" y="2022475"/>
            <a:ext cx="5564188"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74662" y="528034"/>
            <a:ext cx="5564188" cy="1007678"/>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D6662EA6-D2E1-4DBA-87A9-16233EB1B53C}"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
        <p:nvSpPr>
          <p:cNvPr id="10" name="Picture Placeholder 9"/>
          <p:cNvSpPr>
            <a:spLocks noGrp="1"/>
          </p:cNvSpPr>
          <p:nvPr>
            <p:ph type="pic" sz="quarter" idx="12"/>
          </p:nvPr>
        </p:nvSpPr>
        <p:spPr>
          <a:xfrm>
            <a:off x="6632575" y="566738"/>
            <a:ext cx="5113338" cy="5113337"/>
          </a:xfrm>
          <a:prstGeom prst="roundRect">
            <a:avLst>
              <a:gd name="adj" fmla="val 25482"/>
            </a:avLst>
          </a:pr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284241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ECF0F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999" y="1583999"/>
            <a:ext cx="9366564" cy="3600000"/>
          </a:xfrm>
        </p:spPr>
        <p:txBody>
          <a:bodyPr/>
          <a:lstStyle>
            <a:lvl1pPr>
              <a:defRPr sz="4000"/>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785E496C-7257-4B7B-B133-37DBBA8339A7}"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 t="16451"/>
          <a:stretch/>
        </p:blipFill>
        <p:spPr>
          <a:xfrm>
            <a:off x="-4763" y="-1"/>
            <a:ext cx="5668148" cy="1509713"/>
          </a:xfrm>
          <a:prstGeom prst="rect">
            <a:avLst/>
          </a:prstGeom>
        </p:spPr>
      </p:pic>
    </p:spTree>
    <p:extLst>
      <p:ext uri="{BB962C8B-B14F-4D97-AF65-F5344CB8AC3E}">
        <p14:creationId xmlns:p14="http://schemas.microsoft.com/office/powerpoint/2010/main" val="2396193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ED3680-EE3B-4BA0-A243-4794F170B6AB}" type="datetime1">
              <a:rPr lang="en-GB" smtClean="0"/>
              <a:t>04/05/2017</a:t>
            </a:fld>
            <a:endParaRPr lang="en-GB"/>
          </a:p>
        </p:txBody>
      </p:sp>
      <p:sp>
        <p:nvSpPr>
          <p:cNvPr id="4" name="Footer Placeholder 3"/>
          <p:cNvSpPr>
            <a:spLocks noGrp="1"/>
          </p:cNvSpPr>
          <p:nvPr>
            <p:ph type="ftr" sz="quarter" idx="11"/>
          </p:nvPr>
        </p:nvSpPr>
        <p:spPr/>
        <p:txBody>
          <a:bodyPr/>
          <a:lstStyle/>
          <a:p>
            <a:r>
              <a:rPr lang="en-GB"/>
              <a:t>Public</a:t>
            </a:r>
          </a:p>
        </p:txBody>
      </p:sp>
    </p:spTree>
    <p:extLst>
      <p:ext uri="{BB962C8B-B14F-4D97-AF65-F5344CB8AC3E}">
        <p14:creationId xmlns:p14="http://schemas.microsoft.com/office/powerpoint/2010/main" val="3961985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BB172-995E-4EA1-AF36-87D34FAE7082}" type="datetime1">
              <a:rPr lang="en-GB" smtClean="0"/>
              <a:t>04/05/2017</a:t>
            </a:fld>
            <a:endParaRPr lang="en-GB"/>
          </a:p>
        </p:txBody>
      </p:sp>
      <p:sp>
        <p:nvSpPr>
          <p:cNvPr id="3" name="Footer Placeholder 2"/>
          <p:cNvSpPr>
            <a:spLocks noGrp="1"/>
          </p:cNvSpPr>
          <p:nvPr>
            <p:ph type="ftr" sz="quarter" idx="11"/>
          </p:nvPr>
        </p:nvSpPr>
        <p:spPr/>
        <p:txBody>
          <a:bodyPr/>
          <a:lstStyle/>
          <a:p>
            <a:r>
              <a:rPr lang="en-GB"/>
              <a:t>Public</a:t>
            </a:r>
            <a:endParaRPr lang="en-GB" dirty="0"/>
          </a:p>
        </p:txBody>
      </p:sp>
    </p:spTree>
    <p:extLst>
      <p:ext uri="{BB962C8B-B14F-4D97-AF65-F5344CB8AC3E}">
        <p14:creationId xmlns:p14="http://schemas.microsoft.com/office/powerpoint/2010/main" val="1485521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Background Image Fi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1584102"/>
            <a:ext cx="9366563" cy="759854"/>
          </a:xfrm>
        </p:spPr>
        <p:txBody>
          <a:bodyPr anchor="t" anchorCtr="0"/>
          <a:lstStyle>
            <a:lvl1pPr algn="l">
              <a:lnSpc>
                <a:spcPct val="90000"/>
              </a:lnSpc>
              <a:defRPr sz="4000"/>
            </a:lvl1pPr>
          </a:lstStyle>
          <a:p>
            <a:r>
              <a:rPr lang="en-US"/>
              <a:t>Click to edit Master title style</a:t>
            </a:r>
            <a:endParaRPr lang="en-GB" dirty="0"/>
          </a:p>
        </p:txBody>
      </p:sp>
      <p:sp>
        <p:nvSpPr>
          <p:cNvPr id="3" name="Subtitle 2"/>
          <p:cNvSpPr>
            <a:spLocks noGrp="1"/>
          </p:cNvSpPr>
          <p:nvPr>
            <p:ph type="subTitle" idx="1"/>
          </p:nvPr>
        </p:nvSpPr>
        <p:spPr>
          <a:xfrm>
            <a:off x="468000" y="2640169"/>
            <a:ext cx="9366563" cy="2340000"/>
          </a:xfrm>
        </p:spPr>
        <p:txBody>
          <a:bodyPr anchor="t" anchorCtr="0"/>
          <a:lstStyle>
            <a:lvl1pPr marL="0" indent="0" algn="l">
              <a:spcBef>
                <a:spcPts val="0"/>
              </a:spcBef>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4C5D3ACA-9452-49AB-8CEB-99143AF90948}" type="datetime1">
              <a:rPr lang="en-GB" smtClean="0"/>
              <a:t>04/05/2017</a:t>
            </a:fld>
            <a:endParaRPr lang="en-GB" dirty="0"/>
          </a:p>
        </p:txBody>
      </p:sp>
      <p:sp>
        <p:nvSpPr>
          <p:cNvPr id="5" name="Footer Placeholder 4"/>
          <p:cNvSpPr>
            <a:spLocks noGrp="1"/>
          </p:cNvSpPr>
          <p:nvPr>
            <p:ph type="ftr" sz="quarter" idx="11"/>
          </p:nvPr>
        </p:nvSpPr>
        <p:spPr/>
        <p:txBody>
          <a:bodyPr/>
          <a:lstStyle/>
          <a:p>
            <a:r>
              <a:rPr lang="en-GB"/>
              <a:t>Public</a:t>
            </a:r>
            <a:endParaRPr lang="en-GB"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5" t="16451"/>
          <a:stretch/>
        </p:blipFill>
        <p:spPr>
          <a:xfrm>
            <a:off x="-4763" y="-1"/>
            <a:ext cx="5668148" cy="1509713"/>
          </a:xfrm>
          <a:prstGeom prst="rect">
            <a:avLst/>
          </a:prstGeom>
        </p:spPr>
      </p:pic>
      <p:pic>
        <p:nvPicPr>
          <p:cNvPr id="9" name="Picture 8"/>
          <p:cNvPicPr>
            <a:picLocks noChangeAspect="1"/>
          </p:cNvPicPr>
          <p:nvPr userDrawn="1"/>
        </p:nvPicPr>
        <p:blipFill>
          <a:blip r:embed="rId4"/>
          <a:stretch>
            <a:fillRect/>
          </a:stretch>
        </p:blipFill>
        <p:spPr>
          <a:xfrm>
            <a:off x="9411479" y="5731492"/>
            <a:ext cx="2475722" cy="808716"/>
          </a:xfrm>
          <a:prstGeom prst="rect">
            <a:avLst/>
          </a:prstGeom>
        </p:spPr>
      </p:pic>
    </p:spTree>
    <p:extLst>
      <p:ext uri="{BB962C8B-B14F-4D97-AF65-F5344CB8AC3E}">
        <p14:creationId xmlns:p14="http://schemas.microsoft.com/office/powerpoint/2010/main" val="318491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1584102"/>
            <a:ext cx="9366563" cy="759854"/>
          </a:xfrm>
        </p:spPr>
        <p:txBody>
          <a:bodyPr anchor="t" anchorCtr="0"/>
          <a:lstStyle>
            <a:lvl1pPr algn="l">
              <a:lnSpc>
                <a:spcPct val="90000"/>
              </a:lnSpc>
              <a:defRPr sz="4000"/>
            </a:lvl1pPr>
          </a:lstStyle>
          <a:p>
            <a:r>
              <a:rPr lang="en-US"/>
              <a:t>Click to edit Master title style</a:t>
            </a:r>
            <a:endParaRPr lang="en-GB" dirty="0"/>
          </a:p>
        </p:txBody>
      </p:sp>
      <p:sp>
        <p:nvSpPr>
          <p:cNvPr id="3" name="Subtitle 2"/>
          <p:cNvSpPr>
            <a:spLocks noGrp="1"/>
          </p:cNvSpPr>
          <p:nvPr>
            <p:ph type="subTitle" idx="1"/>
          </p:nvPr>
        </p:nvSpPr>
        <p:spPr>
          <a:xfrm>
            <a:off x="468000" y="2640169"/>
            <a:ext cx="9366563" cy="2340000"/>
          </a:xfrm>
        </p:spPr>
        <p:txBody>
          <a:bodyPr anchor="t" anchorCtr="0"/>
          <a:lstStyle>
            <a:lvl1pPr marL="0" indent="0" algn="l">
              <a:spcBef>
                <a:spcPts val="0"/>
              </a:spcBef>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8A53F4AC-3B0B-498A-AF60-85660FD088FC}" type="datetime1">
              <a:rPr lang="en-GB" smtClean="0"/>
              <a:t>04/05/2017</a:t>
            </a:fld>
            <a:endParaRPr lang="en-GB" dirty="0"/>
          </a:p>
        </p:txBody>
      </p:sp>
      <p:sp>
        <p:nvSpPr>
          <p:cNvPr id="5" name="Footer Placeholder 4"/>
          <p:cNvSpPr>
            <a:spLocks noGrp="1"/>
          </p:cNvSpPr>
          <p:nvPr>
            <p:ph type="ftr" sz="quarter" idx="11"/>
          </p:nvPr>
        </p:nvSpPr>
        <p:spPr/>
        <p:txBody>
          <a:bodyPr/>
          <a:lstStyle/>
          <a:p>
            <a:r>
              <a:rPr lang="en-GB"/>
              <a:t>Public</a:t>
            </a:r>
            <a:endParaRPr lang="en-GB"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 t="16451"/>
          <a:stretch/>
        </p:blipFill>
        <p:spPr>
          <a:xfrm>
            <a:off x="-4763" y="-1"/>
            <a:ext cx="5668148" cy="1509713"/>
          </a:xfrm>
          <a:prstGeom prst="rect">
            <a:avLst/>
          </a:prstGeom>
        </p:spPr>
      </p:pic>
      <p:pic>
        <p:nvPicPr>
          <p:cNvPr id="8" name="Picture 7"/>
          <p:cNvPicPr>
            <a:picLocks noChangeAspect="1"/>
          </p:cNvPicPr>
          <p:nvPr userDrawn="1"/>
        </p:nvPicPr>
        <p:blipFill>
          <a:blip r:embed="rId3"/>
          <a:stretch>
            <a:fillRect/>
          </a:stretch>
        </p:blipFill>
        <p:spPr>
          <a:xfrm>
            <a:off x="9411479" y="5731492"/>
            <a:ext cx="2475722" cy="808716"/>
          </a:xfrm>
          <a:prstGeom prst="rect">
            <a:avLst/>
          </a:prstGeom>
        </p:spPr>
      </p:pic>
    </p:spTree>
    <p:extLst>
      <p:ext uri="{BB962C8B-B14F-4D97-AF65-F5344CB8AC3E}">
        <p14:creationId xmlns:p14="http://schemas.microsoft.com/office/powerpoint/2010/main" val="2514436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s Slide">
    <p:bg>
      <p:bgPr>
        <a:solidFill>
          <a:srgbClr val="ECF0F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999" y="2638800"/>
            <a:ext cx="8428351" cy="2726875"/>
          </a:xfrm>
        </p:spPr>
        <p:txBody>
          <a:bodyPr/>
          <a:lstStyle>
            <a:lvl1pPr marL="269875" indent="-269875">
              <a:spcBef>
                <a:spcPts val="1600"/>
              </a:spcBef>
              <a:buFont typeface="+mj-lt"/>
              <a:buAutoNum type="arabicPeriod"/>
              <a:defRPr sz="1700" b="0"/>
            </a:lvl1pPr>
            <a:lvl2pPr marL="269875" indent="0">
              <a:buNone/>
              <a:defRPr sz="1700" b="0"/>
            </a:lvl2pPr>
            <a:lvl3pPr marL="269875" indent="0">
              <a:buNone/>
              <a:defRPr sz="1700" b="0"/>
            </a:lvl3pPr>
            <a:lvl4pPr marL="269875" indent="0">
              <a:buNone/>
              <a:defRPr sz="1700" b="0"/>
            </a:lvl4pPr>
            <a:lvl5pPr marL="269875" indent="0">
              <a:buNone/>
              <a:defRPr sz="17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7999" y="1584000"/>
            <a:ext cx="9366564" cy="1007678"/>
          </a:xfrm>
        </p:spPr>
        <p:txBody>
          <a:bodyPr/>
          <a:lstStyle>
            <a:lvl1pPr>
              <a:defRPr sz="4000"/>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755786-2A10-469C-943E-ABC730A77351}"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 t="16451"/>
          <a:stretch/>
        </p:blipFill>
        <p:spPr>
          <a:xfrm>
            <a:off x="-4763" y="-1"/>
            <a:ext cx="5668148" cy="1509713"/>
          </a:xfrm>
          <a:prstGeom prst="rect">
            <a:avLst/>
          </a:prstGeom>
        </p:spPr>
      </p:pic>
    </p:spTree>
    <p:extLst>
      <p:ext uri="{BB962C8B-B14F-4D97-AF65-F5344CB8AC3E}">
        <p14:creationId xmlns:p14="http://schemas.microsoft.com/office/powerpoint/2010/main" val="162258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999" y="2022475"/>
            <a:ext cx="8428351"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D4F9E323-2FA7-4E8A-B86E-9B7CA3C1133A}"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Tree>
    <p:extLst>
      <p:ext uri="{BB962C8B-B14F-4D97-AF65-F5344CB8AC3E}">
        <p14:creationId xmlns:p14="http://schemas.microsoft.com/office/powerpoint/2010/main" val="416485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999" y="2022475"/>
            <a:ext cx="5400000"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C358BD98-0A1C-4C07-928C-08F4CE1E7826}"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
        <p:nvSpPr>
          <p:cNvPr id="6" name="Content Placeholder 2"/>
          <p:cNvSpPr>
            <a:spLocks noGrp="1"/>
          </p:cNvSpPr>
          <p:nvPr>
            <p:ph idx="12"/>
          </p:nvPr>
        </p:nvSpPr>
        <p:spPr>
          <a:xfrm>
            <a:off x="6181726" y="2022475"/>
            <a:ext cx="5564188"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5547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999" y="2022475"/>
            <a:ext cx="5570851"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7999" y="528034"/>
            <a:ext cx="5570851" cy="1007678"/>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67F3CE39-B025-44D8-A29D-B1D79D64290B}"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
        <p:nvSpPr>
          <p:cNvPr id="8" name="Picture Placeholder 9"/>
          <p:cNvSpPr>
            <a:spLocks noGrp="1"/>
          </p:cNvSpPr>
          <p:nvPr>
            <p:ph type="pic" sz="quarter" idx="14"/>
          </p:nvPr>
        </p:nvSpPr>
        <p:spPr>
          <a:xfrm>
            <a:off x="6446714" y="-5073"/>
            <a:ext cx="5758165" cy="5755222"/>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70674"/>
              <a:gd name="connsiteY0" fmla="*/ 2044535 h 5749051"/>
              <a:gd name="connsiteX1" fmla="*/ 0 w 5770674"/>
              <a:gd name="connsiteY1" fmla="*/ 1284 h 5749051"/>
              <a:gd name="connsiteX2" fmla="*/ 2048885 w 5770674"/>
              <a:gd name="connsiteY2" fmla="*/ 0 h 5749051"/>
              <a:gd name="connsiteX3" fmla="*/ 3708867 w 5770674"/>
              <a:gd name="connsiteY3" fmla="*/ 0 h 5749051"/>
              <a:gd name="connsiteX4" fmla="*/ 5758165 w 5770674"/>
              <a:gd name="connsiteY4" fmla="*/ 311 h 5749051"/>
              <a:gd name="connsiteX5" fmla="*/ 5753402 w 5770674"/>
              <a:gd name="connsiteY5" fmla="*/ 2044535 h 5749051"/>
              <a:gd name="connsiteX6" fmla="*/ 5753402 w 5770674"/>
              <a:gd name="connsiteY6" fmla="*/ 3704516 h 5749051"/>
              <a:gd name="connsiteX7" fmla="*/ 5770674 w 5770674"/>
              <a:gd name="connsiteY7" fmla="*/ 5736172 h 5749051"/>
              <a:gd name="connsiteX8" fmla="*/ 3708867 w 5770674"/>
              <a:gd name="connsiteY8" fmla="*/ 5749051 h 5749051"/>
              <a:gd name="connsiteX9" fmla="*/ 2048885 w 5770674"/>
              <a:gd name="connsiteY9" fmla="*/ 5749051 h 5749051"/>
              <a:gd name="connsiteX10" fmla="*/ 4350 w 5770674"/>
              <a:gd name="connsiteY10" fmla="*/ 3704516 h 5749051"/>
              <a:gd name="connsiteX11" fmla="*/ 4350 w 5770674"/>
              <a:gd name="connsiteY11" fmla="*/ 2044535 h 5749051"/>
              <a:gd name="connsiteX0" fmla="*/ 4350 w 5758165"/>
              <a:gd name="connsiteY0" fmla="*/ 2044535 h 5755222"/>
              <a:gd name="connsiteX1" fmla="*/ 0 w 5758165"/>
              <a:gd name="connsiteY1" fmla="*/ 1284 h 5755222"/>
              <a:gd name="connsiteX2" fmla="*/ 2048885 w 5758165"/>
              <a:gd name="connsiteY2" fmla="*/ 0 h 5755222"/>
              <a:gd name="connsiteX3" fmla="*/ 3708867 w 5758165"/>
              <a:gd name="connsiteY3" fmla="*/ 0 h 5755222"/>
              <a:gd name="connsiteX4" fmla="*/ 5758165 w 5758165"/>
              <a:gd name="connsiteY4" fmla="*/ 311 h 5755222"/>
              <a:gd name="connsiteX5" fmla="*/ 5753402 w 5758165"/>
              <a:gd name="connsiteY5" fmla="*/ 2044535 h 5755222"/>
              <a:gd name="connsiteX6" fmla="*/ 5753402 w 5758165"/>
              <a:gd name="connsiteY6" fmla="*/ 3704516 h 5755222"/>
              <a:gd name="connsiteX7" fmla="*/ 5754005 w 5758165"/>
              <a:gd name="connsiteY7" fmla="*/ 5755222 h 5755222"/>
              <a:gd name="connsiteX8" fmla="*/ 3708867 w 5758165"/>
              <a:gd name="connsiteY8" fmla="*/ 5749051 h 5755222"/>
              <a:gd name="connsiteX9" fmla="*/ 2048885 w 5758165"/>
              <a:gd name="connsiteY9" fmla="*/ 5749051 h 5755222"/>
              <a:gd name="connsiteX10" fmla="*/ 4350 w 5758165"/>
              <a:gd name="connsiteY10" fmla="*/ 3704516 h 5755222"/>
              <a:gd name="connsiteX11" fmla="*/ 4350 w 5758165"/>
              <a:gd name="connsiteY11" fmla="*/ 2044535 h 57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8165" h="5755222">
                <a:moveTo>
                  <a:pt x="4350" y="2044535"/>
                </a:moveTo>
                <a:lnTo>
                  <a:pt x="0" y="1284"/>
                </a:lnTo>
                <a:lnTo>
                  <a:pt x="2048885" y="0"/>
                </a:lnTo>
                <a:lnTo>
                  <a:pt x="3708867" y="0"/>
                </a:lnTo>
                <a:lnTo>
                  <a:pt x="5758165" y="311"/>
                </a:lnTo>
                <a:cubicBezTo>
                  <a:pt x="5757371" y="679338"/>
                  <a:pt x="5754196" y="1365508"/>
                  <a:pt x="5753402" y="2044535"/>
                </a:cubicBezTo>
                <a:lnTo>
                  <a:pt x="5753402" y="3704516"/>
                </a:lnTo>
                <a:lnTo>
                  <a:pt x="5754005" y="5755222"/>
                </a:lnTo>
                <a:lnTo>
                  <a:pt x="3708867" y="5749051"/>
                </a:lnTo>
                <a:lnTo>
                  <a:pt x="2048885" y="5749051"/>
                </a:lnTo>
                <a:cubicBezTo>
                  <a:pt x="919719" y="5749051"/>
                  <a:pt x="4350" y="4833682"/>
                  <a:pt x="4350" y="3704516"/>
                </a:cubicBezTo>
                <a:lnTo>
                  <a:pt x="4350" y="2044535"/>
                </a:lnTo>
                <a:close/>
              </a:path>
            </a:pathLst>
          </a:cu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107563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Title,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5062" y="2022475"/>
            <a:ext cx="5570851"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6175061" y="528034"/>
            <a:ext cx="5570851" cy="1007678"/>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315D889B-CD2A-4579-B829-FC105081AFCD}"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
        <p:nvSpPr>
          <p:cNvPr id="7" name="Picture Placeholder 9"/>
          <p:cNvSpPr>
            <a:spLocks noGrp="1"/>
          </p:cNvSpPr>
          <p:nvPr>
            <p:ph type="pic" sz="quarter" idx="13"/>
          </p:nvPr>
        </p:nvSpPr>
        <p:spPr>
          <a:xfrm>
            <a:off x="-12879" y="-5074"/>
            <a:ext cx="5758165" cy="5750091"/>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61 w 5758165"/>
              <a:gd name="connsiteY9" fmla="*/ 5738185 h 5749051"/>
              <a:gd name="connsiteX10" fmla="*/ 4350 w 5758165"/>
              <a:gd name="connsiteY10" fmla="*/ 3704516 h 5749051"/>
              <a:gd name="connsiteX11" fmla="*/ 4350 w 5758165"/>
              <a:gd name="connsiteY11" fmla="*/ 2044535 h 5749051"/>
              <a:gd name="connsiteX0" fmla="*/ 4350 w 5758165"/>
              <a:gd name="connsiteY0" fmla="*/ 2044535 h 5750091"/>
              <a:gd name="connsiteX1" fmla="*/ 0 w 5758165"/>
              <a:gd name="connsiteY1" fmla="*/ 1284 h 5750091"/>
              <a:gd name="connsiteX2" fmla="*/ 2048885 w 5758165"/>
              <a:gd name="connsiteY2" fmla="*/ 0 h 5750091"/>
              <a:gd name="connsiteX3" fmla="*/ 3708867 w 5758165"/>
              <a:gd name="connsiteY3" fmla="*/ 0 h 5750091"/>
              <a:gd name="connsiteX4" fmla="*/ 5758165 w 5758165"/>
              <a:gd name="connsiteY4" fmla="*/ 311 h 5750091"/>
              <a:gd name="connsiteX5" fmla="*/ 5753402 w 5758165"/>
              <a:gd name="connsiteY5" fmla="*/ 2044535 h 5750091"/>
              <a:gd name="connsiteX6" fmla="*/ 5753402 w 5758165"/>
              <a:gd name="connsiteY6" fmla="*/ 3704516 h 5750091"/>
              <a:gd name="connsiteX7" fmla="*/ 3708867 w 5758165"/>
              <a:gd name="connsiteY7" fmla="*/ 5749051 h 5750091"/>
              <a:gd name="connsiteX8" fmla="*/ 2048885 w 5758165"/>
              <a:gd name="connsiteY8" fmla="*/ 5749051 h 5750091"/>
              <a:gd name="connsiteX9" fmla="*/ 6743 w 5758165"/>
              <a:gd name="connsiteY9" fmla="*/ 5750091 h 5750091"/>
              <a:gd name="connsiteX10" fmla="*/ 4350 w 5758165"/>
              <a:gd name="connsiteY10" fmla="*/ 3704516 h 5750091"/>
              <a:gd name="connsiteX11" fmla="*/ 4350 w 5758165"/>
              <a:gd name="connsiteY11" fmla="*/ 2044535 h 57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8165" h="5750091">
                <a:moveTo>
                  <a:pt x="4350" y="2044535"/>
                </a:moveTo>
                <a:lnTo>
                  <a:pt x="0" y="1284"/>
                </a:lnTo>
                <a:lnTo>
                  <a:pt x="2048885" y="0"/>
                </a:lnTo>
                <a:lnTo>
                  <a:pt x="3708867" y="0"/>
                </a:lnTo>
                <a:lnTo>
                  <a:pt x="5758165" y="311"/>
                </a:lnTo>
                <a:cubicBezTo>
                  <a:pt x="5757371" y="679338"/>
                  <a:pt x="5754196" y="1365508"/>
                  <a:pt x="5753402" y="2044535"/>
                </a:cubicBezTo>
                <a:lnTo>
                  <a:pt x="5753402" y="3704516"/>
                </a:lnTo>
                <a:cubicBezTo>
                  <a:pt x="5753402" y="4833682"/>
                  <a:pt x="4838033" y="5749051"/>
                  <a:pt x="3708867" y="5749051"/>
                </a:cubicBezTo>
                <a:lnTo>
                  <a:pt x="2048885" y="5749051"/>
                </a:lnTo>
                <a:lnTo>
                  <a:pt x="6743" y="5750091"/>
                </a:lnTo>
                <a:cubicBezTo>
                  <a:pt x="6739" y="5072201"/>
                  <a:pt x="4354" y="4382406"/>
                  <a:pt x="4350" y="3704516"/>
                </a:cubicBezTo>
                <a:lnTo>
                  <a:pt x="4350" y="2044535"/>
                </a:lnTo>
                <a:close/>
              </a:path>
            </a:pathLst>
          </a:cu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236679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518" y="566739"/>
            <a:ext cx="5087537" cy="4564061"/>
          </a:xfrm>
        </p:spPr>
        <p:txBody>
          <a:bodyPr anchor="ctr" anchorCtr="0"/>
          <a:lstStyle>
            <a:lvl1pPr marL="128588" indent="-128588">
              <a:lnSpc>
                <a:spcPct val="95000"/>
              </a:lnSpc>
              <a:spcBef>
                <a:spcPts val="0"/>
              </a:spcBef>
              <a:defRPr sz="2200">
                <a:solidFill>
                  <a:schemeClr val="accent1"/>
                </a:solidFill>
              </a:defRPr>
            </a:lvl1pPr>
            <a:lvl2pPr marL="128588" indent="-128588">
              <a:lnSpc>
                <a:spcPct val="95000"/>
              </a:lnSpc>
              <a:spcBef>
                <a:spcPts val="0"/>
              </a:spcBef>
              <a:buNone/>
              <a:defRPr sz="2200" b="0">
                <a:solidFill>
                  <a:schemeClr val="accent1"/>
                </a:solidFill>
              </a:defRPr>
            </a:lvl2pPr>
            <a:lvl3pPr marL="128588" indent="-128588">
              <a:lnSpc>
                <a:spcPct val="95000"/>
              </a:lnSpc>
              <a:spcBef>
                <a:spcPts val="0"/>
              </a:spcBef>
              <a:buNone/>
              <a:defRPr sz="2200" b="0">
                <a:solidFill>
                  <a:schemeClr val="accent1"/>
                </a:solidFill>
              </a:defRPr>
            </a:lvl3pPr>
            <a:lvl4pPr marL="128588" indent="-128588">
              <a:lnSpc>
                <a:spcPct val="95000"/>
              </a:lnSpc>
              <a:spcBef>
                <a:spcPts val="0"/>
              </a:spcBef>
              <a:buNone/>
              <a:defRPr sz="2200" b="0">
                <a:solidFill>
                  <a:schemeClr val="accent1"/>
                </a:solidFill>
              </a:defRPr>
            </a:lvl4pPr>
            <a:lvl5pPr marL="128588" indent="-128588">
              <a:lnSpc>
                <a:spcPct val="95000"/>
              </a:lnSpc>
              <a:spcBef>
                <a:spcPts val="0"/>
              </a:spcBef>
              <a:buNone/>
              <a:defRPr sz="2200" b="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EB27C927-6F94-490D-A39F-379067F93B03}"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
        <p:nvSpPr>
          <p:cNvPr id="6" name="Picture Placeholder 9"/>
          <p:cNvSpPr>
            <a:spLocks noGrp="1"/>
          </p:cNvSpPr>
          <p:nvPr>
            <p:ph type="pic" sz="quarter" idx="14"/>
          </p:nvPr>
        </p:nvSpPr>
        <p:spPr>
          <a:xfrm>
            <a:off x="6446714" y="-5073"/>
            <a:ext cx="5758165" cy="5755222"/>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70674"/>
              <a:gd name="connsiteY0" fmla="*/ 2044535 h 5749051"/>
              <a:gd name="connsiteX1" fmla="*/ 0 w 5770674"/>
              <a:gd name="connsiteY1" fmla="*/ 1284 h 5749051"/>
              <a:gd name="connsiteX2" fmla="*/ 2048885 w 5770674"/>
              <a:gd name="connsiteY2" fmla="*/ 0 h 5749051"/>
              <a:gd name="connsiteX3" fmla="*/ 3708867 w 5770674"/>
              <a:gd name="connsiteY3" fmla="*/ 0 h 5749051"/>
              <a:gd name="connsiteX4" fmla="*/ 5758165 w 5770674"/>
              <a:gd name="connsiteY4" fmla="*/ 311 h 5749051"/>
              <a:gd name="connsiteX5" fmla="*/ 5753402 w 5770674"/>
              <a:gd name="connsiteY5" fmla="*/ 2044535 h 5749051"/>
              <a:gd name="connsiteX6" fmla="*/ 5753402 w 5770674"/>
              <a:gd name="connsiteY6" fmla="*/ 3704516 h 5749051"/>
              <a:gd name="connsiteX7" fmla="*/ 5770674 w 5770674"/>
              <a:gd name="connsiteY7" fmla="*/ 5736172 h 5749051"/>
              <a:gd name="connsiteX8" fmla="*/ 3708867 w 5770674"/>
              <a:gd name="connsiteY8" fmla="*/ 5749051 h 5749051"/>
              <a:gd name="connsiteX9" fmla="*/ 2048885 w 5770674"/>
              <a:gd name="connsiteY9" fmla="*/ 5749051 h 5749051"/>
              <a:gd name="connsiteX10" fmla="*/ 4350 w 5770674"/>
              <a:gd name="connsiteY10" fmla="*/ 3704516 h 5749051"/>
              <a:gd name="connsiteX11" fmla="*/ 4350 w 5770674"/>
              <a:gd name="connsiteY11" fmla="*/ 2044535 h 5749051"/>
              <a:gd name="connsiteX0" fmla="*/ 4350 w 5758165"/>
              <a:gd name="connsiteY0" fmla="*/ 2044535 h 5755222"/>
              <a:gd name="connsiteX1" fmla="*/ 0 w 5758165"/>
              <a:gd name="connsiteY1" fmla="*/ 1284 h 5755222"/>
              <a:gd name="connsiteX2" fmla="*/ 2048885 w 5758165"/>
              <a:gd name="connsiteY2" fmla="*/ 0 h 5755222"/>
              <a:gd name="connsiteX3" fmla="*/ 3708867 w 5758165"/>
              <a:gd name="connsiteY3" fmla="*/ 0 h 5755222"/>
              <a:gd name="connsiteX4" fmla="*/ 5758165 w 5758165"/>
              <a:gd name="connsiteY4" fmla="*/ 311 h 5755222"/>
              <a:gd name="connsiteX5" fmla="*/ 5753402 w 5758165"/>
              <a:gd name="connsiteY5" fmla="*/ 2044535 h 5755222"/>
              <a:gd name="connsiteX6" fmla="*/ 5753402 w 5758165"/>
              <a:gd name="connsiteY6" fmla="*/ 3704516 h 5755222"/>
              <a:gd name="connsiteX7" fmla="*/ 5754005 w 5758165"/>
              <a:gd name="connsiteY7" fmla="*/ 5755222 h 5755222"/>
              <a:gd name="connsiteX8" fmla="*/ 3708867 w 5758165"/>
              <a:gd name="connsiteY8" fmla="*/ 5749051 h 5755222"/>
              <a:gd name="connsiteX9" fmla="*/ 2048885 w 5758165"/>
              <a:gd name="connsiteY9" fmla="*/ 5749051 h 5755222"/>
              <a:gd name="connsiteX10" fmla="*/ 4350 w 5758165"/>
              <a:gd name="connsiteY10" fmla="*/ 3704516 h 5755222"/>
              <a:gd name="connsiteX11" fmla="*/ 4350 w 5758165"/>
              <a:gd name="connsiteY11" fmla="*/ 2044535 h 57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8165" h="5755222">
                <a:moveTo>
                  <a:pt x="4350" y="2044535"/>
                </a:moveTo>
                <a:lnTo>
                  <a:pt x="0" y="1284"/>
                </a:lnTo>
                <a:lnTo>
                  <a:pt x="2048885" y="0"/>
                </a:lnTo>
                <a:lnTo>
                  <a:pt x="3708867" y="0"/>
                </a:lnTo>
                <a:lnTo>
                  <a:pt x="5758165" y="311"/>
                </a:lnTo>
                <a:cubicBezTo>
                  <a:pt x="5757371" y="679338"/>
                  <a:pt x="5754196" y="1365508"/>
                  <a:pt x="5753402" y="2044535"/>
                </a:cubicBezTo>
                <a:lnTo>
                  <a:pt x="5753402" y="3704516"/>
                </a:lnTo>
                <a:lnTo>
                  <a:pt x="5754005" y="5755222"/>
                </a:lnTo>
                <a:lnTo>
                  <a:pt x="3708867" y="5749051"/>
                </a:lnTo>
                <a:lnTo>
                  <a:pt x="2048885" y="5749051"/>
                </a:lnTo>
                <a:cubicBezTo>
                  <a:pt x="919719" y="5749051"/>
                  <a:pt x="4350" y="4833682"/>
                  <a:pt x="4350" y="3704516"/>
                </a:cubicBezTo>
                <a:lnTo>
                  <a:pt x="4350" y="2044535"/>
                </a:lnTo>
                <a:close/>
              </a:path>
            </a:pathLst>
          </a:cu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89017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999" y="528034"/>
            <a:ext cx="11257200" cy="1007678"/>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467999" y="2022475"/>
            <a:ext cx="11257200" cy="36000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1494191" y="6405118"/>
            <a:ext cx="720000" cy="216000"/>
          </a:xfrm>
          <a:prstGeom prst="rect">
            <a:avLst/>
          </a:prstGeom>
        </p:spPr>
        <p:txBody>
          <a:bodyPr vert="horz" lIns="0" tIns="0" rIns="0" bIns="0" rtlCol="0" anchor="t" anchorCtr="0">
            <a:noAutofit/>
          </a:bodyPr>
          <a:lstStyle>
            <a:lvl1pPr algn="l">
              <a:defRPr sz="1000">
                <a:solidFill>
                  <a:schemeClr val="accent1"/>
                </a:solidFill>
              </a:defRPr>
            </a:lvl1pPr>
          </a:lstStyle>
          <a:p>
            <a:fld id="{F669ECA4-675C-4C42-A8CC-7B15BD04F554}" type="datetime1">
              <a:rPr lang="en-GB" smtClean="0"/>
              <a:t>04/05/2017</a:t>
            </a:fld>
            <a:endParaRPr lang="en-GB" dirty="0"/>
          </a:p>
        </p:txBody>
      </p:sp>
      <p:sp>
        <p:nvSpPr>
          <p:cNvPr id="5" name="Footer Placeholder 4"/>
          <p:cNvSpPr>
            <a:spLocks noGrp="1"/>
          </p:cNvSpPr>
          <p:nvPr>
            <p:ph type="ftr" sz="quarter" idx="3"/>
          </p:nvPr>
        </p:nvSpPr>
        <p:spPr>
          <a:xfrm>
            <a:off x="2240811" y="6405118"/>
            <a:ext cx="6114625" cy="216000"/>
          </a:xfrm>
          <a:prstGeom prst="rect">
            <a:avLst/>
          </a:prstGeom>
        </p:spPr>
        <p:txBody>
          <a:bodyPr vert="horz" lIns="0" tIns="0" rIns="0" bIns="0" rtlCol="0" anchor="t" anchorCtr="0">
            <a:noAutofit/>
          </a:bodyPr>
          <a:lstStyle>
            <a:lvl1pPr algn="l">
              <a:defRPr sz="1000">
                <a:solidFill>
                  <a:schemeClr val="accent1"/>
                </a:solidFill>
              </a:defRPr>
            </a:lvl1pPr>
          </a:lstStyle>
          <a:p>
            <a:r>
              <a:rPr lang="en-GB"/>
              <a:t>Public</a:t>
            </a:r>
            <a:endParaRPr lang="en-GB" dirty="0"/>
          </a:p>
        </p:txBody>
      </p:sp>
      <p:sp>
        <p:nvSpPr>
          <p:cNvPr id="12" name="TextBox 11"/>
          <p:cNvSpPr txBox="1"/>
          <p:nvPr userDrawn="1"/>
        </p:nvSpPr>
        <p:spPr>
          <a:xfrm>
            <a:off x="463550" y="6405118"/>
            <a:ext cx="1905000" cy="216000"/>
          </a:xfrm>
          <a:prstGeom prst="rect">
            <a:avLst/>
          </a:prstGeom>
          <a:noFill/>
        </p:spPr>
        <p:txBody>
          <a:bodyPr wrap="square" lIns="0" tIns="0" rIns="0" bIns="0" numCol="1" spcCol="151200" rtlCol="0">
            <a:noAutofit/>
          </a:bodyPr>
          <a:lstStyle/>
          <a:p>
            <a:fld id="{EF540DAE-C9AD-4AB7-834A-30F15928ADCF}" type="slidenum">
              <a:rPr lang="en-GB" sz="1000" smtClean="0">
                <a:solidFill>
                  <a:schemeClr val="accent1"/>
                </a:solidFill>
              </a:rPr>
              <a:pPr/>
              <a:t>‹#›</a:t>
            </a:fld>
            <a:r>
              <a:rPr lang="en-GB" sz="1000" dirty="0">
                <a:solidFill>
                  <a:schemeClr val="accent1"/>
                </a:solidFill>
              </a:rPr>
              <a:t>    </a:t>
            </a:r>
            <a:r>
              <a:rPr lang="en-GB" sz="1000" baseline="0" dirty="0">
                <a:solidFill>
                  <a:schemeClr val="accent1"/>
                </a:solidFill>
              </a:rPr>
              <a:t> </a:t>
            </a:r>
            <a:r>
              <a:rPr lang="en-GB" sz="1000" dirty="0">
                <a:solidFill>
                  <a:schemeClr val="accent1"/>
                </a:solidFill>
              </a:rPr>
              <a:t>© Experian</a:t>
            </a:r>
          </a:p>
        </p:txBody>
      </p:sp>
      <p:pic>
        <p:nvPicPr>
          <p:cNvPr id="14" name="Picture 13"/>
          <p:cNvPicPr>
            <a:picLocks noChangeAspect="1"/>
          </p:cNvPicPr>
          <p:nvPr userDrawn="1"/>
        </p:nvPicPr>
        <p:blipFill>
          <a:blip r:embed="rId18"/>
          <a:stretch>
            <a:fillRect/>
          </a:stretch>
        </p:blipFill>
        <p:spPr>
          <a:xfrm>
            <a:off x="10253667" y="6158006"/>
            <a:ext cx="1576384" cy="514939"/>
          </a:xfrm>
          <a:prstGeom prst="rect">
            <a:avLst/>
          </a:prstGeom>
        </p:spPr>
      </p:pic>
      <p:sp>
        <p:nvSpPr>
          <p:cNvPr id="9" name="Slide Number Placeholder 5"/>
          <p:cNvSpPr>
            <a:spLocks noGrp="1"/>
          </p:cNvSpPr>
          <p:nvPr>
            <p:ph type="sldNum" sz="quarter" idx="4"/>
          </p:nvPr>
        </p:nvSpPr>
        <p:spPr>
          <a:xfrm>
            <a:off x="463550" y="6938217"/>
            <a:ext cx="1080000" cy="216000"/>
          </a:xfrm>
          <a:prstGeom prst="rect">
            <a:avLst/>
          </a:prstGeom>
        </p:spPr>
        <p:txBody>
          <a:bodyPr lIns="0" tIns="0" rIns="0" bIns="0"/>
          <a:lstStyle>
            <a:lvl1pPr>
              <a:defRPr sz="600">
                <a:solidFill>
                  <a:schemeClr val="bg1"/>
                </a:solidFill>
              </a:defRPr>
            </a:lvl1pPr>
          </a:lstStyle>
          <a:p>
            <a:fld id="{EF540DAE-C9AD-4AB7-834A-30F15928ADCF}" type="slidenum">
              <a:rPr lang="en-GB" smtClean="0"/>
              <a:pPr/>
              <a:t>‹#›</a:t>
            </a:fld>
            <a:endParaRPr lang="en-GB" dirty="0"/>
          </a:p>
        </p:txBody>
      </p:sp>
    </p:spTree>
    <p:extLst>
      <p:ext uri="{BB962C8B-B14F-4D97-AF65-F5344CB8AC3E}">
        <p14:creationId xmlns:p14="http://schemas.microsoft.com/office/powerpoint/2010/main" val="2125146718"/>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6" r:id="rId3"/>
    <p:sldLayoutId id="2147483657" r:id="rId4"/>
    <p:sldLayoutId id="2147483650" r:id="rId5"/>
    <p:sldLayoutId id="2147483663" r:id="rId6"/>
    <p:sldLayoutId id="2147483664" r:id="rId7"/>
    <p:sldLayoutId id="2147483665" r:id="rId8"/>
    <p:sldLayoutId id="2147483667" r:id="rId9"/>
    <p:sldLayoutId id="2147483666" r:id="rId10"/>
    <p:sldLayoutId id="2147483660" r:id="rId11"/>
    <p:sldLayoutId id="2147483661" r:id="rId12"/>
    <p:sldLayoutId id="2147483662" r:id="rId13"/>
    <p:sldLayoutId id="2147483658" r:id="rId14"/>
    <p:sldLayoutId id="2147483654" r:id="rId15"/>
    <p:sldLayoutId id="2147483655" r:id="rId16"/>
  </p:sldLayoutIdLst>
  <p:hf sldNum="0" hdr="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0" indent="0" algn="l" defTabSz="914400" rtl="0" eaLnBrk="1" latinLnBrk="0" hangingPunct="1">
        <a:lnSpc>
          <a:spcPct val="95000"/>
        </a:lnSpc>
        <a:spcBef>
          <a:spcPts val="1000"/>
        </a:spcBef>
        <a:buFont typeface="Arial" panose="020B0604020202020204" pitchFamily="34" charset="0"/>
        <a:buNone/>
        <a:defRPr sz="1700" kern="1200">
          <a:solidFill>
            <a:schemeClr val="tx1"/>
          </a:solidFill>
          <a:latin typeface="+mn-lt"/>
          <a:ea typeface="+mn-ea"/>
          <a:cs typeface="+mn-cs"/>
        </a:defRPr>
      </a:lvl1pPr>
      <a:lvl2pPr marL="115888" indent="-115888" algn="l" defTabSz="914400" rtl="0" eaLnBrk="1" latinLnBrk="0" hangingPunct="1">
        <a:lnSpc>
          <a:spcPct val="90000"/>
        </a:lnSpc>
        <a:spcBef>
          <a:spcPts val="800"/>
        </a:spcBef>
        <a:buClr>
          <a:schemeClr val="tx1"/>
        </a:buClr>
        <a:buSzPct val="110000"/>
        <a:buFont typeface="Arial" panose="020B0604020202020204" pitchFamily="34" charset="0"/>
        <a:buChar char="•"/>
        <a:defRPr sz="1700" b="1" kern="1200">
          <a:solidFill>
            <a:schemeClr val="tx1"/>
          </a:solidFill>
          <a:latin typeface="+mn-lt"/>
          <a:ea typeface="+mn-ea"/>
          <a:cs typeface="+mn-cs"/>
        </a:defRPr>
      </a:lvl2pPr>
      <a:lvl3pPr marL="319088" indent="-195263" algn="l" defTabSz="914400" rtl="0" eaLnBrk="1" latinLnBrk="0" hangingPunct="1">
        <a:lnSpc>
          <a:spcPct val="90000"/>
        </a:lnSpc>
        <a:spcBef>
          <a:spcPts val="800"/>
        </a:spcBef>
        <a:buClr>
          <a:schemeClr val="tx1"/>
        </a:buClr>
        <a:buFont typeface="Arial" panose="020B0604020202020204" pitchFamily="34" charset="0"/>
        <a:buChar char="–"/>
        <a:defRPr sz="1700" b="1" kern="1200">
          <a:solidFill>
            <a:schemeClr val="tx1"/>
          </a:solidFill>
          <a:latin typeface="+mn-lt"/>
          <a:ea typeface="+mn-ea"/>
          <a:cs typeface="+mn-cs"/>
        </a:defRPr>
      </a:lvl3pPr>
      <a:lvl4pPr marL="457200" indent="-129600" algn="l" defTabSz="914400" rtl="0" eaLnBrk="1" latinLnBrk="0" hangingPunct="1">
        <a:lnSpc>
          <a:spcPct val="90000"/>
        </a:lnSpc>
        <a:spcBef>
          <a:spcPts val="800"/>
        </a:spcBef>
        <a:buClr>
          <a:schemeClr val="tx1"/>
        </a:buClr>
        <a:buSzPct val="110000"/>
        <a:buFont typeface="Arial" panose="020B0604020202020204" pitchFamily="34" charset="0"/>
        <a:buChar char="•"/>
        <a:defRPr sz="1700" b="1" kern="1200">
          <a:solidFill>
            <a:schemeClr val="tx1"/>
          </a:solidFill>
          <a:latin typeface="+mn-lt"/>
          <a:ea typeface="+mn-ea"/>
          <a:cs typeface="+mn-cs"/>
        </a:defRPr>
      </a:lvl4pPr>
      <a:lvl5pPr marL="671513" indent="-194400" algn="l" defTabSz="914400" rtl="0" eaLnBrk="1" latinLnBrk="0" hangingPunct="1">
        <a:lnSpc>
          <a:spcPct val="90000"/>
        </a:lnSpc>
        <a:spcBef>
          <a:spcPts val="800"/>
        </a:spcBef>
        <a:buClr>
          <a:schemeClr val="tx1"/>
        </a:buClr>
        <a:buFont typeface="Arial" panose="020B0604020202020204" pitchFamily="34" charset="0"/>
        <a:buChar char="–"/>
        <a:defRPr sz="17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547EBF"/>
          </p15:clr>
        </p15:guide>
        <p15:guide id="2" pos="3849" userDrawn="1">
          <p15:clr>
            <a:srgbClr val="547EBF"/>
          </p15:clr>
        </p15:guide>
        <p15:guide id="3" pos="292" userDrawn="1">
          <p15:clr>
            <a:srgbClr val="F26B43"/>
          </p15:clr>
        </p15:guide>
        <p15:guide id="4" pos="901" userDrawn="1">
          <p15:clr>
            <a:srgbClr val="F26B43"/>
          </p15:clr>
        </p15:guide>
        <p15:guide id="5" pos="1501" userDrawn="1">
          <p15:clr>
            <a:srgbClr val="F26B43"/>
          </p15:clr>
        </p15:guide>
        <p15:guide id="6" pos="2093" userDrawn="1">
          <p15:clr>
            <a:srgbClr val="F26B43"/>
          </p15:clr>
        </p15:guide>
        <p15:guide id="7" pos="2693" userDrawn="1">
          <p15:clr>
            <a:srgbClr val="F26B43"/>
          </p15:clr>
        </p15:guide>
        <p15:guide id="8" pos="4497" userDrawn="1">
          <p15:clr>
            <a:srgbClr val="F26B43"/>
          </p15:clr>
        </p15:guide>
        <p15:guide id="9" pos="3894" userDrawn="1">
          <p15:clr>
            <a:srgbClr val="F26B43"/>
          </p15:clr>
        </p15:guide>
        <p15:guide id="10" pos="3294" userDrawn="1">
          <p15:clr>
            <a:srgbClr val="F26B43"/>
          </p15:clr>
        </p15:guide>
        <p15:guide id="11" pos="5094" userDrawn="1">
          <p15:clr>
            <a:srgbClr val="F26B43"/>
          </p15:clr>
        </p15:guide>
        <p15:guide id="12" pos="5687" userDrawn="1">
          <p15:clr>
            <a:srgbClr val="F26B43"/>
          </p15:clr>
        </p15:guide>
        <p15:guide id="13" pos="6287" userDrawn="1">
          <p15:clr>
            <a:srgbClr val="F26B43"/>
          </p15:clr>
        </p15:guide>
        <p15:guide id="14" pos="6888" userDrawn="1">
          <p15:clr>
            <a:srgbClr val="F26B43"/>
          </p15:clr>
        </p15:guide>
        <p15:guide id="15" pos="7399" userDrawn="1">
          <p15:clr>
            <a:srgbClr val="F26B43"/>
          </p15:clr>
        </p15:guide>
        <p15:guide id="16" pos="804" userDrawn="1">
          <p15:clr>
            <a:srgbClr val="F26B43"/>
          </p15:clr>
        </p15:guide>
        <p15:guide id="17" pos="1410" userDrawn="1">
          <p15:clr>
            <a:srgbClr val="F26B43"/>
          </p15:clr>
        </p15:guide>
        <p15:guide id="18" pos="2010" userDrawn="1">
          <p15:clr>
            <a:srgbClr val="F26B43"/>
          </p15:clr>
        </p15:guide>
        <p15:guide id="19" pos="2607" userDrawn="1">
          <p15:clr>
            <a:srgbClr val="F26B43"/>
          </p15:clr>
        </p15:guide>
        <p15:guide id="20" pos="3204" userDrawn="1">
          <p15:clr>
            <a:srgbClr val="F26B43"/>
          </p15:clr>
        </p15:guide>
        <p15:guide id="21" pos="3804" userDrawn="1">
          <p15:clr>
            <a:srgbClr val="F26B43"/>
          </p15:clr>
        </p15:guide>
        <p15:guide id="22" pos="4404" userDrawn="1">
          <p15:clr>
            <a:srgbClr val="F26B43"/>
          </p15:clr>
        </p15:guide>
        <p15:guide id="23" pos="5007" userDrawn="1">
          <p15:clr>
            <a:srgbClr val="F26B43"/>
          </p15:clr>
        </p15:guide>
        <p15:guide id="24" pos="5604" userDrawn="1">
          <p15:clr>
            <a:srgbClr val="F26B43"/>
          </p15:clr>
        </p15:guide>
        <p15:guide id="25" pos="6195" userDrawn="1">
          <p15:clr>
            <a:srgbClr val="F26B43"/>
          </p15:clr>
        </p15:guide>
        <p15:guide id="26" pos="6798" userDrawn="1">
          <p15:clr>
            <a:srgbClr val="F26B43"/>
          </p15:clr>
        </p15:guide>
        <p15:guide id="27" orient="horz" pos="357" userDrawn="1">
          <p15:clr>
            <a:srgbClr val="F26B43"/>
          </p15:clr>
        </p15:guide>
        <p15:guide id="28" orient="horz" pos="803" userDrawn="1">
          <p15:clr>
            <a:srgbClr val="F26B43"/>
          </p15:clr>
        </p15:guide>
        <p15:guide id="29" orient="horz" pos="1274" userDrawn="1">
          <p15:clr>
            <a:srgbClr val="F26B43"/>
          </p15:clr>
        </p15:guide>
        <p15:guide id="30" orient="horz" pos="3894" userDrawn="1">
          <p15:clr>
            <a:srgbClr val="F26B43"/>
          </p15:clr>
        </p15:guide>
        <p15:guide id="31" orient="horz" pos="410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4897968" y="3752851"/>
            <a:ext cx="6974417" cy="1266825"/>
          </a:xfrm>
        </p:spPr>
        <p:txBody>
          <a:bodyPr/>
          <a:lstStyle/>
          <a:p>
            <a:r>
              <a:rPr lang="en-US" dirty="0"/>
              <a:t>Give me a little credit</a:t>
            </a:r>
            <a:br>
              <a:rPr lang="en-US" dirty="0"/>
            </a:br>
            <a:r>
              <a:rPr lang="en-US" sz="2400" b="0" dirty="0" err="1">
                <a:latin typeface="Arial Narrow" pitchFamily="34" charset="0"/>
              </a:rPr>
              <a:t>Credit</a:t>
            </a:r>
            <a:r>
              <a:rPr lang="en-US" sz="2400" b="0" dirty="0">
                <a:latin typeface="Arial Narrow" pitchFamily="34" charset="0"/>
              </a:rPr>
              <a:t> reports and credit scores</a:t>
            </a:r>
            <a:br>
              <a:rPr lang="en-US" sz="2400" b="0" dirty="0">
                <a:latin typeface="Arial Narrow" pitchFamily="34" charset="0"/>
              </a:rPr>
            </a:br>
            <a:br>
              <a:rPr lang="en-US" sz="2400" dirty="0">
                <a:latin typeface="Arial Narrow" pitchFamily="34" charset="0"/>
              </a:rPr>
            </a:br>
            <a:br>
              <a:rPr lang="en-US" sz="2400" dirty="0">
                <a:latin typeface="Arial Narrow" pitchFamily="34" charset="0"/>
              </a:rPr>
            </a:br>
            <a:r>
              <a:rPr lang="en-US" sz="2400" dirty="0">
                <a:latin typeface="Arial Narrow" pitchFamily="34" charset="0"/>
              </a:rPr>
              <a:t>Presented to name/names</a:t>
            </a:r>
            <a:br>
              <a:rPr lang="en-US" sz="2400" dirty="0">
                <a:latin typeface="Arial Narrow" pitchFamily="34" charset="0"/>
              </a:rPr>
            </a:br>
            <a:r>
              <a:rPr lang="en-US" sz="2400" dirty="0">
                <a:latin typeface="Arial Narrow" pitchFamily="34" charset="0"/>
              </a:rPr>
              <a:t>Presented by Name of Presenter</a:t>
            </a:r>
            <a:br>
              <a:rPr lang="en-US" sz="2400" dirty="0">
                <a:latin typeface="Arial Narrow" pitchFamily="34" charset="0"/>
              </a:rPr>
            </a:br>
            <a:r>
              <a:rPr lang="en-US" sz="2400" dirty="0">
                <a:latin typeface="Arial Narrow" pitchFamily="34" charset="0"/>
              </a:rPr>
              <a:t>Day/Month/Year</a:t>
            </a:r>
            <a:endParaRPr lang="en-US" sz="2400" b="0" dirty="0">
              <a:latin typeface="Arial Narrow" pitchFamily="34" charset="0"/>
            </a:endParaRPr>
          </a:p>
        </p:txBody>
      </p:sp>
      <p:sp>
        <p:nvSpPr>
          <p:cNvPr id="2" name="Date Placeholder 1"/>
          <p:cNvSpPr>
            <a:spLocks noGrp="1"/>
          </p:cNvSpPr>
          <p:nvPr>
            <p:ph type="dt" sz="half" idx="10"/>
          </p:nvPr>
        </p:nvSpPr>
        <p:spPr/>
        <p:txBody>
          <a:bodyPr/>
          <a:lstStyle/>
          <a:p>
            <a:fld id="{EC8B5DF4-1EE2-4123-969F-A623E9618B93}" type="datetime1">
              <a:rPr lang="en-GB" smtClean="0"/>
              <a:t>04/05/2017</a:t>
            </a:fld>
            <a:endParaRPr lang="en-GB" dirty="0"/>
          </a:p>
        </p:txBody>
      </p:sp>
      <p:sp>
        <p:nvSpPr>
          <p:cNvPr id="3" name="Footer Placeholder 2"/>
          <p:cNvSpPr>
            <a:spLocks noGrp="1"/>
          </p:cNvSpPr>
          <p:nvPr>
            <p:ph type="ftr" sz="quarter" idx="11"/>
          </p:nvPr>
        </p:nvSpPr>
        <p:spPr/>
        <p:txBody>
          <a:bodyPr/>
          <a:lstStyle/>
          <a:p>
            <a:r>
              <a:rPr lang="en-GB"/>
              <a:t>Public</a:t>
            </a:r>
            <a:endParaRPr lang="en-GB" dirty="0"/>
          </a:p>
        </p:txBody>
      </p:sp>
    </p:spTree>
    <p:extLst>
      <p:ext uri="{BB962C8B-B14F-4D97-AF65-F5344CB8AC3E}">
        <p14:creationId xmlns:p14="http://schemas.microsoft.com/office/powerpoint/2010/main" val="194712854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999" y="2022475"/>
            <a:ext cx="5570851" cy="3841296"/>
          </a:xfrm>
        </p:spPr>
        <p:txBody>
          <a:bodyPr/>
          <a:lstStyle/>
          <a:p>
            <a:r>
              <a:rPr lang="en-GB" sz="2800" b="1" dirty="0">
                <a:solidFill>
                  <a:schemeClr val="accent1"/>
                </a:solidFill>
              </a:rPr>
              <a:t>What is a credit report?</a:t>
            </a:r>
          </a:p>
          <a:p>
            <a:pPr marL="285750" indent="-285750">
              <a:spcBef>
                <a:spcPts val="2400"/>
              </a:spcBef>
              <a:buFont typeface="Arial" panose="020B0604020202020204" pitchFamily="34" charset="0"/>
              <a:buChar char="•"/>
            </a:pPr>
            <a:r>
              <a:rPr lang="en-US" sz="1800" dirty="0">
                <a:solidFill>
                  <a:schemeClr val="accent1"/>
                </a:solidFill>
              </a:rPr>
              <a:t>Your personal credit report includes a record of your financial accounts and obligations and the identification information associated with them</a:t>
            </a:r>
          </a:p>
          <a:p>
            <a:pPr marL="285750" indent="-285750">
              <a:spcBef>
                <a:spcPts val="2400"/>
              </a:spcBef>
              <a:buFont typeface="Arial" panose="020B0604020202020204" pitchFamily="34" charset="0"/>
              <a:buChar char="•"/>
            </a:pPr>
            <a:r>
              <a:rPr lang="en-US" sz="1800" dirty="0">
                <a:solidFill>
                  <a:schemeClr val="accent1"/>
                </a:solidFill>
              </a:rPr>
              <a:t>This report is sometimes called a credit file or a credit history</a:t>
            </a:r>
          </a:p>
          <a:p>
            <a:pPr marL="285750" indent="-285750">
              <a:spcBef>
                <a:spcPts val="2400"/>
              </a:spcBef>
              <a:buFont typeface="Arial" panose="020B0604020202020204" pitchFamily="34" charset="0"/>
              <a:buChar char="•"/>
            </a:pPr>
            <a:r>
              <a:rPr lang="en-US" sz="1800" dirty="0">
                <a:solidFill>
                  <a:schemeClr val="accent1"/>
                </a:solidFill>
              </a:rPr>
              <a:t>Credit reporting companies collect and organize data about your credit history from your creditor's and public records</a:t>
            </a:r>
          </a:p>
          <a:p>
            <a:endParaRPr lang="en-GB" dirty="0"/>
          </a:p>
          <a:p>
            <a:endParaRPr lang="en-GB" dirty="0"/>
          </a:p>
        </p:txBody>
      </p:sp>
      <p:sp>
        <p:nvSpPr>
          <p:cNvPr id="3" name="Title 2"/>
          <p:cNvSpPr>
            <a:spLocks noGrp="1"/>
          </p:cNvSpPr>
          <p:nvPr>
            <p:ph type="title"/>
          </p:nvPr>
        </p:nvSpPr>
        <p:spPr/>
        <p:txBody>
          <a:bodyPr/>
          <a:lstStyle/>
          <a:p>
            <a:r>
              <a:rPr lang="en-US" dirty="0"/>
              <a:t>Defining credit reports and their importance</a:t>
            </a:r>
            <a:endParaRPr lang="en-GB" sz="2000" dirty="0"/>
          </a:p>
        </p:txBody>
      </p:sp>
      <p:sp>
        <p:nvSpPr>
          <p:cNvPr id="4" name="Date Placeholder 3"/>
          <p:cNvSpPr>
            <a:spLocks noGrp="1"/>
          </p:cNvSpPr>
          <p:nvPr>
            <p:ph type="dt" sz="half" idx="10"/>
          </p:nvPr>
        </p:nvSpPr>
        <p:spPr/>
        <p:txBody>
          <a:bodyPr/>
          <a:lstStyle/>
          <a:p>
            <a:fld id="{7A93D09E-507C-414E-A16C-B151F5AD072A}"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8" name="Picture Placeholder 7"/>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601" r="16601"/>
          <a:stretch>
            <a:fillRect/>
          </a:stretch>
        </p:blipFill>
        <p:spPr/>
      </p:pic>
    </p:spTree>
    <p:extLst>
      <p:ext uri="{BB962C8B-B14F-4D97-AF65-F5344CB8AC3E}">
        <p14:creationId xmlns:p14="http://schemas.microsoft.com/office/powerpoint/2010/main" val="4037512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1200"/>
              </a:spcBef>
            </a:pPr>
            <a:r>
              <a:rPr lang="en-US" sz="2800" b="1" dirty="0">
                <a:solidFill>
                  <a:schemeClr val="accent1"/>
                </a:solidFill>
                <a:latin typeface="+mj-lt"/>
              </a:rPr>
              <a:t>Why is it important? </a:t>
            </a:r>
          </a:p>
          <a:p>
            <a:pPr marL="285750" indent="-285750">
              <a:buFont typeface="Arial" panose="020B0604020202020204" pitchFamily="34" charset="0"/>
              <a:buChar char="•"/>
            </a:pPr>
            <a:r>
              <a:rPr lang="en-US" dirty="0">
                <a:solidFill>
                  <a:schemeClr val="accent3">
                    <a:lumMod val="75000"/>
                  </a:schemeClr>
                </a:solidFill>
              </a:rPr>
              <a:t>Lenders use credit reports and credit scores to gauge the likelihood that you will pay back a loan</a:t>
            </a:r>
          </a:p>
          <a:p>
            <a:pPr marL="742950" lvl="3" indent="-285750"/>
            <a:r>
              <a:rPr lang="en-US" b="0" dirty="0">
                <a:solidFill>
                  <a:schemeClr val="accent3">
                    <a:lumMod val="75000"/>
                  </a:schemeClr>
                </a:solidFill>
              </a:rPr>
              <a:t>A strong credit history enables you to </a:t>
            </a:r>
            <a:br>
              <a:rPr lang="en-US" b="0" dirty="0">
                <a:solidFill>
                  <a:schemeClr val="accent3">
                    <a:lumMod val="75000"/>
                  </a:schemeClr>
                </a:solidFill>
              </a:rPr>
            </a:br>
            <a:r>
              <a:rPr lang="en-US" b="0" dirty="0">
                <a:solidFill>
                  <a:schemeClr val="accent3">
                    <a:lumMod val="75000"/>
                  </a:schemeClr>
                </a:solidFill>
              </a:rPr>
              <a:t>obtain a credit card, home and auto loans and many other valuable credit services, and can affect the amount that you pay </a:t>
            </a:r>
            <a:br>
              <a:rPr lang="en-US" b="0" dirty="0">
                <a:solidFill>
                  <a:schemeClr val="accent3">
                    <a:lumMod val="75000"/>
                  </a:schemeClr>
                </a:solidFill>
              </a:rPr>
            </a:br>
            <a:r>
              <a:rPr lang="en-US" b="0" dirty="0">
                <a:solidFill>
                  <a:schemeClr val="accent3">
                    <a:lumMod val="75000"/>
                  </a:schemeClr>
                </a:solidFill>
              </a:rPr>
              <a:t>for those services</a:t>
            </a:r>
          </a:p>
          <a:p>
            <a:pPr marL="285750" indent="-285750">
              <a:buFont typeface="Arial" panose="020B0604020202020204" pitchFamily="34" charset="0"/>
              <a:buChar char="•"/>
            </a:pPr>
            <a:r>
              <a:rPr lang="en-US" dirty="0">
                <a:solidFill>
                  <a:schemeClr val="accent3">
                    <a:lumMod val="75000"/>
                  </a:schemeClr>
                </a:solidFill>
              </a:rPr>
              <a:t>Reports are also used in other non-lending situations – employment checks, apartment rental applications, utilities, cellular phones, etc. </a:t>
            </a:r>
          </a:p>
          <a:p>
            <a:pPr marL="285750" indent="-285750">
              <a:buFont typeface="Arial" panose="020B0604020202020204" pitchFamily="34" charset="0"/>
              <a:buChar char="•"/>
            </a:pPr>
            <a:r>
              <a:rPr lang="en-US" dirty="0">
                <a:solidFill>
                  <a:schemeClr val="accent3">
                    <a:lumMod val="75000"/>
                  </a:schemeClr>
                </a:solidFill>
              </a:rPr>
              <a:t>Your credit report serves as your financial references to companies with whom you want </a:t>
            </a:r>
            <a:br>
              <a:rPr lang="en-US" dirty="0">
                <a:solidFill>
                  <a:schemeClr val="accent3">
                    <a:lumMod val="75000"/>
                  </a:schemeClr>
                </a:solidFill>
              </a:rPr>
            </a:br>
            <a:r>
              <a:rPr lang="en-US" dirty="0">
                <a:solidFill>
                  <a:schemeClr val="accent3">
                    <a:lumMod val="75000"/>
                  </a:schemeClr>
                </a:solidFill>
              </a:rPr>
              <a:t>to do business </a:t>
            </a:r>
          </a:p>
          <a:p>
            <a:endParaRPr lang="en-GB" dirty="0"/>
          </a:p>
          <a:p>
            <a:endParaRPr lang="en-GB" dirty="0"/>
          </a:p>
        </p:txBody>
      </p:sp>
      <p:sp>
        <p:nvSpPr>
          <p:cNvPr id="3" name="Title 2"/>
          <p:cNvSpPr>
            <a:spLocks noGrp="1"/>
          </p:cNvSpPr>
          <p:nvPr>
            <p:ph type="title"/>
          </p:nvPr>
        </p:nvSpPr>
        <p:spPr/>
        <p:txBody>
          <a:bodyPr/>
          <a:lstStyle/>
          <a:p>
            <a:r>
              <a:rPr lang="en-US" dirty="0"/>
              <a:t>Defining credit reports and their importance</a:t>
            </a:r>
            <a:endParaRPr lang="en-GB" sz="2000" dirty="0"/>
          </a:p>
        </p:txBody>
      </p:sp>
      <p:sp>
        <p:nvSpPr>
          <p:cNvPr id="4" name="Date Placeholder 3"/>
          <p:cNvSpPr>
            <a:spLocks noGrp="1"/>
          </p:cNvSpPr>
          <p:nvPr>
            <p:ph type="dt" sz="half" idx="10"/>
          </p:nvPr>
        </p:nvSpPr>
        <p:spPr/>
        <p:txBody>
          <a:bodyPr/>
          <a:lstStyle/>
          <a:p>
            <a:fld id="{7B636A90-36A9-44B4-973D-9E148C3365E1}"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21" r="16621"/>
          <a:stretch>
            <a:fillRect/>
          </a:stretch>
        </p:blipFill>
        <p:spPr/>
      </p:pic>
    </p:spTree>
    <p:extLst>
      <p:ext uri="{BB962C8B-B14F-4D97-AF65-F5344CB8AC3E}">
        <p14:creationId xmlns:p14="http://schemas.microsoft.com/office/powerpoint/2010/main" val="1577193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Arial" panose="020B0604020202020204" pitchFamily="34" charset="0"/>
              <a:buChar char="•"/>
            </a:pPr>
            <a:r>
              <a:rPr lang="en-US" sz="2000" dirty="0">
                <a:solidFill>
                  <a:schemeClr val="accent1"/>
                </a:solidFill>
              </a:rPr>
              <a:t>Open or manage credit accounts</a:t>
            </a:r>
          </a:p>
          <a:p>
            <a:pPr marL="285750" indent="-285750">
              <a:buFont typeface="Arial" panose="020B0604020202020204" pitchFamily="34" charset="0"/>
              <a:buChar char="•"/>
            </a:pPr>
            <a:r>
              <a:rPr lang="en-US" sz="2000" dirty="0">
                <a:solidFill>
                  <a:schemeClr val="accent1"/>
                </a:solidFill>
              </a:rPr>
              <a:t>Offers of credit</a:t>
            </a:r>
          </a:p>
          <a:p>
            <a:pPr marL="285750" indent="-285750">
              <a:buFont typeface="Arial" panose="020B0604020202020204" pitchFamily="34" charset="0"/>
              <a:buChar char="•"/>
            </a:pPr>
            <a:r>
              <a:rPr lang="en-US" sz="2000" dirty="0">
                <a:solidFill>
                  <a:schemeClr val="accent1"/>
                </a:solidFill>
              </a:rPr>
              <a:t>Employment purposes</a:t>
            </a:r>
          </a:p>
          <a:p>
            <a:pPr marL="285750" indent="-285750">
              <a:buFont typeface="Arial" panose="020B0604020202020204" pitchFamily="34" charset="0"/>
              <a:buChar char="•"/>
            </a:pPr>
            <a:r>
              <a:rPr lang="en-US" sz="2000" dirty="0">
                <a:solidFill>
                  <a:schemeClr val="accent1"/>
                </a:solidFill>
              </a:rPr>
              <a:t>Underwrite insurance</a:t>
            </a:r>
          </a:p>
          <a:p>
            <a:pPr marL="285750" indent="-285750">
              <a:buFont typeface="Arial" panose="020B0604020202020204" pitchFamily="34" charset="0"/>
              <a:buChar char="•"/>
            </a:pPr>
            <a:r>
              <a:rPr lang="en-US" sz="2000" dirty="0">
                <a:solidFill>
                  <a:schemeClr val="accent1"/>
                </a:solidFill>
              </a:rPr>
              <a:t>A business transaction initiated </a:t>
            </a:r>
            <a:br>
              <a:rPr lang="en-US" sz="2000" dirty="0">
                <a:solidFill>
                  <a:schemeClr val="accent1"/>
                </a:solidFill>
              </a:rPr>
            </a:br>
            <a:r>
              <a:rPr lang="en-US" sz="2000" dirty="0">
                <a:solidFill>
                  <a:schemeClr val="accent1"/>
                </a:solidFill>
              </a:rPr>
              <a:t>by the consumer</a:t>
            </a:r>
          </a:p>
          <a:p>
            <a:pPr marL="285750" indent="-285750">
              <a:buFont typeface="Arial" panose="020B0604020202020204" pitchFamily="34" charset="0"/>
              <a:buChar char="•"/>
            </a:pPr>
            <a:r>
              <a:rPr lang="en-US" sz="2000" dirty="0">
                <a:solidFill>
                  <a:schemeClr val="accent1"/>
                </a:solidFill>
              </a:rPr>
              <a:t>Court order or federal jury subpoena</a:t>
            </a:r>
          </a:p>
          <a:p>
            <a:pPr marL="285750" indent="-285750">
              <a:buFont typeface="Arial" panose="020B0604020202020204" pitchFamily="34" charset="0"/>
              <a:buChar char="•"/>
            </a:pPr>
            <a:r>
              <a:rPr lang="en-US" sz="2000" dirty="0">
                <a:solidFill>
                  <a:schemeClr val="accent1"/>
                </a:solidFill>
              </a:rPr>
              <a:t>Valuation of risk of an investor</a:t>
            </a:r>
          </a:p>
          <a:p>
            <a:pPr marL="285750" indent="-285750">
              <a:buFont typeface="Arial" panose="020B0604020202020204" pitchFamily="34" charset="0"/>
              <a:buChar char="•"/>
            </a:pPr>
            <a:r>
              <a:rPr lang="en-US" sz="2000" dirty="0">
                <a:solidFill>
                  <a:schemeClr val="accent1"/>
                </a:solidFill>
              </a:rPr>
              <a:t>Eligibility for government license</a:t>
            </a:r>
          </a:p>
          <a:p>
            <a:pPr marL="285750" indent="-285750">
              <a:buFont typeface="Arial" panose="020B0604020202020204" pitchFamily="34" charset="0"/>
              <a:buChar char="•"/>
            </a:pPr>
            <a:r>
              <a:rPr lang="en-US" sz="2000" dirty="0">
                <a:solidFill>
                  <a:schemeClr val="accent1"/>
                </a:solidFill>
              </a:rPr>
              <a:t>Disclosure to consumer</a:t>
            </a:r>
          </a:p>
        </p:txBody>
      </p:sp>
      <p:sp>
        <p:nvSpPr>
          <p:cNvPr id="3" name="Title 2"/>
          <p:cNvSpPr>
            <a:spLocks noGrp="1"/>
          </p:cNvSpPr>
          <p:nvPr>
            <p:ph type="title"/>
          </p:nvPr>
        </p:nvSpPr>
        <p:spPr/>
        <p:txBody>
          <a:bodyPr/>
          <a:lstStyle/>
          <a:p>
            <a:r>
              <a:rPr lang="en-US" sz="3200" dirty="0"/>
              <a:t>The Fair Credit Reporting Act</a:t>
            </a:r>
            <a:br>
              <a:rPr lang="en-US" dirty="0"/>
            </a:br>
            <a:r>
              <a:rPr lang="en-US" sz="2000" dirty="0"/>
              <a:t>Permissible purposes</a:t>
            </a:r>
            <a:endParaRPr lang="en-GB" sz="2000" dirty="0"/>
          </a:p>
        </p:txBody>
      </p:sp>
      <p:sp>
        <p:nvSpPr>
          <p:cNvPr id="4" name="Date Placeholder 3"/>
          <p:cNvSpPr>
            <a:spLocks noGrp="1"/>
          </p:cNvSpPr>
          <p:nvPr>
            <p:ph type="dt" sz="half" idx="10"/>
          </p:nvPr>
        </p:nvSpPr>
        <p:spPr/>
        <p:txBody>
          <a:bodyPr/>
          <a:lstStyle/>
          <a:p>
            <a:fld id="{BB6AFABC-4D04-4191-A181-B012923B5103}"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54" r="16654"/>
          <a:stretch>
            <a:fillRect/>
          </a:stretch>
        </p:blipFill>
        <p:spPr/>
      </p:pic>
    </p:spTree>
    <p:extLst>
      <p:ext uri="{BB962C8B-B14F-4D97-AF65-F5344CB8AC3E}">
        <p14:creationId xmlns:p14="http://schemas.microsoft.com/office/powerpoint/2010/main" val="3231084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917435" y="6396375"/>
            <a:ext cx="720000" cy="216000"/>
          </a:xfrm>
        </p:spPr>
        <p:txBody>
          <a:bodyPr/>
          <a:lstStyle/>
          <a:p>
            <a:fld id="{D978DB28-573F-40ED-9168-06F28FF68FF9}" type="datetime1">
              <a:rPr lang="en-GB" smtClean="0"/>
              <a:t>04/05/2017</a:t>
            </a:fld>
            <a:endParaRPr lang="en-GB"/>
          </a:p>
        </p:txBody>
      </p:sp>
      <p:sp>
        <p:nvSpPr>
          <p:cNvPr id="5" name="Footer Placeholder 4"/>
          <p:cNvSpPr>
            <a:spLocks noGrp="1"/>
          </p:cNvSpPr>
          <p:nvPr>
            <p:ph type="ftr" sz="quarter" idx="11"/>
          </p:nvPr>
        </p:nvSpPr>
        <p:spPr>
          <a:xfrm>
            <a:off x="3643273" y="6365202"/>
            <a:ext cx="6114625" cy="216000"/>
          </a:xfrm>
        </p:spPr>
        <p:txBody>
          <a:bodyPr/>
          <a:lstStyle/>
          <a:p>
            <a:r>
              <a:rPr lang="en-GB"/>
              <a:t>Public</a:t>
            </a:r>
            <a:endParaRPr lang="en-GB" dirty="0"/>
          </a:p>
        </p:txBody>
      </p:sp>
      <p:sp>
        <p:nvSpPr>
          <p:cNvPr id="7" name="Title 6"/>
          <p:cNvSpPr>
            <a:spLocks noGrp="1"/>
          </p:cNvSpPr>
          <p:nvPr>
            <p:ph type="title"/>
          </p:nvPr>
        </p:nvSpPr>
        <p:spPr>
          <a:xfrm>
            <a:off x="441495" y="528034"/>
            <a:ext cx="7364035" cy="1007678"/>
          </a:xfrm>
        </p:spPr>
        <p:txBody>
          <a:bodyPr/>
          <a:lstStyle/>
          <a:p>
            <a:r>
              <a:rPr lang="en-US" dirty="0"/>
              <a:t>The players in the credit cycle</a:t>
            </a:r>
          </a:p>
        </p:txBody>
      </p:sp>
      <p:pic>
        <p:nvPicPr>
          <p:cNvPr id="6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4349" y="1198670"/>
            <a:ext cx="10623029" cy="47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65"/>
          <p:cNvSpPr/>
          <p:nvPr/>
        </p:nvSpPr>
        <p:spPr>
          <a:xfrm>
            <a:off x="994349" y="1198670"/>
            <a:ext cx="10608038" cy="4709588"/>
          </a:xfrm>
          <a:prstGeom prst="rect">
            <a:avLst/>
          </a:prstGeom>
          <a:gradFill flip="none" rotWithShape="1">
            <a:gsLst>
              <a:gs pos="0">
                <a:srgbClr val="FFFFFF">
                  <a:shade val="30000"/>
                  <a:satMod val="115000"/>
                  <a:alpha val="50000"/>
                </a:srgbClr>
              </a:gs>
              <a:gs pos="50000">
                <a:srgbClr val="FFFFFF">
                  <a:shade val="67500"/>
                  <a:satMod val="115000"/>
                  <a:alpha val="50000"/>
                </a:srgbClr>
              </a:gs>
              <a:gs pos="100000">
                <a:srgbClr val="FFFFFF">
                  <a:shade val="100000"/>
                  <a:satMod val="115000"/>
                  <a:alpha val="50000"/>
                </a:srgb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7" name="Group 66"/>
          <p:cNvGrpSpPr>
            <a:grpSpLocks/>
          </p:cNvGrpSpPr>
          <p:nvPr/>
        </p:nvGrpSpPr>
        <p:grpSpPr bwMode="auto">
          <a:xfrm>
            <a:off x="4053840" y="1356360"/>
            <a:ext cx="4715396" cy="4288117"/>
            <a:chOff x="2303749" y="1773736"/>
            <a:chExt cx="4536501" cy="4536500"/>
          </a:xfrm>
        </p:grpSpPr>
        <p:sp>
          <p:nvSpPr>
            <p:cNvPr id="68" name="Block Arc 67"/>
            <p:cNvSpPr/>
            <p:nvPr/>
          </p:nvSpPr>
          <p:spPr>
            <a:xfrm>
              <a:off x="2959533" y="2429291"/>
              <a:ext cx="3224934" cy="3225391"/>
            </a:xfrm>
            <a:prstGeom prst="blockArc">
              <a:avLst>
                <a:gd name="adj1" fmla="val 10800000"/>
                <a:gd name="adj2" fmla="val 16200000"/>
                <a:gd name="adj3" fmla="val 4637"/>
              </a:avLst>
            </a:prstGeom>
            <a:solidFill>
              <a:schemeClr val="tx1">
                <a:lumMod val="90000"/>
                <a:lumOff val="1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9" name="Block Arc 68"/>
            <p:cNvSpPr/>
            <p:nvPr/>
          </p:nvSpPr>
          <p:spPr>
            <a:xfrm>
              <a:off x="2959533" y="2429291"/>
              <a:ext cx="3224934" cy="3225391"/>
            </a:xfrm>
            <a:prstGeom prst="blockArc">
              <a:avLst>
                <a:gd name="adj1" fmla="val 5400000"/>
                <a:gd name="adj2" fmla="val 10800000"/>
                <a:gd name="adj3" fmla="val 4637"/>
              </a:avLst>
            </a:prstGeom>
            <a:solidFill>
              <a:schemeClr val="tx1">
                <a:lumMod val="90000"/>
                <a:lumOff val="1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0" name="Block Arc 69"/>
            <p:cNvSpPr/>
            <p:nvPr/>
          </p:nvSpPr>
          <p:spPr>
            <a:xfrm>
              <a:off x="2959533" y="2429291"/>
              <a:ext cx="3224934" cy="3225391"/>
            </a:xfrm>
            <a:prstGeom prst="blockArc">
              <a:avLst>
                <a:gd name="adj1" fmla="val 0"/>
                <a:gd name="adj2" fmla="val 5400000"/>
                <a:gd name="adj3" fmla="val 4637"/>
              </a:avLst>
            </a:prstGeom>
            <a:solidFill>
              <a:schemeClr val="tx1">
                <a:lumMod val="90000"/>
                <a:lumOff val="1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1" name="Block Arc 70"/>
            <p:cNvSpPr/>
            <p:nvPr/>
          </p:nvSpPr>
          <p:spPr>
            <a:xfrm>
              <a:off x="2959533" y="2429291"/>
              <a:ext cx="3224934" cy="3225391"/>
            </a:xfrm>
            <a:prstGeom prst="blockArc">
              <a:avLst>
                <a:gd name="adj1" fmla="val 16200000"/>
                <a:gd name="adj2" fmla="val 0"/>
                <a:gd name="adj3" fmla="val 4637"/>
              </a:avLst>
            </a:prstGeom>
            <a:solidFill>
              <a:schemeClr val="tx1">
                <a:lumMod val="90000"/>
                <a:lumOff val="1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2" name="Freeform 71"/>
            <p:cNvSpPr/>
            <p:nvPr/>
          </p:nvSpPr>
          <p:spPr>
            <a:xfrm>
              <a:off x="3931300" y="3400718"/>
              <a:ext cx="1281399" cy="1282537"/>
            </a:xfrm>
            <a:custGeom>
              <a:avLst/>
              <a:gdLst>
                <a:gd name="connsiteX0" fmla="*/ 0 w 1281111"/>
                <a:gd name="connsiteY0" fmla="*/ 640556 h 1281111"/>
                <a:gd name="connsiteX1" fmla="*/ 640556 w 1281111"/>
                <a:gd name="connsiteY1" fmla="*/ 0 h 1281111"/>
                <a:gd name="connsiteX2" fmla="*/ 1281112 w 1281111"/>
                <a:gd name="connsiteY2" fmla="*/ 640556 h 1281111"/>
                <a:gd name="connsiteX3" fmla="*/ 640556 w 1281111"/>
                <a:gd name="connsiteY3" fmla="*/ 1281112 h 1281111"/>
                <a:gd name="connsiteX4" fmla="*/ 0 w 1281111"/>
                <a:gd name="connsiteY4" fmla="*/ 640556 h 128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111" h="1281111">
                  <a:moveTo>
                    <a:pt x="0" y="640556"/>
                  </a:moveTo>
                  <a:cubicBezTo>
                    <a:pt x="0" y="286787"/>
                    <a:pt x="286787" y="0"/>
                    <a:pt x="640556" y="0"/>
                  </a:cubicBezTo>
                  <a:cubicBezTo>
                    <a:pt x="994325" y="0"/>
                    <a:pt x="1281112" y="286787"/>
                    <a:pt x="1281112" y="640556"/>
                  </a:cubicBezTo>
                  <a:cubicBezTo>
                    <a:pt x="1281112" y="994325"/>
                    <a:pt x="994325" y="1281112"/>
                    <a:pt x="640556" y="1281112"/>
                  </a:cubicBezTo>
                  <a:cubicBezTo>
                    <a:pt x="286787" y="1281112"/>
                    <a:pt x="0" y="994325"/>
                    <a:pt x="0" y="640556"/>
                  </a:cubicBezTo>
                  <a:close/>
                </a:path>
              </a:pathLst>
            </a:custGeom>
            <a:solidFill>
              <a:schemeClr val="tx2"/>
            </a:solidFill>
            <a:ln>
              <a:noFill/>
            </a:ln>
            <a:effectLst>
              <a:outerShdw blurRad="292100" dist="139700" dir="2700000" algn="ctr">
                <a:srgbClr val="000000">
                  <a:alpha val="65000"/>
                </a:srgbClr>
              </a:outerShdw>
            </a:effectLst>
          </p:spPr>
          <p:style>
            <a:lnRef idx="2">
              <a:scrgbClr r="0" g="0" b="0"/>
            </a:lnRef>
            <a:fillRef idx="1">
              <a:scrgbClr r="0" g="0" b="0"/>
            </a:fillRef>
            <a:effectRef idx="0">
              <a:scrgbClr r="0" g="0" b="0"/>
            </a:effectRef>
            <a:fontRef idx="minor">
              <a:schemeClr val="lt1"/>
            </a:fontRef>
          </p:style>
          <p:txBody>
            <a:bodyPr lIns="213014" tIns="213014" rIns="213014" bIns="213014" spcCol="1270" anchor="ctr"/>
            <a:lstStyle/>
            <a:p>
              <a:pPr algn="ctr" defTabSz="889000">
                <a:lnSpc>
                  <a:spcPct val="90000"/>
                </a:lnSpc>
                <a:spcAft>
                  <a:spcPct val="35000"/>
                </a:spcAft>
                <a:defRPr/>
              </a:pPr>
              <a:r>
                <a:rPr lang="en-US" sz="3200" b="1" dirty="0">
                  <a:solidFill>
                    <a:schemeClr val="bg1"/>
                  </a:solidFill>
                </a:rPr>
                <a:t>You</a:t>
              </a:r>
            </a:p>
          </p:txBody>
        </p:sp>
        <p:sp>
          <p:nvSpPr>
            <p:cNvPr id="73" name="Freeform 72"/>
            <p:cNvSpPr/>
            <p:nvPr/>
          </p:nvSpPr>
          <p:spPr>
            <a:xfrm>
              <a:off x="3878901" y="1773736"/>
              <a:ext cx="1386197" cy="1385712"/>
            </a:xfrm>
            <a:custGeom>
              <a:avLst/>
              <a:gdLst>
                <a:gd name="connsiteX0" fmla="*/ 0 w 1386269"/>
                <a:gd name="connsiteY0" fmla="*/ 693135 h 1386269"/>
                <a:gd name="connsiteX1" fmla="*/ 693135 w 1386269"/>
                <a:gd name="connsiteY1" fmla="*/ 0 h 1386269"/>
                <a:gd name="connsiteX2" fmla="*/ 1386270 w 1386269"/>
                <a:gd name="connsiteY2" fmla="*/ 693135 h 1386269"/>
                <a:gd name="connsiteX3" fmla="*/ 693135 w 1386269"/>
                <a:gd name="connsiteY3" fmla="*/ 1386270 h 1386269"/>
                <a:gd name="connsiteX4" fmla="*/ 0 w 1386269"/>
                <a:gd name="connsiteY4" fmla="*/ 693135 h 138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269" h="1386269">
                  <a:moveTo>
                    <a:pt x="0" y="693135"/>
                  </a:moveTo>
                  <a:cubicBezTo>
                    <a:pt x="0" y="310327"/>
                    <a:pt x="310327" y="0"/>
                    <a:pt x="693135" y="0"/>
                  </a:cubicBezTo>
                  <a:cubicBezTo>
                    <a:pt x="1075943" y="0"/>
                    <a:pt x="1386270" y="310327"/>
                    <a:pt x="1386270" y="693135"/>
                  </a:cubicBezTo>
                  <a:cubicBezTo>
                    <a:pt x="1386270" y="1075943"/>
                    <a:pt x="1075943" y="1386270"/>
                    <a:pt x="693135" y="1386270"/>
                  </a:cubicBezTo>
                  <a:cubicBezTo>
                    <a:pt x="310327" y="1386270"/>
                    <a:pt x="0" y="1075943"/>
                    <a:pt x="0" y="693135"/>
                  </a:cubicBezTo>
                  <a:close/>
                </a:path>
              </a:pathLst>
            </a:custGeom>
            <a:solidFill>
              <a:schemeClr val="accent3"/>
            </a:solidFill>
            <a:ln>
              <a:noFill/>
            </a:ln>
            <a:effectLst>
              <a:outerShdw blurRad="292100" dist="139700" dir="2700000" algn="ctr">
                <a:srgbClr val="000000">
                  <a:alpha val="65000"/>
                </a:srgbClr>
              </a:outerShdw>
            </a:effectLst>
          </p:spPr>
          <p:style>
            <a:lnRef idx="2">
              <a:scrgbClr r="0" g="0" b="0"/>
            </a:lnRef>
            <a:fillRef idx="1">
              <a:scrgbClr r="0" g="0" b="0"/>
            </a:fillRef>
            <a:effectRef idx="0">
              <a:scrgbClr r="0" g="0" b="0"/>
            </a:effectRef>
            <a:fontRef idx="minor">
              <a:schemeClr val="lt1"/>
            </a:fontRef>
          </p:style>
          <p:txBody>
            <a:bodyPr wrap="none" lIns="220794" tIns="220794" rIns="220794" bIns="220794" spcCol="1270" anchor="ctr"/>
            <a:lstStyle/>
            <a:p>
              <a:pPr algn="ctr" defTabSz="622300">
                <a:lnSpc>
                  <a:spcPct val="90000"/>
                </a:lnSpc>
                <a:spcAft>
                  <a:spcPct val="35000"/>
                </a:spcAft>
                <a:defRPr/>
              </a:pPr>
              <a:r>
                <a:rPr lang="en-US" dirty="0">
                  <a:solidFill>
                    <a:schemeClr val="bg1"/>
                  </a:solidFill>
                  <a:latin typeface="Arial Narrow" panose="020B0606020202030204" pitchFamily="34" charset="0"/>
                </a:rPr>
                <a:t>Credit  </a:t>
              </a:r>
              <a:br>
                <a:rPr lang="en-US" dirty="0">
                  <a:solidFill>
                    <a:schemeClr val="bg1"/>
                  </a:solidFill>
                  <a:latin typeface="Arial Narrow" panose="020B0606020202030204" pitchFamily="34" charset="0"/>
                </a:rPr>
              </a:br>
              <a:r>
                <a:rPr lang="en-US" dirty="0">
                  <a:solidFill>
                    <a:schemeClr val="bg1"/>
                  </a:solidFill>
                  <a:latin typeface="Arial Narrow" panose="020B0606020202030204" pitchFamily="34" charset="0"/>
                </a:rPr>
                <a:t>reporting </a:t>
              </a:r>
              <a:br>
                <a:rPr lang="en-US" dirty="0">
                  <a:solidFill>
                    <a:schemeClr val="bg1"/>
                  </a:solidFill>
                  <a:latin typeface="Arial Narrow" panose="020B0606020202030204" pitchFamily="34" charset="0"/>
                </a:rPr>
              </a:br>
              <a:r>
                <a:rPr lang="en-US" dirty="0">
                  <a:solidFill>
                    <a:schemeClr val="bg1"/>
                  </a:solidFill>
                  <a:latin typeface="Arial Narrow" panose="020B0606020202030204" pitchFamily="34" charset="0"/>
                </a:rPr>
                <a:t>companies</a:t>
              </a:r>
            </a:p>
          </p:txBody>
        </p:sp>
        <p:sp>
          <p:nvSpPr>
            <p:cNvPr id="74" name="Freeform 73"/>
            <p:cNvSpPr/>
            <p:nvPr/>
          </p:nvSpPr>
          <p:spPr>
            <a:xfrm>
              <a:off x="5454053" y="3348336"/>
              <a:ext cx="1386197" cy="1387299"/>
            </a:xfrm>
            <a:custGeom>
              <a:avLst/>
              <a:gdLst>
                <a:gd name="connsiteX0" fmla="*/ 0 w 1386269"/>
                <a:gd name="connsiteY0" fmla="*/ 693135 h 1386269"/>
                <a:gd name="connsiteX1" fmla="*/ 693135 w 1386269"/>
                <a:gd name="connsiteY1" fmla="*/ 0 h 1386269"/>
                <a:gd name="connsiteX2" fmla="*/ 1386270 w 1386269"/>
                <a:gd name="connsiteY2" fmla="*/ 693135 h 1386269"/>
                <a:gd name="connsiteX3" fmla="*/ 693135 w 1386269"/>
                <a:gd name="connsiteY3" fmla="*/ 1386270 h 1386269"/>
                <a:gd name="connsiteX4" fmla="*/ 0 w 1386269"/>
                <a:gd name="connsiteY4" fmla="*/ 693135 h 138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269" h="1386269">
                  <a:moveTo>
                    <a:pt x="0" y="693135"/>
                  </a:moveTo>
                  <a:cubicBezTo>
                    <a:pt x="0" y="310327"/>
                    <a:pt x="310327" y="0"/>
                    <a:pt x="693135" y="0"/>
                  </a:cubicBezTo>
                  <a:cubicBezTo>
                    <a:pt x="1075943" y="0"/>
                    <a:pt x="1386270" y="310327"/>
                    <a:pt x="1386270" y="693135"/>
                  </a:cubicBezTo>
                  <a:cubicBezTo>
                    <a:pt x="1386270" y="1075943"/>
                    <a:pt x="1075943" y="1386270"/>
                    <a:pt x="693135" y="1386270"/>
                  </a:cubicBezTo>
                  <a:cubicBezTo>
                    <a:pt x="310327" y="1386270"/>
                    <a:pt x="0" y="1075943"/>
                    <a:pt x="0" y="693135"/>
                  </a:cubicBezTo>
                  <a:close/>
                </a:path>
              </a:pathLst>
            </a:custGeom>
            <a:solidFill>
              <a:schemeClr val="accent6"/>
            </a:solidFill>
            <a:ln>
              <a:noFill/>
            </a:ln>
            <a:effectLst>
              <a:outerShdw blurRad="292100" dist="139700" dir="2700000" algn="ctr">
                <a:srgbClr val="000000">
                  <a:alpha val="65000"/>
                </a:srgbClr>
              </a:outerShdw>
            </a:effectLst>
          </p:spPr>
          <p:style>
            <a:lnRef idx="2">
              <a:scrgbClr r="0" g="0" b="0"/>
            </a:lnRef>
            <a:fillRef idx="1">
              <a:scrgbClr r="0" g="0" b="0"/>
            </a:fillRef>
            <a:effectRef idx="0">
              <a:scrgbClr r="0" g="0" b="0"/>
            </a:effectRef>
            <a:fontRef idx="minor">
              <a:schemeClr val="lt1"/>
            </a:fontRef>
          </p:style>
          <p:txBody>
            <a:bodyPr wrap="none" lIns="220794" tIns="220794" rIns="220794" bIns="220794" spcCol="1270" anchor="ctr"/>
            <a:lstStyle/>
            <a:p>
              <a:pPr algn="ctr" defTabSz="622300">
                <a:lnSpc>
                  <a:spcPct val="90000"/>
                </a:lnSpc>
                <a:spcAft>
                  <a:spcPct val="35000"/>
                </a:spcAft>
                <a:defRPr/>
              </a:pPr>
              <a:r>
                <a:rPr lang="en-US" dirty="0">
                  <a:solidFill>
                    <a:schemeClr val="bg1"/>
                  </a:solidFill>
                  <a:latin typeface="Arial Narrow" panose="020B0606020202030204" pitchFamily="34" charset="0"/>
                </a:rPr>
                <a:t>Lenders</a:t>
              </a:r>
            </a:p>
          </p:txBody>
        </p:sp>
        <p:sp>
          <p:nvSpPr>
            <p:cNvPr id="75" name="Freeform 74"/>
            <p:cNvSpPr/>
            <p:nvPr/>
          </p:nvSpPr>
          <p:spPr>
            <a:xfrm>
              <a:off x="3878901" y="4924525"/>
              <a:ext cx="1386197" cy="1385711"/>
            </a:xfrm>
            <a:custGeom>
              <a:avLst/>
              <a:gdLst>
                <a:gd name="connsiteX0" fmla="*/ 0 w 1386269"/>
                <a:gd name="connsiteY0" fmla="*/ 693135 h 1386269"/>
                <a:gd name="connsiteX1" fmla="*/ 693135 w 1386269"/>
                <a:gd name="connsiteY1" fmla="*/ 0 h 1386269"/>
                <a:gd name="connsiteX2" fmla="*/ 1386270 w 1386269"/>
                <a:gd name="connsiteY2" fmla="*/ 693135 h 1386269"/>
                <a:gd name="connsiteX3" fmla="*/ 693135 w 1386269"/>
                <a:gd name="connsiteY3" fmla="*/ 1386270 h 1386269"/>
                <a:gd name="connsiteX4" fmla="*/ 0 w 1386269"/>
                <a:gd name="connsiteY4" fmla="*/ 693135 h 138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269" h="1386269">
                  <a:moveTo>
                    <a:pt x="0" y="693135"/>
                  </a:moveTo>
                  <a:cubicBezTo>
                    <a:pt x="0" y="310327"/>
                    <a:pt x="310327" y="0"/>
                    <a:pt x="693135" y="0"/>
                  </a:cubicBezTo>
                  <a:cubicBezTo>
                    <a:pt x="1075943" y="0"/>
                    <a:pt x="1386270" y="310327"/>
                    <a:pt x="1386270" y="693135"/>
                  </a:cubicBezTo>
                  <a:cubicBezTo>
                    <a:pt x="1386270" y="1075943"/>
                    <a:pt x="1075943" y="1386270"/>
                    <a:pt x="693135" y="1386270"/>
                  </a:cubicBezTo>
                  <a:cubicBezTo>
                    <a:pt x="310327" y="1386270"/>
                    <a:pt x="0" y="1075943"/>
                    <a:pt x="0" y="693135"/>
                  </a:cubicBezTo>
                  <a:close/>
                </a:path>
              </a:pathLst>
            </a:custGeom>
            <a:solidFill>
              <a:schemeClr val="accent4"/>
            </a:solidFill>
            <a:ln>
              <a:noFill/>
            </a:ln>
            <a:effectLst>
              <a:outerShdw blurRad="292100" dist="139700" dir="2700000" algn="ctr">
                <a:srgbClr val="000000">
                  <a:alpha val="65000"/>
                </a:srgbClr>
              </a:outerShdw>
            </a:effectLst>
          </p:spPr>
          <p:style>
            <a:lnRef idx="2">
              <a:scrgbClr r="0" g="0" b="0"/>
            </a:lnRef>
            <a:fillRef idx="1">
              <a:scrgbClr r="0" g="0" b="0"/>
            </a:fillRef>
            <a:effectRef idx="0">
              <a:scrgbClr r="0" g="0" b="0"/>
            </a:effectRef>
            <a:fontRef idx="minor">
              <a:schemeClr val="lt1"/>
            </a:fontRef>
          </p:style>
          <p:txBody>
            <a:bodyPr wrap="none" lIns="220794" tIns="220794" rIns="220794" bIns="220794" spcCol="1270" anchor="ctr"/>
            <a:lstStyle/>
            <a:p>
              <a:pPr algn="ctr" defTabSz="622300">
                <a:lnSpc>
                  <a:spcPct val="90000"/>
                </a:lnSpc>
                <a:spcAft>
                  <a:spcPct val="35000"/>
                </a:spcAft>
                <a:defRPr/>
              </a:pPr>
              <a:r>
                <a:rPr lang="en-US" dirty="0">
                  <a:solidFill>
                    <a:schemeClr val="bg1"/>
                  </a:solidFill>
                  <a:latin typeface="Arial Narrow" panose="020B0606020202030204" pitchFamily="34" charset="0"/>
                </a:rPr>
                <a:t>Risk score </a:t>
              </a:r>
              <a:br>
                <a:rPr lang="en-US" dirty="0">
                  <a:solidFill>
                    <a:schemeClr val="bg1"/>
                  </a:solidFill>
                  <a:latin typeface="Arial Narrow" panose="020B0606020202030204" pitchFamily="34" charset="0"/>
                </a:rPr>
              </a:br>
              <a:r>
                <a:rPr lang="en-US" dirty="0">
                  <a:solidFill>
                    <a:schemeClr val="bg1"/>
                  </a:solidFill>
                  <a:latin typeface="Arial Narrow" panose="020B0606020202030204" pitchFamily="34" charset="0"/>
                </a:rPr>
                <a:t>modelers</a:t>
              </a:r>
            </a:p>
          </p:txBody>
        </p:sp>
        <p:sp>
          <p:nvSpPr>
            <p:cNvPr id="76" name="Freeform 75"/>
            <p:cNvSpPr/>
            <p:nvPr/>
          </p:nvSpPr>
          <p:spPr>
            <a:xfrm>
              <a:off x="2303749" y="3348336"/>
              <a:ext cx="1386197" cy="1387299"/>
            </a:xfrm>
            <a:custGeom>
              <a:avLst/>
              <a:gdLst>
                <a:gd name="connsiteX0" fmla="*/ 0 w 1386269"/>
                <a:gd name="connsiteY0" fmla="*/ 693135 h 1386269"/>
                <a:gd name="connsiteX1" fmla="*/ 693135 w 1386269"/>
                <a:gd name="connsiteY1" fmla="*/ 0 h 1386269"/>
                <a:gd name="connsiteX2" fmla="*/ 1386270 w 1386269"/>
                <a:gd name="connsiteY2" fmla="*/ 693135 h 1386269"/>
                <a:gd name="connsiteX3" fmla="*/ 693135 w 1386269"/>
                <a:gd name="connsiteY3" fmla="*/ 1386270 h 1386269"/>
                <a:gd name="connsiteX4" fmla="*/ 0 w 1386269"/>
                <a:gd name="connsiteY4" fmla="*/ 693135 h 138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269" h="1386269">
                  <a:moveTo>
                    <a:pt x="0" y="693135"/>
                  </a:moveTo>
                  <a:cubicBezTo>
                    <a:pt x="0" y="310327"/>
                    <a:pt x="310327" y="0"/>
                    <a:pt x="693135" y="0"/>
                  </a:cubicBezTo>
                  <a:cubicBezTo>
                    <a:pt x="1075943" y="0"/>
                    <a:pt x="1386270" y="310327"/>
                    <a:pt x="1386270" y="693135"/>
                  </a:cubicBezTo>
                  <a:cubicBezTo>
                    <a:pt x="1386270" y="1075943"/>
                    <a:pt x="1075943" y="1386270"/>
                    <a:pt x="693135" y="1386270"/>
                  </a:cubicBezTo>
                  <a:cubicBezTo>
                    <a:pt x="310327" y="1386270"/>
                    <a:pt x="0" y="1075943"/>
                    <a:pt x="0" y="693135"/>
                  </a:cubicBezTo>
                  <a:close/>
                </a:path>
              </a:pathLst>
            </a:custGeom>
            <a:ln>
              <a:noFill/>
            </a:ln>
            <a:effectLst>
              <a:outerShdw blurRad="292100" dist="139700" dir="2700000" algn="ctr">
                <a:srgbClr val="000000">
                  <a:alpha val="65000"/>
                </a:srgbClr>
              </a:outerShdw>
            </a:effectLst>
          </p:spPr>
          <p:style>
            <a:lnRef idx="2">
              <a:scrgbClr r="0" g="0" b="0"/>
            </a:lnRef>
            <a:fillRef idx="1">
              <a:schemeClr val="accent1">
                <a:hueOff val="0"/>
                <a:satOff val="0"/>
                <a:lumOff val="0"/>
                <a:alphaOff val="0"/>
              </a:schemeClr>
            </a:fillRef>
            <a:effectRef idx="0">
              <a:scrgbClr r="0" g="0" b="0"/>
            </a:effectRef>
            <a:fontRef idx="minor">
              <a:schemeClr val="lt1"/>
            </a:fontRef>
          </p:style>
          <p:txBody>
            <a:bodyPr wrap="none" lIns="220794" tIns="220794" rIns="220794" bIns="220794" spcCol="1270" anchor="ctr"/>
            <a:lstStyle/>
            <a:p>
              <a:pPr algn="ctr" defTabSz="622300">
                <a:lnSpc>
                  <a:spcPct val="90000"/>
                </a:lnSpc>
                <a:spcAft>
                  <a:spcPct val="35000"/>
                </a:spcAft>
                <a:defRPr/>
              </a:pPr>
              <a:r>
                <a:rPr lang="en-US" dirty="0">
                  <a:solidFill>
                    <a:schemeClr val="bg1"/>
                  </a:solidFill>
                  <a:latin typeface="Arial Narrow" panose="020B0606020202030204" pitchFamily="34" charset="0"/>
                </a:rPr>
                <a:t>The </a:t>
              </a:r>
              <a:br>
                <a:rPr lang="en-US" dirty="0">
                  <a:solidFill>
                    <a:schemeClr val="bg1"/>
                  </a:solidFill>
                  <a:latin typeface="Arial Narrow" panose="020B0606020202030204" pitchFamily="34" charset="0"/>
                </a:rPr>
              </a:br>
              <a:r>
                <a:rPr lang="en-US" dirty="0">
                  <a:solidFill>
                    <a:schemeClr val="bg1"/>
                  </a:solidFill>
                  <a:latin typeface="Arial Narrow" panose="020B0606020202030204" pitchFamily="34" charset="0"/>
                </a:rPr>
                <a:t>government</a:t>
              </a:r>
            </a:p>
          </p:txBody>
        </p:sp>
      </p:grpSp>
    </p:spTree>
    <p:extLst>
      <p:ext uri="{BB962C8B-B14F-4D97-AF65-F5344CB8AC3E}">
        <p14:creationId xmlns:p14="http://schemas.microsoft.com/office/powerpoint/2010/main" val="210565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750"/>
                                  </p:stCondLst>
                                  <p:childTnLst>
                                    <p:set>
                                      <p:cBhvr>
                                        <p:cTn id="6" dur="1" fill="hold">
                                          <p:stCondLst>
                                            <p:cond delay="0"/>
                                          </p:stCondLst>
                                        </p:cTn>
                                        <p:tgtEl>
                                          <p:spTgt spid="66"/>
                                        </p:tgtEl>
                                        <p:attrNameLst>
                                          <p:attrName>style.visibility</p:attrName>
                                        </p:attrNameLst>
                                      </p:cBhvr>
                                      <p:to>
                                        <p:strVal val="visible"/>
                                      </p:to>
                                    </p:set>
                                    <p:animEffect transition="in" filter="barn(outHorizontal)">
                                      <p:cBhvr>
                                        <p:cTn id="7" dur="1000"/>
                                        <p:tgtEl>
                                          <p:spTgt spid="66"/>
                                        </p:tgtEl>
                                      </p:cBhvr>
                                    </p:animEffect>
                                  </p:childTnLst>
                                </p:cTn>
                              </p:par>
                            </p:childTnLst>
                          </p:cTn>
                        </p:par>
                        <p:par>
                          <p:cTn id="8" fill="hold">
                            <p:stCondLst>
                              <p:cond delay="1750"/>
                            </p:stCondLst>
                            <p:childTnLst>
                              <p:par>
                                <p:cTn id="9" presetID="23" presetClass="entr" presetSubtype="272" fill="hold" nodeType="afterEffect">
                                  <p:stCondLst>
                                    <p:cond delay="250"/>
                                  </p:stCondLst>
                                  <p:childTnLst>
                                    <p:set>
                                      <p:cBhvr>
                                        <p:cTn id="10" dur="1" fill="hold">
                                          <p:stCondLst>
                                            <p:cond delay="0"/>
                                          </p:stCondLst>
                                        </p:cTn>
                                        <p:tgtEl>
                                          <p:spTgt spid="67"/>
                                        </p:tgtEl>
                                        <p:attrNameLst>
                                          <p:attrName>style.visibility</p:attrName>
                                        </p:attrNameLst>
                                      </p:cBhvr>
                                      <p:to>
                                        <p:strVal val="visible"/>
                                      </p:to>
                                    </p:set>
                                    <p:anim calcmode="lin" valueType="num">
                                      <p:cBhvr>
                                        <p:cTn id="11" dur="750" fill="hold"/>
                                        <p:tgtEl>
                                          <p:spTgt spid="67"/>
                                        </p:tgtEl>
                                        <p:attrNameLst>
                                          <p:attrName>ppt_w</p:attrName>
                                        </p:attrNameLst>
                                      </p:cBhvr>
                                      <p:tavLst>
                                        <p:tav tm="0">
                                          <p:val>
                                            <p:strVal val="2/3*#ppt_w"/>
                                          </p:val>
                                        </p:tav>
                                        <p:tav tm="100000">
                                          <p:val>
                                            <p:strVal val="#ppt_w"/>
                                          </p:val>
                                        </p:tav>
                                      </p:tavLst>
                                    </p:anim>
                                    <p:anim calcmode="lin" valueType="num">
                                      <p:cBhvr>
                                        <p:cTn id="12" dur="750" fill="hold"/>
                                        <p:tgtEl>
                                          <p:spTgt spid="6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71500" indent="-571500">
              <a:buFont typeface="Arial" panose="020B0604020202020204" pitchFamily="34" charset="0"/>
              <a:buChar char="•"/>
            </a:pPr>
            <a:r>
              <a:rPr lang="en-US" sz="2800" dirty="0">
                <a:solidFill>
                  <a:schemeClr val="accent3"/>
                </a:solidFill>
                <a:latin typeface="+mj-lt"/>
              </a:rPr>
              <a:t>Identifying information</a:t>
            </a:r>
          </a:p>
          <a:p>
            <a:pPr marL="571500" indent="-571500">
              <a:buFont typeface="Arial" panose="020B0604020202020204" pitchFamily="34" charset="0"/>
              <a:buChar char="•"/>
            </a:pPr>
            <a:r>
              <a:rPr lang="en-US" sz="2800" dirty="0">
                <a:solidFill>
                  <a:schemeClr val="accent3"/>
                </a:solidFill>
                <a:latin typeface="+mj-lt"/>
              </a:rPr>
              <a:t>Account information</a:t>
            </a:r>
          </a:p>
          <a:p>
            <a:pPr marL="571500" indent="-571500">
              <a:buFont typeface="Arial" panose="020B0604020202020204" pitchFamily="34" charset="0"/>
              <a:buChar char="•"/>
            </a:pPr>
            <a:r>
              <a:rPr lang="en-US" sz="2800" dirty="0">
                <a:solidFill>
                  <a:schemeClr val="accent3"/>
                </a:solidFill>
                <a:latin typeface="+mj-lt"/>
              </a:rPr>
              <a:t>Public record information</a:t>
            </a:r>
          </a:p>
          <a:p>
            <a:pPr marL="571500" indent="-571500">
              <a:buFont typeface="Arial" panose="020B0604020202020204" pitchFamily="34" charset="0"/>
              <a:buChar char="•"/>
            </a:pPr>
            <a:r>
              <a:rPr lang="en-US" sz="2800" dirty="0">
                <a:solidFill>
                  <a:schemeClr val="accent3"/>
                </a:solidFill>
                <a:latin typeface="+mj-lt"/>
              </a:rPr>
              <a:t>Inquiries</a:t>
            </a:r>
          </a:p>
          <a:p>
            <a:pPr marL="571500" indent="-571500">
              <a:buFont typeface="Arial" panose="020B0604020202020204" pitchFamily="34" charset="0"/>
              <a:buChar char="•"/>
            </a:pPr>
            <a:r>
              <a:rPr lang="en-US" sz="2800" dirty="0">
                <a:solidFill>
                  <a:schemeClr val="accent3"/>
                </a:solidFill>
                <a:latin typeface="+mj-lt"/>
              </a:rPr>
              <a:t>Dispute instructions</a:t>
            </a:r>
          </a:p>
          <a:p>
            <a:endParaRPr lang="en-US" dirty="0"/>
          </a:p>
          <a:p>
            <a:endParaRPr lang="en-US" dirty="0"/>
          </a:p>
        </p:txBody>
      </p:sp>
      <p:sp>
        <p:nvSpPr>
          <p:cNvPr id="3" name="Title 2"/>
          <p:cNvSpPr>
            <a:spLocks noGrp="1"/>
          </p:cNvSpPr>
          <p:nvPr>
            <p:ph type="title"/>
          </p:nvPr>
        </p:nvSpPr>
        <p:spPr/>
        <p:txBody>
          <a:bodyPr/>
          <a:lstStyle/>
          <a:p>
            <a:r>
              <a:rPr lang="en-US" dirty="0"/>
              <a:t>What’s in a credit report</a:t>
            </a:r>
          </a:p>
        </p:txBody>
      </p:sp>
      <p:sp>
        <p:nvSpPr>
          <p:cNvPr id="4" name="Date Placeholder 3"/>
          <p:cNvSpPr>
            <a:spLocks noGrp="1"/>
          </p:cNvSpPr>
          <p:nvPr>
            <p:ph type="dt" sz="half" idx="10"/>
          </p:nvPr>
        </p:nvSpPr>
        <p:spPr/>
        <p:txBody>
          <a:bodyPr/>
          <a:lstStyle/>
          <a:p>
            <a:fld id="{4D483AE0-CAAA-4228-B753-A66A94AB78C4}"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24" r="16624"/>
          <a:stretch>
            <a:fillRect/>
          </a:stretch>
        </p:blipFill>
        <p:spPr/>
      </p:pic>
    </p:spTree>
    <p:extLst>
      <p:ext uri="{BB962C8B-B14F-4D97-AF65-F5344CB8AC3E}">
        <p14:creationId xmlns:p14="http://schemas.microsoft.com/office/powerpoint/2010/main" val="3410970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4000" b="1" dirty="0">
                <a:solidFill>
                  <a:schemeClr val="accent4"/>
                </a:solidFill>
              </a:rPr>
              <a:t>Information you provide </a:t>
            </a:r>
            <a:r>
              <a:rPr lang="en-US" sz="4000" dirty="0">
                <a:solidFill>
                  <a:schemeClr val="accent4"/>
                </a:solidFill>
                <a:latin typeface="Arial Narrow" panose="020B0606020202030204" pitchFamily="34" charset="0"/>
              </a:rPr>
              <a:t>in an application for credit, housing, or insurance is reported to credit reporting companies</a:t>
            </a:r>
          </a:p>
        </p:txBody>
      </p:sp>
      <p:sp>
        <p:nvSpPr>
          <p:cNvPr id="3" name="Title 2"/>
          <p:cNvSpPr>
            <a:spLocks noGrp="1"/>
          </p:cNvSpPr>
          <p:nvPr>
            <p:ph type="title"/>
          </p:nvPr>
        </p:nvSpPr>
        <p:spPr/>
        <p:txBody>
          <a:bodyPr/>
          <a:lstStyle/>
          <a:p>
            <a:r>
              <a:rPr lang="en-US" dirty="0"/>
              <a:t>Information comes from you</a:t>
            </a:r>
            <a:br>
              <a:rPr lang="en-US" dirty="0"/>
            </a:br>
            <a:endParaRPr lang="en-GB" sz="2000" dirty="0"/>
          </a:p>
        </p:txBody>
      </p:sp>
      <p:sp>
        <p:nvSpPr>
          <p:cNvPr id="4" name="Date Placeholder 3"/>
          <p:cNvSpPr>
            <a:spLocks noGrp="1"/>
          </p:cNvSpPr>
          <p:nvPr>
            <p:ph type="dt" sz="half" idx="10"/>
          </p:nvPr>
        </p:nvSpPr>
        <p:spPr/>
        <p:txBody>
          <a:bodyPr/>
          <a:lstStyle/>
          <a:p>
            <a:fld id="{F10D52B5-8907-4339-B9D6-6960047618DF}"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8897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long is information kept on a report?</a:t>
            </a:r>
            <a:endParaRPr lang="en-GB" sz="2000" dirty="0"/>
          </a:p>
        </p:txBody>
      </p:sp>
      <p:sp>
        <p:nvSpPr>
          <p:cNvPr id="4" name="Date Placeholder 3"/>
          <p:cNvSpPr>
            <a:spLocks noGrp="1"/>
          </p:cNvSpPr>
          <p:nvPr>
            <p:ph type="dt" sz="half" idx="10"/>
          </p:nvPr>
        </p:nvSpPr>
        <p:spPr/>
        <p:txBody>
          <a:bodyPr/>
          <a:lstStyle/>
          <a:p>
            <a:fld id="{3C53909D-1BA7-4B36-873D-3455343BAC15}"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8" b="28"/>
          <a:stretch>
            <a:fillRect/>
          </a:stretch>
        </p:blipFill>
        <p:spPr>
          <a:xfrm>
            <a:off x="6546273" y="-5073"/>
            <a:ext cx="5658606" cy="5655714"/>
          </a:xfrm>
        </p:spPr>
      </p:pic>
      <p:graphicFrame>
        <p:nvGraphicFramePr>
          <p:cNvPr id="8" name="Content Placeholder 7"/>
          <p:cNvGraphicFramePr>
            <a:graphicFrameLocks noGrp="1"/>
          </p:cNvGraphicFramePr>
          <p:nvPr>
            <p:ph idx="1"/>
            <p:extLst>
              <p:ext uri="{D42A27DB-BD31-4B8C-83A1-F6EECF244321}">
                <p14:modId xmlns:p14="http://schemas.microsoft.com/office/powerpoint/2010/main" val="1323072809"/>
              </p:ext>
            </p:extLst>
          </p:nvPr>
        </p:nvGraphicFramePr>
        <p:xfrm>
          <a:off x="685801" y="1704110"/>
          <a:ext cx="4966854" cy="4103230"/>
        </p:xfrm>
        <a:graphic>
          <a:graphicData uri="http://schemas.openxmlformats.org/drawingml/2006/table">
            <a:tbl>
              <a:tblPr firstRow="1" bandRow="1">
                <a:tableStyleId>{BC89EF96-8CEA-46FF-86C4-4CE0E7609802}</a:tableStyleId>
              </a:tblPr>
              <a:tblGrid>
                <a:gridCol w="3231572">
                  <a:extLst>
                    <a:ext uri="{9D8B030D-6E8A-4147-A177-3AD203B41FA5}">
                      <a16:colId xmlns:a16="http://schemas.microsoft.com/office/drawing/2014/main" val="20000"/>
                    </a:ext>
                  </a:extLst>
                </a:gridCol>
                <a:gridCol w="1735282">
                  <a:extLst>
                    <a:ext uri="{9D8B030D-6E8A-4147-A177-3AD203B41FA5}">
                      <a16:colId xmlns:a16="http://schemas.microsoft.com/office/drawing/2014/main" val="20001"/>
                    </a:ext>
                  </a:extLst>
                </a:gridCol>
              </a:tblGrid>
              <a:tr h="383831">
                <a:tc>
                  <a:txBody>
                    <a:bodyPr/>
                    <a:lstStyle/>
                    <a:p>
                      <a:r>
                        <a:rPr lang="en-US" dirty="0"/>
                        <a:t>Type</a:t>
                      </a:r>
                      <a:r>
                        <a:rPr lang="en-US" baseline="0" dirty="0"/>
                        <a:t> of account</a:t>
                      </a:r>
                      <a:endParaRPr lang="en-US" dirty="0"/>
                    </a:p>
                  </a:txBody>
                  <a:tcPr/>
                </a:tc>
                <a:tc>
                  <a:txBody>
                    <a:bodyPr/>
                    <a:lstStyle/>
                    <a:p>
                      <a:pPr algn="ctr"/>
                      <a:r>
                        <a:rPr lang="en-US" dirty="0"/>
                        <a:t>Time frame</a:t>
                      </a:r>
                    </a:p>
                  </a:txBody>
                  <a:tcPr/>
                </a:tc>
                <a:extLst>
                  <a:ext uri="{0D108BD9-81ED-4DB2-BD59-A6C34878D82A}">
                    <a16:rowId xmlns:a16="http://schemas.microsoft.com/office/drawing/2014/main" val="10000"/>
                  </a:ext>
                </a:extLst>
              </a:tr>
              <a:tr h="4474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Open accounts in good standing</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Indefinitely</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Closed accounts in good standing</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10 years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02"/>
                  </a:ext>
                </a:extLst>
              </a:tr>
              <a:tr h="351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Late or missed payments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7 years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03"/>
                  </a:ext>
                </a:extLst>
              </a:tr>
              <a:tr h="351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Collection accounts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7 years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04"/>
                  </a:ext>
                </a:extLst>
              </a:tr>
              <a:tr h="351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Civil judgments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7 years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05"/>
                  </a:ext>
                </a:extLst>
              </a:tr>
              <a:tr h="351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Chapter 7 bankruptcy</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10 years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06"/>
                  </a:ext>
                </a:extLst>
              </a:tr>
              <a:tr h="351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Chapter 13 bankruptcy</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7 years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07"/>
                  </a:ext>
                </a:extLst>
              </a:tr>
              <a:tr h="351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Unpaid tax liens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10 years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08"/>
                  </a:ext>
                </a:extLst>
              </a:tr>
              <a:tr h="351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Paid tax liens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7 years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09"/>
                  </a:ext>
                </a:extLst>
              </a:tr>
              <a:tr h="351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Credit inquiries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u="none" strike="noStrike" cap="none" normalizeH="0" baseline="0" dirty="0">
                          <a:ln>
                            <a:noFill/>
                          </a:ln>
                          <a:effectLst/>
                        </a:rPr>
                        <a:t>2 years</a:t>
                      </a:r>
                      <a:endParaRPr kumimoji="0" lang="en-US" sz="1500" b="0" i="0" u="none" strike="noStrike" cap="none" normalizeH="0" baseline="0" dirty="0">
                        <a:ln>
                          <a:noFill/>
                        </a:ln>
                        <a:solidFill>
                          <a:schemeClr val="tx1"/>
                        </a:solidFill>
                        <a:effectLst/>
                        <a:latin typeface="Arial" charset="0"/>
                      </a:endParaRPr>
                    </a:p>
                  </a:txBody>
                  <a:tcPr marL="121920" marR="121920" anchor="ctr" horzOverflow="overflow"/>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7570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spcBef>
                <a:spcPts val="1800"/>
              </a:spcBef>
            </a:pPr>
            <a:r>
              <a:rPr lang="en-US" sz="3200" b="1" dirty="0">
                <a:solidFill>
                  <a:schemeClr val="accent1"/>
                </a:solidFill>
                <a:latin typeface="+mj-lt"/>
              </a:rPr>
              <a:t>Credit reporting companies do </a:t>
            </a:r>
            <a:r>
              <a:rPr lang="en-US" sz="3200" b="1" dirty="0">
                <a:solidFill>
                  <a:schemeClr val="accent4"/>
                </a:solidFill>
                <a:latin typeface="+mj-lt"/>
              </a:rPr>
              <a:t>not</a:t>
            </a:r>
            <a:r>
              <a:rPr lang="en-US" sz="3200" b="1" dirty="0">
                <a:solidFill>
                  <a:schemeClr val="accent1"/>
                </a:solidFill>
                <a:latin typeface="+mj-lt"/>
              </a:rPr>
              <a:t> store: </a:t>
            </a:r>
          </a:p>
          <a:p>
            <a:pPr marL="342900" indent="-342900">
              <a:spcBef>
                <a:spcPts val="1800"/>
              </a:spcBef>
              <a:buFont typeface="Arial" panose="020B0604020202020204" pitchFamily="34" charset="0"/>
              <a:buChar char="•"/>
            </a:pPr>
            <a:r>
              <a:rPr lang="en-US" sz="2000" dirty="0">
                <a:solidFill>
                  <a:schemeClr val="accent1"/>
                </a:solidFill>
                <a:latin typeface="+mj-lt"/>
              </a:rPr>
              <a:t>Criminal background</a:t>
            </a:r>
          </a:p>
          <a:p>
            <a:pPr marL="342900" indent="-342900">
              <a:spcBef>
                <a:spcPts val="1800"/>
              </a:spcBef>
              <a:buFont typeface="Arial" panose="020B0604020202020204" pitchFamily="34" charset="0"/>
              <a:buChar char="•"/>
            </a:pPr>
            <a:r>
              <a:rPr lang="en-US" sz="2000" dirty="0">
                <a:solidFill>
                  <a:schemeClr val="accent1"/>
                </a:solidFill>
                <a:latin typeface="+mj-lt"/>
              </a:rPr>
              <a:t>Medical information</a:t>
            </a:r>
          </a:p>
          <a:p>
            <a:pPr marL="342900" indent="-342900">
              <a:spcBef>
                <a:spcPts val="1800"/>
              </a:spcBef>
              <a:buFont typeface="Arial" panose="020B0604020202020204" pitchFamily="34" charset="0"/>
              <a:buChar char="•"/>
            </a:pPr>
            <a:r>
              <a:rPr lang="en-US" sz="2000" dirty="0">
                <a:solidFill>
                  <a:schemeClr val="accent1"/>
                </a:solidFill>
                <a:latin typeface="+mj-lt"/>
              </a:rPr>
              <a:t>Income</a:t>
            </a:r>
          </a:p>
          <a:p>
            <a:pPr marL="342900" indent="-342900">
              <a:spcBef>
                <a:spcPts val="1800"/>
              </a:spcBef>
              <a:buFont typeface="Arial" panose="020B0604020202020204" pitchFamily="34" charset="0"/>
              <a:buChar char="•"/>
            </a:pPr>
            <a:r>
              <a:rPr lang="en-US" sz="2000" dirty="0">
                <a:solidFill>
                  <a:schemeClr val="accent1"/>
                </a:solidFill>
                <a:latin typeface="+mj-lt"/>
              </a:rPr>
              <a:t>Buying habits / transaction data</a:t>
            </a:r>
          </a:p>
          <a:p>
            <a:pPr marL="342900" indent="-342900">
              <a:spcBef>
                <a:spcPts val="1800"/>
              </a:spcBef>
              <a:buFont typeface="Arial" panose="020B0604020202020204" pitchFamily="34" charset="0"/>
              <a:buChar char="•"/>
            </a:pPr>
            <a:r>
              <a:rPr lang="en-US" sz="2000" dirty="0">
                <a:solidFill>
                  <a:schemeClr val="accent1"/>
                </a:solidFill>
                <a:latin typeface="+mj-lt"/>
              </a:rPr>
              <a:t>Bank account information</a:t>
            </a:r>
          </a:p>
          <a:p>
            <a:pPr marL="342900" indent="-342900">
              <a:spcBef>
                <a:spcPts val="1800"/>
              </a:spcBef>
              <a:buFont typeface="Arial" panose="020B0604020202020204" pitchFamily="34" charset="0"/>
              <a:buChar char="•"/>
            </a:pPr>
            <a:r>
              <a:rPr lang="en-US" sz="2000" dirty="0">
                <a:solidFill>
                  <a:schemeClr val="accent1"/>
                </a:solidFill>
                <a:latin typeface="+mj-lt"/>
              </a:rPr>
              <a:t>Credit scores</a:t>
            </a:r>
          </a:p>
          <a:p>
            <a:pPr>
              <a:spcBef>
                <a:spcPts val="1800"/>
              </a:spcBef>
            </a:pPr>
            <a:endParaRPr lang="en-US" sz="2000" dirty="0">
              <a:solidFill>
                <a:schemeClr val="accent1"/>
              </a:solidFill>
              <a:latin typeface="+mj-lt"/>
            </a:endParaRPr>
          </a:p>
          <a:p>
            <a:pPr marL="342900" indent="-342900">
              <a:spcBef>
                <a:spcPts val="1800"/>
              </a:spcBef>
              <a:buFont typeface="Arial" panose="020B0604020202020204" pitchFamily="34" charset="0"/>
              <a:buChar char="•"/>
            </a:pPr>
            <a:endParaRPr lang="en-US" sz="2400" dirty="0">
              <a:solidFill>
                <a:schemeClr val="accent1"/>
              </a:solidFill>
              <a:latin typeface="Arial Narrow" panose="020B0606020202030204" pitchFamily="34" charset="0"/>
            </a:endParaRPr>
          </a:p>
        </p:txBody>
      </p:sp>
      <p:sp>
        <p:nvSpPr>
          <p:cNvPr id="3" name="Title 2"/>
          <p:cNvSpPr>
            <a:spLocks noGrp="1"/>
          </p:cNvSpPr>
          <p:nvPr>
            <p:ph type="title"/>
          </p:nvPr>
        </p:nvSpPr>
        <p:spPr/>
        <p:txBody>
          <a:bodyPr/>
          <a:lstStyle/>
          <a:p>
            <a:r>
              <a:rPr lang="en-US" dirty="0"/>
              <a:t>What’s NOT in a credit report?</a:t>
            </a:r>
            <a:br>
              <a:rPr lang="en-US" dirty="0"/>
            </a:br>
            <a:endParaRPr lang="en-GB" dirty="0"/>
          </a:p>
        </p:txBody>
      </p:sp>
      <p:sp>
        <p:nvSpPr>
          <p:cNvPr id="4" name="Date Placeholder 3"/>
          <p:cNvSpPr>
            <a:spLocks noGrp="1"/>
          </p:cNvSpPr>
          <p:nvPr>
            <p:ph type="dt" sz="half" idx="10"/>
          </p:nvPr>
        </p:nvSpPr>
        <p:spPr/>
        <p:txBody>
          <a:bodyPr/>
          <a:lstStyle/>
          <a:p>
            <a:fld id="{F256C9CF-5B9F-4EB3-9861-F937B2B423AC}"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5662" r="15662"/>
          <a:stretch>
            <a:fillRect/>
          </a:stretch>
        </p:blipFill>
        <p:spPr/>
      </p:pic>
    </p:spTree>
    <p:extLst>
      <p:ext uri="{BB962C8B-B14F-4D97-AF65-F5344CB8AC3E}">
        <p14:creationId xmlns:p14="http://schemas.microsoft.com/office/powerpoint/2010/main" val="3415685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54394044"/>
              </p:ext>
            </p:extLst>
          </p:nvPr>
        </p:nvGraphicFramePr>
        <p:xfrm>
          <a:off x="468313" y="1426029"/>
          <a:ext cx="11146744"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Common myths about credit reporting</a:t>
            </a:r>
          </a:p>
        </p:txBody>
      </p:sp>
      <p:sp>
        <p:nvSpPr>
          <p:cNvPr id="4" name="Date Placeholder 3"/>
          <p:cNvSpPr>
            <a:spLocks noGrp="1"/>
          </p:cNvSpPr>
          <p:nvPr>
            <p:ph type="dt" sz="half" idx="10"/>
          </p:nvPr>
        </p:nvSpPr>
        <p:spPr/>
        <p:txBody>
          <a:bodyPr/>
          <a:lstStyle/>
          <a:p>
            <a:fld id="{D1F0EF50-0697-4D30-8573-FEBDAF277FA8}"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spTree>
    <p:extLst>
      <p:ext uri="{BB962C8B-B14F-4D97-AF65-F5344CB8AC3E}">
        <p14:creationId xmlns:p14="http://schemas.microsoft.com/office/powerpoint/2010/main" val="52448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sz="2000" dirty="0">
                <a:solidFill>
                  <a:schemeClr val="accent1"/>
                </a:solidFill>
              </a:rPr>
              <a:t>Used instead of a manual “score sheet”</a:t>
            </a:r>
          </a:p>
          <a:p>
            <a:pPr marL="342900" indent="-342900">
              <a:buFont typeface="Arial" panose="020B0604020202020204" pitchFamily="34" charset="0"/>
              <a:buChar char="•"/>
            </a:pPr>
            <a:r>
              <a:rPr lang="en-US" sz="2000" dirty="0">
                <a:solidFill>
                  <a:schemeClr val="accent1"/>
                </a:solidFill>
              </a:rPr>
              <a:t>Valuable risk management tool</a:t>
            </a:r>
          </a:p>
          <a:p>
            <a:pPr marL="342900" indent="-342900">
              <a:buFont typeface="Arial" panose="020B0604020202020204" pitchFamily="34" charset="0"/>
              <a:buChar char="•"/>
            </a:pPr>
            <a:r>
              <a:rPr lang="en-US" sz="2000" dirty="0">
                <a:solidFill>
                  <a:schemeClr val="accent1"/>
                </a:solidFill>
              </a:rPr>
              <a:t>Many different models, with many different scales available from many different sources</a:t>
            </a:r>
          </a:p>
          <a:p>
            <a:pPr marL="342900" indent="-342900">
              <a:buFont typeface="Arial" panose="020B0604020202020204" pitchFamily="34" charset="0"/>
              <a:buChar char="•"/>
            </a:pPr>
            <a:r>
              <a:rPr lang="en-US" sz="2000" dirty="0">
                <a:solidFill>
                  <a:schemeClr val="accent1"/>
                </a:solidFill>
              </a:rPr>
              <a:t>Credit reporting companies often “apply” the model selected by the creditor when delivering the credit report; however, the credit scoring model, or formula, is proprietary to the developer</a:t>
            </a:r>
          </a:p>
          <a:p>
            <a:endParaRPr lang="en-US" dirty="0"/>
          </a:p>
        </p:txBody>
      </p:sp>
      <p:sp>
        <p:nvSpPr>
          <p:cNvPr id="3" name="Title 2"/>
          <p:cNvSpPr>
            <a:spLocks noGrp="1"/>
          </p:cNvSpPr>
          <p:nvPr>
            <p:ph type="title"/>
          </p:nvPr>
        </p:nvSpPr>
        <p:spPr/>
        <p:txBody>
          <a:bodyPr/>
          <a:lstStyle/>
          <a:p>
            <a:r>
              <a:rPr lang="en-US" dirty="0"/>
              <a:t>What is a credit score?</a:t>
            </a:r>
          </a:p>
        </p:txBody>
      </p:sp>
      <p:sp>
        <p:nvSpPr>
          <p:cNvPr id="4" name="Date Placeholder 3"/>
          <p:cNvSpPr>
            <a:spLocks noGrp="1"/>
          </p:cNvSpPr>
          <p:nvPr>
            <p:ph type="dt" sz="half" idx="10"/>
          </p:nvPr>
        </p:nvSpPr>
        <p:spPr/>
        <p:txBody>
          <a:bodyPr/>
          <a:lstStyle/>
          <a:p>
            <a:fld id="{96B0C45E-6008-4A25-870C-5A3E3B8BCA97}"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9" name="Picture Placeholder 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83" r="16683"/>
          <a:stretch>
            <a:fillRect/>
          </a:stretch>
        </p:blipFill>
        <p:spPr/>
      </p:pic>
    </p:spTree>
    <p:extLst>
      <p:ext uri="{BB962C8B-B14F-4D97-AF65-F5344CB8AC3E}">
        <p14:creationId xmlns:p14="http://schemas.microsoft.com/office/powerpoint/2010/main" val="348530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Learning objectives</a:t>
            </a:r>
            <a:endParaRPr lang="en-GB" dirty="0"/>
          </a:p>
        </p:txBody>
      </p:sp>
      <p:sp>
        <p:nvSpPr>
          <p:cNvPr id="3" name="Subtitle 2"/>
          <p:cNvSpPr>
            <a:spLocks noGrp="1"/>
          </p:cNvSpPr>
          <p:nvPr>
            <p:ph type="subTitle" idx="1"/>
          </p:nvPr>
        </p:nvSpPr>
        <p:spPr>
          <a:xfrm>
            <a:off x="468000" y="2640169"/>
            <a:ext cx="9366563" cy="3338600"/>
          </a:xfrm>
        </p:spPr>
        <p:txBody>
          <a:bodyPr>
            <a:normAutofit fontScale="92500" lnSpcReduction="10000"/>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Understand what credit 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Understand what a credit report is and the contents of credit reports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Understand how information is collected and how long it remains on your credit report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Learn who has access to reports and where to access your own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Understand the role of credit reporting in our lives and the benefits of maintaining a positive history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Learn how to use and manage credit to build a positive history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Know where to go to get helpful and accurate information about credit reports and the questions you may have about them</a:t>
            </a:r>
          </a:p>
        </p:txBody>
      </p:sp>
      <p:sp>
        <p:nvSpPr>
          <p:cNvPr id="4" name="Date Placeholder 3"/>
          <p:cNvSpPr>
            <a:spLocks noGrp="1"/>
          </p:cNvSpPr>
          <p:nvPr>
            <p:ph type="dt" sz="half" idx="10"/>
          </p:nvPr>
        </p:nvSpPr>
        <p:spPr/>
        <p:txBody>
          <a:bodyPr/>
          <a:lstStyle/>
          <a:p>
            <a:fld id="{7351F43F-2FAB-493F-9D41-86E71A99E16B}" type="datetime1">
              <a:rPr lang="en-GB" smtClean="0"/>
              <a:t>04/05/2017</a:t>
            </a:fld>
            <a:endParaRPr lang="en-GB" dirty="0"/>
          </a:p>
        </p:txBody>
      </p:sp>
      <p:sp>
        <p:nvSpPr>
          <p:cNvPr id="5" name="Footer Placeholder 4"/>
          <p:cNvSpPr>
            <a:spLocks noGrp="1"/>
          </p:cNvSpPr>
          <p:nvPr>
            <p:ph type="ftr" sz="quarter" idx="11"/>
          </p:nvPr>
        </p:nvSpPr>
        <p:spPr/>
        <p:txBody>
          <a:bodyPr/>
          <a:lstStyle/>
          <a:p>
            <a:r>
              <a:rPr lang="en-GB"/>
              <a:t>Public</a:t>
            </a:r>
            <a:endParaRPr lang="en-GB" dirty="0"/>
          </a:p>
        </p:txBody>
      </p:sp>
    </p:spTree>
    <p:extLst>
      <p:ext uri="{BB962C8B-B14F-4D97-AF65-F5344CB8AC3E}">
        <p14:creationId xmlns:p14="http://schemas.microsoft.com/office/powerpoint/2010/main" val="3270280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75062" y="2022475"/>
            <a:ext cx="5570851" cy="3994012"/>
          </a:xfrm>
        </p:spPr>
        <p:txBody>
          <a:bodyPr>
            <a:normAutofit fontScale="92500"/>
          </a:bodyPr>
          <a:lstStyle/>
          <a:p>
            <a:pPr marL="285750" indent="-285750">
              <a:buFont typeface="Arial" panose="020B0604020202020204" pitchFamily="34" charset="0"/>
              <a:buChar char="•"/>
            </a:pPr>
            <a:r>
              <a:rPr lang="en-US" sz="2400" dirty="0">
                <a:solidFill>
                  <a:schemeClr val="accent1"/>
                </a:solidFill>
              </a:rPr>
              <a:t>Generated when a risk score is calculated</a:t>
            </a:r>
          </a:p>
          <a:p>
            <a:pPr marL="285750" indent="-285750">
              <a:buFont typeface="Arial" panose="020B0604020202020204" pitchFamily="34" charset="0"/>
              <a:buChar char="•"/>
            </a:pPr>
            <a:r>
              <a:rPr lang="en-US" sz="2400" dirty="0">
                <a:solidFill>
                  <a:schemeClr val="accent1"/>
                </a:solidFill>
              </a:rPr>
              <a:t>Tell the consumer what to address in their credit history to become more creditworthy</a:t>
            </a:r>
          </a:p>
          <a:p>
            <a:pPr marL="285750" indent="-285750">
              <a:buFont typeface="Arial" panose="020B0604020202020204" pitchFamily="34" charset="0"/>
              <a:buChar char="•"/>
            </a:pPr>
            <a:r>
              <a:rPr lang="en-US" sz="2400" dirty="0">
                <a:solidFill>
                  <a:schemeClr val="accent1"/>
                </a:solidFill>
              </a:rPr>
              <a:t>Are largely consistent from model-to-model</a:t>
            </a:r>
          </a:p>
          <a:p>
            <a:pPr marL="285750" indent="-285750">
              <a:buFont typeface="Arial" panose="020B0604020202020204" pitchFamily="34" charset="0"/>
              <a:buChar char="•"/>
            </a:pPr>
            <a:r>
              <a:rPr lang="en-US" sz="2400" dirty="0">
                <a:solidFill>
                  <a:schemeClr val="accent1"/>
                </a:solidFill>
              </a:rPr>
              <a:t>Are usually included in or described in an adverse action notice</a:t>
            </a:r>
          </a:p>
          <a:p>
            <a:pPr marL="285750" indent="-285750">
              <a:buFont typeface="Arial" panose="020B0604020202020204" pitchFamily="34" charset="0"/>
              <a:buChar char="•"/>
            </a:pPr>
            <a:r>
              <a:rPr lang="en-US" sz="2400" dirty="0">
                <a:solidFill>
                  <a:schemeClr val="accent1"/>
                </a:solidFill>
              </a:rPr>
              <a:t>Experian provides risk factors to consumers with the scores it provides through its direct-to-consumer services</a:t>
            </a:r>
          </a:p>
          <a:p>
            <a:endParaRPr lang="en-GB" dirty="0"/>
          </a:p>
          <a:p>
            <a:endParaRPr lang="en-GB" dirty="0"/>
          </a:p>
        </p:txBody>
      </p:sp>
      <p:sp>
        <p:nvSpPr>
          <p:cNvPr id="3" name="Title 2"/>
          <p:cNvSpPr>
            <a:spLocks noGrp="1"/>
          </p:cNvSpPr>
          <p:nvPr>
            <p:ph type="title"/>
          </p:nvPr>
        </p:nvSpPr>
        <p:spPr/>
        <p:txBody>
          <a:bodyPr/>
          <a:lstStyle/>
          <a:p>
            <a:r>
              <a:rPr lang="en-US" dirty="0"/>
              <a:t>Risk factors are the key</a:t>
            </a:r>
            <a:endParaRPr lang="en-GB" sz="2000" dirty="0"/>
          </a:p>
        </p:txBody>
      </p:sp>
      <p:sp>
        <p:nvSpPr>
          <p:cNvPr id="4" name="Date Placeholder 3"/>
          <p:cNvSpPr>
            <a:spLocks noGrp="1"/>
          </p:cNvSpPr>
          <p:nvPr>
            <p:ph type="dt" sz="half" idx="10"/>
          </p:nvPr>
        </p:nvSpPr>
        <p:spPr/>
        <p:txBody>
          <a:bodyPr/>
          <a:lstStyle/>
          <a:p>
            <a:fld id="{7B24C432-B7B9-4E02-B614-044A31BE46D5}"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2879" y="981590"/>
            <a:ext cx="5758165" cy="3776762"/>
          </a:xfrm>
        </p:spPr>
      </p:pic>
    </p:spTree>
    <p:extLst>
      <p:ext uri="{BB962C8B-B14F-4D97-AF65-F5344CB8AC3E}">
        <p14:creationId xmlns:p14="http://schemas.microsoft.com/office/powerpoint/2010/main" val="3208312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816277063"/>
              </p:ext>
            </p:extLst>
          </p:nvPr>
        </p:nvGraphicFramePr>
        <p:xfrm>
          <a:off x="2270760" y="1478280"/>
          <a:ext cx="7929613" cy="4647565"/>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0"/>
          <p:cNvSpPr>
            <a:spLocks noGrp="1"/>
          </p:cNvSpPr>
          <p:nvPr>
            <p:ph type="title"/>
          </p:nvPr>
        </p:nvSpPr>
        <p:spPr/>
        <p:txBody>
          <a:bodyPr/>
          <a:lstStyle/>
          <a:p>
            <a:r>
              <a:rPr lang="en-US" dirty="0"/>
              <a:t>VantageScore</a:t>
            </a:r>
            <a:r>
              <a:rPr lang="en-US" baseline="30000" dirty="0">
                <a:cs typeface="Arial" charset="0"/>
              </a:rPr>
              <a:t>® </a:t>
            </a:r>
            <a:r>
              <a:rPr lang="en-US" dirty="0">
                <a:cs typeface="Arial" charset="0"/>
              </a:rPr>
              <a:t>3.0</a:t>
            </a:r>
            <a:br>
              <a:rPr lang="en-US" dirty="0">
                <a:cs typeface="Arial" charset="0"/>
              </a:rPr>
            </a:br>
            <a:r>
              <a:rPr lang="en-US" dirty="0">
                <a:latin typeface="Arial Narrow" pitchFamily="34" charset="0"/>
                <a:cs typeface="Arial" charset="0"/>
              </a:rPr>
              <a:t>Characteristics contributions</a:t>
            </a:r>
            <a:endParaRPr lang="en-US" dirty="0"/>
          </a:p>
        </p:txBody>
      </p:sp>
      <p:sp>
        <p:nvSpPr>
          <p:cNvPr id="4" name="Date Placeholder 3"/>
          <p:cNvSpPr>
            <a:spLocks noGrp="1"/>
          </p:cNvSpPr>
          <p:nvPr>
            <p:ph type="dt" sz="half" idx="10"/>
          </p:nvPr>
        </p:nvSpPr>
        <p:spPr/>
        <p:txBody>
          <a:bodyPr/>
          <a:lstStyle/>
          <a:p>
            <a:fld id="{EF92C0DD-2B54-4B26-A074-C6A56A968ADE}"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13" name="chart"/>
          <p:cNvPicPr>
            <a:picLocks noGrp="1" noChangeAspect="1"/>
          </p:cNvPicPr>
          <p:nvPr>
            <p:ph idx="12"/>
          </p:nvPr>
        </p:nvPicPr>
        <p:blipFill>
          <a:blip r:embed="rId4"/>
          <a:stretch>
            <a:fillRect/>
          </a:stretch>
        </p:blipFill>
        <p:spPr>
          <a:xfrm>
            <a:off x="4344870" y="3688080"/>
            <a:ext cx="1129180" cy="686134"/>
          </a:xfrm>
          <a:prstGeom prst="rect">
            <a:avLst/>
          </a:prstGeom>
        </p:spPr>
      </p:pic>
    </p:spTree>
    <p:extLst>
      <p:ext uri="{BB962C8B-B14F-4D97-AF65-F5344CB8AC3E}">
        <p14:creationId xmlns:p14="http://schemas.microsoft.com/office/powerpoint/2010/main" val="844103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1251" y="1730927"/>
            <a:ext cx="5570851" cy="3841296"/>
          </a:xfrm>
        </p:spPr>
        <p:txBody>
          <a:bodyPr/>
          <a:lstStyle/>
          <a:p>
            <a:pPr marL="342900" indent="-342900">
              <a:buFont typeface="+mj-lt"/>
              <a:buAutoNum type="arabicPeriod"/>
            </a:pPr>
            <a:r>
              <a:rPr lang="en-GB" sz="2000" dirty="0">
                <a:solidFill>
                  <a:schemeClr val="accent1"/>
                </a:solidFill>
              </a:rPr>
              <a:t>Establish a credit report</a:t>
            </a:r>
          </a:p>
          <a:p>
            <a:pPr marL="342900" indent="-342900">
              <a:buFont typeface="+mj-lt"/>
              <a:buAutoNum type="arabicPeriod"/>
            </a:pPr>
            <a:r>
              <a:rPr lang="en-GB" sz="2000" dirty="0">
                <a:solidFill>
                  <a:schemeClr val="accent1"/>
                </a:solidFill>
              </a:rPr>
              <a:t>Always pay as agreed</a:t>
            </a:r>
          </a:p>
          <a:p>
            <a:pPr marL="342900" indent="-342900">
              <a:buFont typeface="+mj-lt"/>
              <a:buAutoNum type="arabicPeriod"/>
            </a:pPr>
            <a:r>
              <a:rPr lang="en-GB" sz="2000" dirty="0">
                <a:solidFill>
                  <a:schemeClr val="accent1"/>
                </a:solidFill>
              </a:rPr>
              <a:t>Get a credit card</a:t>
            </a:r>
          </a:p>
          <a:p>
            <a:pPr marL="342900" indent="-342900">
              <a:buFont typeface="+mj-lt"/>
              <a:buAutoNum type="arabicPeriod"/>
            </a:pPr>
            <a:r>
              <a:rPr lang="en-GB" sz="2000" dirty="0">
                <a:solidFill>
                  <a:schemeClr val="accent1"/>
                </a:solidFill>
              </a:rPr>
              <a:t>Use caution in closing accounts</a:t>
            </a:r>
          </a:p>
          <a:p>
            <a:pPr marL="342900" indent="-342900">
              <a:buFont typeface="+mj-lt"/>
              <a:buAutoNum type="arabicPeriod"/>
            </a:pPr>
            <a:r>
              <a:rPr lang="en-GB" sz="2000" dirty="0">
                <a:solidFill>
                  <a:schemeClr val="accent1"/>
                </a:solidFill>
              </a:rPr>
              <a:t>Apply for credit judiciously</a:t>
            </a:r>
          </a:p>
          <a:p>
            <a:pPr marL="342900" indent="-342900">
              <a:buFont typeface="+mj-lt"/>
              <a:buAutoNum type="arabicPeriod"/>
            </a:pPr>
            <a:r>
              <a:rPr lang="en-GB" sz="2000" dirty="0">
                <a:solidFill>
                  <a:schemeClr val="accent1"/>
                </a:solidFill>
              </a:rPr>
              <a:t>Time is key</a:t>
            </a:r>
          </a:p>
          <a:p>
            <a:pPr marL="342900" indent="-342900">
              <a:buFont typeface="+mj-lt"/>
              <a:buAutoNum type="arabicPeriod"/>
            </a:pPr>
            <a:r>
              <a:rPr lang="en-GB" sz="2000" dirty="0">
                <a:solidFill>
                  <a:schemeClr val="accent1"/>
                </a:solidFill>
              </a:rPr>
              <a:t>Demonstrate stability </a:t>
            </a:r>
          </a:p>
          <a:p>
            <a:pPr marL="342900" indent="-342900">
              <a:buFont typeface="+mj-lt"/>
              <a:buAutoNum type="arabicPeriod"/>
            </a:pPr>
            <a:r>
              <a:rPr lang="en-GB" sz="2000" dirty="0">
                <a:solidFill>
                  <a:schemeClr val="accent1"/>
                </a:solidFill>
              </a:rPr>
              <a:t>Have a plan</a:t>
            </a:r>
          </a:p>
          <a:p>
            <a:pPr marL="342900" indent="-342900">
              <a:buFont typeface="+mj-lt"/>
              <a:buAutoNum type="arabicPeriod"/>
            </a:pPr>
            <a:r>
              <a:rPr lang="en-GB" sz="2000" dirty="0">
                <a:solidFill>
                  <a:schemeClr val="accent1"/>
                </a:solidFill>
              </a:rPr>
              <a:t>Put credit to work for you</a:t>
            </a:r>
          </a:p>
          <a:p>
            <a:pPr marL="342900" indent="-342900">
              <a:buFont typeface="+mj-lt"/>
              <a:buAutoNum type="arabicPeriod"/>
            </a:pPr>
            <a:r>
              <a:rPr lang="en-GB" sz="2000" dirty="0">
                <a:solidFill>
                  <a:schemeClr val="accent1"/>
                </a:solidFill>
              </a:rPr>
              <a:t>Share your knowledge</a:t>
            </a:r>
          </a:p>
          <a:p>
            <a:endParaRPr lang="en-GB" dirty="0"/>
          </a:p>
        </p:txBody>
      </p:sp>
      <p:sp>
        <p:nvSpPr>
          <p:cNvPr id="3" name="Title 2"/>
          <p:cNvSpPr>
            <a:spLocks noGrp="1"/>
          </p:cNvSpPr>
          <p:nvPr>
            <p:ph type="title"/>
          </p:nvPr>
        </p:nvSpPr>
        <p:spPr/>
        <p:txBody>
          <a:bodyPr/>
          <a:lstStyle/>
          <a:p>
            <a:r>
              <a:rPr lang="en-US" dirty="0"/>
              <a:t>Ten rules for managing credit</a:t>
            </a:r>
            <a:endParaRPr lang="en-GB" sz="2000" dirty="0"/>
          </a:p>
        </p:txBody>
      </p:sp>
      <p:sp>
        <p:nvSpPr>
          <p:cNvPr id="4" name="Date Placeholder 3"/>
          <p:cNvSpPr>
            <a:spLocks noGrp="1"/>
          </p:cNvSpPr>
          <p:nvPr>
            <p:ph type="dt" sz="half" idx="10"/>
          </p:nvPr>
        </p:nvSpPr>
        <p:spPr/>
        <p:txBody>
          <a:bodyPr/>
          <a:lstStyle/>
          <a:p>
            <a:fld id="{EADB5EE1-41A2-4DE6-8ECC-186401ED8BC9}"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9" name="Picture Placeholder 8"/>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635" r="16635"/>
          <a:stretch>
            <a:fillRect/>
          </a:stretch>
        </p:blipFill>
        <p:spPr/>
      </p:pic>
    </p:spTree>
    <p:extLst>
      <p:ext uri="{BB962C8B-B14F-4D97-AF65-F5344CB8AC3E}">
        <p14:creationId xmlns:p14="http://schemas.microsoft.com/office/powerpoint/2010/main" val="1796642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solidFill>
                  <a:schemeClr val="accent1"/>
                </a:solidFill>
              </a:rPr>
              <a:t>One free report from each of the three bureaus is available every twelve months</a:t>
            </a:r>
          </a:p>
          <a:p>
            <a:pPr marL="285750" indent="-285750">
              <a:buFont typeface="Arial" panose="020B0604020202020204" pitchFamily="34" charset="0"/>
              <a:buChar char="•"/>
            </a:pPr>
            <a:r>
              <a:rPr lang="en-US" sz="2400" dirty="0">
                <a:solidFill>
                  <a:schemeClr val="accent1"/>
                </a:solidFill>
              </a:rPr>
              <a:t>Single contact point</a:t>
            </a:r>
          </a:p>
          <a:p>
            <a:pPr lvl="3"/>
            <a:r>
              <a:rPr lang="en-US" sz="2400" dirty="0">
                <a:solidFill>
                  <a:schemeClr val="accent1"/>
                </a:solidFill>
              </a:rPr>
              <a:t> Telephone – 877.322.8228</a:t>
            </a:r>
          </a:p>
          <a:p>
            <a:pPr lvl="3"/>
            <a:r>
              <a:rPr lang="en-US" sz="2400" dirty="0">
                <a:solidFill>
                  <a:schemeClr val="accent1"/>
                </a:solidFill>
              </a:rPr>
              <a:t> Mail</a:t>
            </a:r>
          </a:p>
          <a:p>
            <a:pPr lvl="3"/>
            <a:r>
              <a:rPr lang="en-US" sz="2400" dirty="0">
                <a:solidFill>
                  <a:schemeClr val="accent1"/>
                </a:solidFill>
              </a:rPr>
              <a:t> Internet</a:t>
            </a:r>
          </a:p>
          <a:p>
            <a:pPr marL="285750" indent="-285750">
              <a:buFont typeface="Arial" panose="020B0604020202020204" pitchFamily="34" charset="0"/>
              <a:buChar char="•"/>
            </a:pPr>
            <a:r>
              <a:rPr lang="en-US" sz="2400" dirty="0">
                <a:solidFill>
                  <a:schemeClr val="accent1"/>
                </a:solidFill>
              </a:rPr>
              <a:t>Fee for credit score disclosure</a:t>
            </a:r>
          </a:p>
          <a:p>
            <a:endParaRPr lang="en-GB" dirty="0"/>
          </a:p>
          <a:p>
            <a:endParaRPr lang="en-GB" dirty="0"/>
          </a:p>
        </p:txBody>
      </p:sp>
      <p:sp>
        <p:nvSpPr>
          <p:cNvPr id="3" name="Title 2"/>
          <p:cNvSpPr>
            <a:spLocks noGrp="1"/>
          </p:cNvSpPr>
          <p:nvPr>
            <p:ph type="title"/>
          </p:nvPr>
        </p:nvSpPr>
        <p:spPr/>
        <p:txBody>
          <a:bodyPr/>
          <a:lstStyle/>
          <a:p>
            <a:r>
              <a:rPr lang="en-US" dirty="0"/>
              <a:t>Centralized source for free reports</a:t>
            </a:r>
            <a:br>
              <a:rPr lang="en-US" dirty="0"/>
            </a:br>
            <a:r>
              <a:rPr lang="en-US" b="1" dirty="0">
                <a:latin typeface="Arial Narrow" panose="020B0606020202030204" pitchFamily="34" charset="0"/>
              </a:rPr>
              <a:t>www.annualcreditreport.com</a:t>
            </a:r>
            <a:endParaRPr lang="en-GB" sz="2000" b="1" dirty="0"/>
          </a:p>
        </p:txBody>
      </p:sp>
      <p:sp>
        <p:nvSpPr>
          <p:cNvPr id="4" name="Date Placeholder 3"/>
          <p:cNvSpPr>
            <a:spLocks noGrp="1"/>
          </p:cNvSpPr>
          <p:nvPr>
            <p:ph type="dt" sz="half" idx="10"/>
          </p:nvPr>
        </p:nvSpPr>
        <p:spPr/>
        <p:txBody>
          <a:bodyPr/>
          <a:lstStyle/>
          <a:p>
            <a:fld id="{0FACEF96-85DF-41EC-885B-22DDE373E501}"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24" r="16624"/>
          <a:stretch>
            <a:fillRect/>
          </a:stretch>
        </p:blipFill>
        <p:spPr/>
      </p:pic>
    </p:spTree>
    <p:extLst>
      <p:ext uri="{BB962C8B-B14F-4D97-AF65-F5344CB8AC3E}">
        <p14:creationId xmlns:p14="http://schemas.microsoft.com/office/powerpoint/2010/main" val="2623394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583" y="528034"/>
            <a:ext cx="11242330" cy="1007678"/>
          </a:xfrm>
        </p:spPr>
        <p:txBody>
          <a:bodyPr/>
          <a:lstStyle/>
          <a:p>
            <a:r>
              <a:rPr lang="en-US" dirty="0"/>
              <a:t>Experian education resources</a:t>
            </a:r>
            <a:br>
              <a:rPr lang="en-US" dirty="0"/>
            </a:br>
            <a:r>
              <a:rPr lang="en-US" dirty="0">
                <a:latin typeface="Arial Narrow" panose="020B0606020202030204" pitchFamily="34" charset="0"/>
              </a:rPr>
              <a:t>On the Web</a:t>
            </a:r>
            <a:endParaRPr lang="en-GB" dirty="0"/>
          </a:p>
        </p:txBody>
      </p:sp>
      <p:sp>
        <p:nvSpPr>
          <p:cNvPr id="4" name="Date Placeholder 3"/>
          <p:cNvSpPr>
            <a:spLocks noGrp="1"/>
          </p:cNvSpPr>
          <p:nvPr>
            <p:ph type="dt" sz="half" idx="10"/>
          </p:nvPr>
        </p:nvSpPr>
        <p:spPr/>
        <p:txBody>
          <a:bodyPr/>
          <a:lstStyle/>
          <a:p>
            <a:fld id="{9BFEB9D0-5F57-4069-BA99-91FAD26880B3}"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sp>
        <p:nvSpPr>
          <p:cNvPr id="35" name="TextBox 34"/>
          <p:cNvSpPr txBox="1"/>
          <p:nvPr/>
        </p:nvSpPr>
        <p:spPr>
          <a:xfrm>
            <a:off x="4454708" y="5819870"/>
            <a:ext cx="691216" cy="461665"/>
          </a:xfrm>
          <a:prstGeom prst="rect">
            <a:avLst/>
          </a:prstGeom>
          <a:noFill/>
        </p:spPr>
        <p:txBody>
          <a:bodyPr wrap="none" rtlCol="0">
            <a:spAutoFit/>
          </a:bodyPr>
          <a:lstStyle/>
          <a:p>
            <a:pPr algn="ctr"/>
            <a:r>
              <a:rPr lang="en-US" sz="2400" dirty="0">
                <a:solidFill>
                  <a:schemeClr val="bg1"/>
                </a:solidFill>
                <a:latin typeface="Arial Narrow" panose="020B0606020202030204" pitchFamily="34" charset="0"/>
              </a:rPr>
              <a:t>20%</a:t>
            </a:r>
          </a:p>
        </p:txBody>
      </p:sp>
      <p:sp>
        <p:nvSpPr>
          <p:cNvPr id="62" name="Content Placeholder 1"/>
          <p:cNvSpPr>
            <a:spLocks noGrp="1"/>
          </p:cNvSpPr>
          <p:nvPr>
            <p:ph idx="1"/>
          </p:nvPr>
        </p:nvSpPr>
        <p:spPr>
          <a:xfrm>
            <a:off x="467999" y="2022475"/>
            <a:ext cx="5570851" cy="3841296"/>
          </a:xfrm>
        </p:spPr>
        <p:txBody>
          <a:bodyPr>
            <a:normAutofit fontScale="85000" lnSpcReduction="10000"/>
          </a:bodyPr>
          <a:lstStyle/>
          <a:p>
            <a:r>
              <a:rPr lang="en-US" sz="2800" dirty="0">
                <a:solidFill>
                  <a:schemeClr val="accent4"/>
                </a:solidFill>
                <a:latin typeface="Arial Narrow" panose="020B0606020202030204" pitchFamily="34" charset="0"/>
              </a:rPr>
              <a:t>Free annual FACT Act credit report</a:t>
            </a:r>
          </a:p>
          <a:p>
            <a:r>
              <a:rPr lang="en-US" sz="1800" b="1" dirty="0">
                <a:solidFill>
                  <a:schemeClr val="accent1"/>
                </a:solidFill>
              </a:rPr>
              <a:t>www.annualcreditreport.com</a:t>
            </a:r>
            <a:br>
              <a:rPr lang="en-US" sz="1800" dirty="0">
                <a:solidFill>
                  <a:schemeClr val="accent1"/>
                </a:solidFill>
              </a:rPr>
            </a:br>
            <a:r>
              <a:rPr lang="en-US" sz="1800" dirty="0">
                <a:solidFill>
                  <a:schemeClr val="accent1"/>
                </a:solidFill>
              </a:rPr>
              <a:t>Access to free report from each of the three credit reporting companies</a:t>
            </a:r>
          </a:p>
          <a:p>
            <a:pPr>
              <a:spcBef>
                <a:spcPts val="2400"/>
              </a:spcBef>
            </a:pPr>
            <a:r>
              <a:rPr lang="en-US" sz="2800" dirty="0">
                <a:solidFill>
                  <a:schemeClr val="accent4"/>
                </a:solidFill>
                <a:latin typeface="Arial Narrow" panose="020B0606020202030204" pitchFamily="34" charset="0"/>
              </a:rPr>
              <a:t>Experian</a:t>
            </a:r>
          </a:p>
          <a:p>
            <a:r>
              <a:rPr lang="en-US" sz="1800" b="1" dirty="0">
                <a:solidFill>
                  <a:schemeClr val="accent1"/>
                </a:solidFill>
              </a:rPr>
              <a:t>www.experian.com/crediteducation</a:t>
            </a:r>
            <a:r>
              <a:rPr lang="en-US" sz="1800" dirty="0">
                <a:solidFill>
                  <a:schemeClr val="accent1"/>
                </a:solidFill>
              </a:rPr>
              <a:t> </a:t>
            </a:r>
            <a:br>
              <a:rPr lang="en-US" sz="1800" dirty="0">
                <a:solidFill>
                  <a:schemeClr val="accent1"/>
                </a:solidFill>
              </a:rPr>
            </a:br>
            <a:r>
              <a:rPr lang="en-US" sz="1800" dirty="0">
                <a:solidFill>
                  <a:schemeClr val="accent1"/>
                </a:solidFill>
              </a:rPr>
              <a:t>Ask Experian advice column, sample consumer report, frequently asked questions</a:t>
            </a:r>
          </a:p>
          <a:p>
            <a:r>
              <a:rPr lang="en-US" sz="1800" b="1" dirty="0">
                <a:solidFill>
                  <a:schemeClr val="accent1"/>
                </a:solidFill>
              </a:rPr>
              <a:t>www.livecreditsmart.com</a:t>
            </a:r>
            <a:br>
              <a:rPr lang="en-US" sz="1800" b="1" dirty="0">
                <a:solidFill>
                  <a:schemeClr val="accent1"/>
                </a:solidFill>
              </a:rPr>
            </a:br>
            <a:r>
              <a:rPr lang="en-US" sz="1800" dirty="0">
                <a:solidFill>
                  <a:schemeClr val="accent1"/>
                </a:solidFill>
              </a:rPr>
              <a:t>Credit trends and information to inspire consumers to use credit wisely</a:t>
            </a:r>
          </a:p>
          <a:p>
            <a:r>
              <a:rPr lang="en-US" sz="1800" b="1" dirty="0">
                <a:solidFill>
                  <a:schemeClr val="accent1"/>
                </a:solidFill>
              </a:rPr>
              <a:t>www.experian.com/consumereducation</a:t>
            </a:r>
            <a:br>
              <a:rPr lang="en-US" sz="1800" dirty="0">
                <a:solidFill>
                  <a:schemeClr val="accent1"/>
                </a:solidFill>
              </a:rPr>
            </a:br>
            <a:r>
              <a:rPr lang="en-US" sz="1800" dirty="0">
                <a:solidFill>
                  <a:schemeClr val="accent1"/>
                </a:solidFill>
              </a:rPr>
              <a:t>Electronic versions of our published materials, sample credit report, videos, PowerPoint presentations with talk notes and more</a:t>
            </a:r>
          </a:p>
          <a:p>
            <a:endParaRPr lang="en-GB" dirty="0"/>
          </a:p>
          <a:p>
            <a:endParaRPr lang="en-GB" dirty="0"/>
          </a:p>
        </p:txBody>
      </p:sp>
      <p:sp>
        <p:nvSpPr>
          <p:cNvPr id="63" name="Rectangle 62"/>
          <p:cNvSpPr/>
          <p:nvPr/>
        </p:nvSpPr>
        <p:spPr>
          <a:xfrm>
            <a:off x="9568365" y="604776"/>
            <a:ext cx="851025" cy="506088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3677" y="973630"/>
            <a:ext cx="3200400" cy="1033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 descr="http://cdn2.bigcommerce.com/server2700/e6ade/product_images/uploaded_images/jump-tart-high-school-financial-literacy-curriculu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3677" y="2282388"/>
            <a:ext cx="3200400" cy="1885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6" name="Picture 4" descr="http://www.new-england.k12.nd.us/activities/files/2012/06/LifeSmart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3677" y="4443369"/>
            <a:ext cx="3200400" cy="853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57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1000"/>
                                        <p:tgtEl>
                                          <p:spTgt spid="63"/>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750"/>
                                        <p:tgtEl>
                                          <p:spTgt spid="64"/>
                                        </p:tgtEl>
                                      </p:cBhvr>
                                    </p:animEffect>
                                  </p:childTnLst>
                                </p:cTn>
                              </p:par>
                            </p:childTnLst>
                          </p:cTn>
                        </p:par>
                        <p:par>
                          <p:cTn id="12" fill="hold">
                            <p:stCondLst>
                              <p:cond delay="2250"/>
                            </p:stCondLst>
                            <p:childTnLst>
                              <p:par>
                                <p:cTn id="13" presetID="10" presetClass="entr" presetSubtype="0" fill="hold" nodeType="afterEffect">
                                  <p:stCondLst>
                                    <p:cond delay="50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750"/>
                                        <p:tgtEl>
                                          <p:spTgt spid="65"/>
                                        </p:tgtEl>
                                      </p:cBhvr>
                                    </p:animEffect>
                                  </p:childTnLst>
                                </p:cTn>
                              </p:par>
                            </p:childTnLst>
                          </p:cTn>
                        </p:par>
                        <p:par>
                          <p:cTn id="16" fill="hold">
                            <p:stCondLst>
                              <p:cond delay="3500"/>
                            </p:stCondLst>
                            <p:childTnLst>
                              <p:par>
                                <p:cTn id="17" presetID="10" presetClass="entr" presetSubtype="0" fill="hold" nodeType="afterEffect">
                                  <p:stCondLst>
                                    <p:cond delay="50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7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What history does your credit score contain?</a:t>
            </a:r>
          </a:p>
          <a:p>
            <a:endParaRPr lang="en-US" sz="2000" dirty="0"/>
          </a:p>
          <a:p>
            <a:pPr marL="342900" indent="-342900">
              <a:buFont typeface="+mj-lt"/>
              <a:buAutoNum type="alphaUcPeriod"/>
            </a:pPr>
            <a:r>
              <a:rPr lang="en-US" sz="2000" dirty="0"/>
              <a:t>Student loans</a:t>
            </a:r>
          </a:p>
          <a:p>
            <a:pPr marL="342900" indent="-342900">
              <a:buFont typeface="+mj-lt"/>
              <a:buAutoNum type="alphaUcPeriod"/>
            </a:pPr>
            <a:r>
              <a:rPr lang="en-US" sz="2000" dirty="0"/>
              <a:t>Car loans</a:t>
            </a:r>
          </a:p>
          <a:p>
            <a:pPr marL="342900" indent="-342900">
              <a:buFont typeface="+mj-lt"/>
              <a:buAutoNum type="alphaUcPeriod"/>
            </a:pPr>
            <a:r>
              <a:rPr lang="en-US" sz="2000" dirty="0"/>
              <a:t>Credit cards</a:t>
            </a:r>
          </a:p>
          <a:p>
            <a:pPr marL="342900" indent="-342900">
              <a:buFont typeface="+mj-lt"/>
              <a:buAutoNum type="alphaUcPeriod"/>
            </a:pPr>
            <a:r>
              <a:rPr lang="en-US" sz="2000" dirty="0"/>
              <a:t>All of the above</a:t>
            </a:r>
          </a:p>
        </p:txBody>
      </p:sp>
      <p:sp>
        <p:nvSpPr>
          <p:cNvPr id="3" name="Title 2"/>
          <p:cNvSpPr>
            <a:spLocks noGrp="1"/>
          </p:cNvSpPr>
          <p:nvPr>
            <p:ph type="title"/>
          </p:nvPr>
        </p:nvSpPr>
        <p:spPr/>
        <p:txBody>
          <a:bodyPr/>
          <a:lstStyle/>
          <a:p>
            <a:r>
              <a:rPr lang="en-US" dirty="0"/>
              <a:t>Test your knowledge</a:t>
            </a:r>
          </a:p>
        </p:txBody>
      </p:sp>
      <p:sp>
        <p:nvSpPr>
          <p:cNvPr id="4" name="Date Placeholder 3"/>
          <p:cNvSpPr>
            <a:spLocks noGrp="1"/>
          </p:cNvSpPr>
          <p:nvPr>
            <p:ph type="dt" sz="half" idx="10"/>
          </p:nvPr>
        </p:nvSpPr>
        <p:spPr/>
        <p:txBody>
          <a:bodyPr/>
          <a:lstStyle/>
          <a:p>
            <a:fld id="{56DC7586-EF6A-4F90-AF32-EEA5AC911C52}"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21" r="16621"/>
          <a:stretch>
            <a:fillRect/>
          </a:stretch>
        </p:blipFill>
        <p:spPr/>
      </p:pic>
    </p:spTree>
    <p:extLst>
      <p:ext uri="{BB962C8B-B14F-4D97-AF65-F5344CB8AC3E}">
        <p14:creationId xmlns:p14="http://schemas.microsoft.com/office/powerpoint/2010/main" val="4246098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What is likely to happen to your credit score when you pay your bills on time and  / or reduce your credit card balance?</a:t>
            </a:r>
          </a:p>
          <a:p>
            <a:endParaRPr lang="en-US" sz="2000" dirty="0"/>
          </a:p>
          <a:p>
            <a:pPr marL="342900" indent="-342900">
              <a:buFont typeface="+mj-lt"/>
              <a:buAutoNum type="alphaUcPeriod"/>
            </a:pPr>
            <a:r>
              <a:rPr lang="en-US" sz="2000" dirty="0"/>
              <a:t>Gets better</a:t>
            </a:r>
          </a:p>
          <a:p>
            <a:pPr marL="342900" indent="-342900">
              <a:buFont typeface="+mj-lt"/>
              <a:buAutoNum type="alphaUcPeriod"/>
            </a:pPr>
            <a:r>
              <a:rPr lang="en-US" sz="2000" dirty="0"/>
              <a:t>Gets worse</a:t>
            </a:r>
          </a:p>
          <a:p>
            <a:pPr marL="342900" indent="-342900">
              <a:buFont typeface="+mj-lt"/>
              <a:buAutoNum type="alphaUcPeriod"/>
            </a:pPr>
            <a:r>
              <a:rPr lang="en-US" sz="2000" dirty="0"/>
              <a:t>Stays the same</a:t>
            </a:r>
          </a:p>
        </p:txBody>
      </p:sp>
      <p:sp>
        <p:nvSpPr>
          <p:cNvPr id="3" name="Title 2"/>
          <p:cNvSpPr>
            <a:spLocks noGrp="1"/>
          </p:cNvSpPr>
          <p:nvPr>
            <p:ph type="title"/>
          </p:nvPr>
        </p:nvSpPr>
        <p:spPr/>
        <p:txBody>
          <a:bodyPr/>
          <a:lstStyle/>
          <a:p>
            <a:r>
              <a:rPr lang="en-US" dirty="0"/>
              <a:t>Test your knowledge</a:t>
            </a:r>
          </a:p>
        </p:txBody>
      </p:sp>
      <p:sp>
        <p:nvSpPr>
          <p:cNvPr id="4" name="Date Placeholder 3"/>
          <p:cNvSpPr>
            <a:spLocks noGrp="1"/>
          </p:cNvSpPr>
          <p:nvPr>
            <p:ph type="dt" sz="half" idx="10"/>
          </p:nvPr>
        </p:nvSpPr>
        <p:spPr/>
        <p:txBody>
          <a:bodyPr/>
          <a:lstStyle/>
          <a:p>
            <a:fld id="{3D4F0832-9F31-448F-8CF8-B02B63FEA306}"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652" r="16652"/>
          <a:stretch>
            <a:fillRect/>
          </a:stretch>
        </p:blipFill>
        <p:spPr>
          <a:xfrm>
            <a:off x="6433835" y="0"/>
            <a:ext cx="5758165" cy="5755222"/>
          </a:xfrm>
        </p:spPr>
      </p:pic>
    </p:spTree>
    <p:extLst>
      <p:ext uri="{BB962C8B-B14F-4D97-AF65-F5344CB8AC3E}">
        <p14:creationId xmlns:p14="http://schemas.microsoft.com/office/powerpoint/2010/main" val="725505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You are entitled to a free copy of your credit report</a:t>
            </a:r>
          </a:p>
          <a:p>
            <a:endParaRPr lang="en-US" sz="2000" dirty="0"/>
          </a:p>
          <a:p>
            <a:pPr marL="342900" indent="-342900">
              <a:buFont typeface="+mj-lt"/>
              <a:buAutoNum type="alphaUcPeriod"/>
            </a:pPr>
            <a:r>
              <a:rPr lang="en-US" sz="2000" dirty="0"/>
              <a:t>Once a day</a:t>
            </a:r>
          </a:p>
          <a:p>
            <a:pPr marL="342900" indent="-342900">
              <a:buFont typeface="+mj-lt"/>
              <a:buAutoNum type="alphaUcPeriod"/>
            </a:pPr>
            <a:r>
              <a:rPr lang="en-US" sz="2000" dirty="0"/>
              <a:t>Once a month</a:t>
            </a:r>
          </a:p>
          <a:p>
            <a:pPr marL="342900" indent="-342900">
              <a:buFont typeface="+mj-lt"/>
              <a:buAutoNum type="alphaUcPeriod"/>
            </a:pPr>
            <a:r>
              <a:rPr lang="en-US" sz="2000" dirty="0"/>
              <a:t>Once a year</a:t>
            </a:r>
          </a:p>
          <a:p>
            <a:pPr marL="342900" indent="-342900">
              <a:buFont typeface="+mj-lt"/>
              <a:buAutoNum type="alphaUcPeriod"/>
            </a:pPr>
            <a:r>
              <a:rPr lang="en-US" sz="2000" dirty="0"/>
              <a:t>Once a lifetime</a:t>
            </a:r>
          </a:p>
        </p:txBody>
      </p:sp>
      <p:sp>
        <p:nvSpPr>
          <p:cNvPr id="3" name="Title 2"/>
          <p:cNvSpPr>
            <a:spLocks noGrp="1"/>
          </p:cNvSpPr>
          <p:nvPr>
            <p:ph type="title"/>
          </p:nvPr>
        </p:nvSpPr>
        <p:spPr/>
        <p:txBody>
          <a:bodyPr/>
          <a:lstStyle/>
          <a:p>
            <a:r>
              <a:rPr lang="en-US" dirty="0"/>
              <a:t>Test your knowledge</a:t>
            </a:r>
          </a:p>
        </p:txBody>
      </p:sp>
      <p:sp>
        <p:nvSpPr>
          <p:cNvPr id="4" name="Date Placeholder 3"/>
          <p:cNvSpPr>
            <a:spLocks noGrp="1"/>
          </p:cNvSpPr>
          <p:nvPr>
            <p:ph type="dt" sz="half" idx="10"/>
          </p:nvPr>
        </p:nvSpPr>
        <p:spPr/>
        <p:txBody>
          <a:bodyPr/>
          <a:lstStyle/>
          <a:p>
            <a:fld id="{FE539443-8E51-4DB6-9F4B-0BFB65A5B451}"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21" r="16621"/>
          <a:stretch>
            <a:fillRect/>
          </a:stretch>
        </p:blipFill>
        <p:spPr/>
      </p:pic>
    </p:spTree>
    <p:extLst>
      <p:ext uri="{BB962C8B-B14F-4D97-AF65-F5344CB8AC3E}">
        <p14:creationId xmlns:p14="http://schemas.microsoft.com/office/powerpoint/2010/main" val="2415723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Which organizations maintain consumer credit records?</a:t>
            </a:r>
          </a:p>
          <a:p>
            <a:endParaRPr lang="en-US" sz="2000" dirty="0"/>
          </a:p>
          <a:p>
            <a:pPr marL="342900" indent="-342900">
              <a:buFont typeface="+mj-lt"/>
              <a:buAutoNum type="alphaUcPeriod"/>
            </a:pPr>
            <a:r>
              <a:rPr lang="en-US" sz="2000" dirty="0"/>
              <a:t>Equifax</a:t>
            </a:r>
          </a:p>
          <a:p>
            <a:pPr marL="342900" indent="-342900">
              <a:buFont typeface="+mj-lt"/>
              <a:buAutoNum type="alphaUcPeriod"/>
            </a:pPr>
            <a:r>
              <a:rPr lang="en-US" sz="2000" dirty="0"/>
              <a:t>Experian</a:t>
            </a:r>
          </a:p>
          <a:p>
            <a:pPr marL="342900" indent="-342900">
              <a:buFont typeface="+mj-lt"/>
              <a:buAutoNum type="alphaUcPeriod"/>
            </a:pPr>
            <a:r>
              <a:rPr lang="en-US" sz="2000" dirty="0"/>
              <a:t>TransUnion</a:t>
            </a:r>
          </a:p>
          <a:p>
            <a:pPr marL="342900" indent="-342900">
              <a:buFont typeface="+mj-lt"/>
              <a:buAutoNum type="alphaUcPeriod"/>
            </a:pPr>
            <a:r>
              <a:rPr lang="en-US" sz="2000" dirty="0"/>
              <a:t>All of the above</a:t>
            </a:r>
          </a:p>
        </p:txBody>
      </p:sp>
      <p:sp>
        <p:nvSpPr>
          <p:cNvPr id="3" name="Title 2"/>
          <p:cNvSpPr>
            <a:spLocks noGrp="1"/>
          </p:cNvSpPr>
          <p:nvPr>
            <p:ph type="title"/>
          </p:nvPr>
        </p:nvSpPr>
        <p:spPr/>
        <p:txBody>
          <a:bodyPr/>
          <a:lstStyle/>
          <a:p>
            <a:r>
              <a:rPr lang="en-US" dirty="0"/>
              <a:t>Test your knowledge</a:t>
            </a:r>
          </a:p>
        </p:txBody>
      </p:sp>
      <p:sp>
        <p:nvSpPr>
          <p:cNvPr id="4" name="Date Placeholder 3"/>
          <p:cNvSpPr>
            <a:spLocks noGrp="1"/>
          </p:cNvSpPr>
          <p:nvPr>
            <p:ph type="dt" sz="half" idx="10"/>
          </p:nvPr>
        </p:nvSpPr>
        <p:spPr/>
        <p:txBody>
          <a:bodyPr/>
          <a:lstStyle/>
          <a:p>
            <a:fld id="{6B413145-6EFB-4E7B-A21E-50C98F12FE05}"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648" r="16648"/>
          <a:stretch>
            <a:fillRect/>
          </a:stretch>
        </p:blipFill>
        <p:spPr/>
      </p:pic>
    </p:spTree>
    <p:extLst>
      <p:ext uri="{BB962C8B-B14F-4D97-AF65-F5344CB8AC3E}">
        <p14:creationId xmlns:p14="http://schemas.microsoft.com/office/powerpoint/2010/main" val="354362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Missed payments will remain on your credit history:</a:t>
            </a:r>
          </a:p>
          <a:p>
            <a:endParaRPr lang="en-US" sz="2000" dirty="0"/>
          </a:p>
          <a:p>
            <a:pPr marL="342900" indent="-342900">
              <a:buFont typeface="+mj-lt"/>
              <a:buAutoNum type="alphaUcPeriod"/>
            </a:pPr>
            <a:r>
              <a:rPr lang="en-US" sz="2000" dirty="0"/>
              <a:t>Up to seven years</a:t>
            </a:r>
          </a:p>
          <a:p>
            <a:pPr marL="342900" indent="-342900">
              <a:buFont typeface="+mj-lt"/>
              <a:buAutoNum type="alphaUcPeriod"/>
            </a:pPr>
            <a:r>
              <a:rPr lang="en-US" sz="2000" dirty="0"/>
              <a:t>Up to ten years</a:t>
            </a:r>
          </a:p>
          <a:p>
            <a:pPr marL="342900" indent="-342900">
              <a:buFont typeface="+mj-lt"/>
              <a:buAutoNum type="alphaUcPeriod"/>
            </a:pPr>
            <a:r>
              <a:rPr lang="en-US" sz="2000" dirty="0"/>
              <a:t>Until they are paid</a:t>
            </a:r>
          </a:p>
          <a:p>
            <a:pPr marL="342900" indent="-342900">
              <a:buFont typeface="+mj-lt"/>
              <a:buAutoNum type="alphaUcPeriod"/>
            </a:pPr>
            <a:r>
              <a:rPr lang="en-US" sz="2000" dirty="0"/>
              <a:t>Forever</a:t>
            </a:r>
          </a:p>
        </p:txBody>
      </p:sp>
      <p:sp>
        <p:nvSpPr>
          <p:cNvPr id="3" name="Title 2"/>
          <p:cNvSpPr>
            <a:spLocks noGrp="1"/>
          </p:cNvSpPr>
          <p:nvPr>
            <p:ph type="title"/>
          </p:nvPr>
        </p:nvSpPr>
        <p:spPr/>
        <p:txBody>
          <a:bodyPr/>
          <a:lstStyle/>
          <a:p>
            <a:r>
              <a:rPr lang="en-US" dirty="0"/>
              <a:t>Test your knowledge</a:t>
            </a:r>
          </a:p>
        </p:txBody>
      </p:sp>
      <p:sp>
        <p:nvSpPr>
          <p:cNvPr id="4" name="Date Placeholder 3"/>
          <p:cNvSpPr>
            <a:spLocks noGrp="1"/>
          </p:cNvSpPr>
          <p:nvPr>
            <p:ph type="dt" sz="half" idx="10"/>
          </p:nvPr>
        </p:nvSpPr>
        <p:spPr/>
        <p:txBody>
          <a:bodyPr/>
          <a:lstStyle/>
          <a:p>
            <a:fld id="{C1804663-D79E-42D4-A740-0B933C25184A}"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21" r="16621"/>
          <a:stretch>
            <a:fillRect/>
          </a:stretch>
        </p:blipFill>
        <p:spPr/>
      </p:pic>
    </p:spTree>
    <p:extLst>
      <p:ext uri="{BB962C8B-B14F-4D97-AF65-F5344CB8AC3E}">
        <p14:creationId xmlns:p14="http://schemas.microsoft.com/office/powerpoint/2010/main" val="1195139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a:xfrm>
            <a:off x="1464734" y="225425"/>
            <a:ext cx="10420351" cy="998538"/>
          </a:xfrm>
          <a:ln/>
        </p:spPr>
        <p:txBody>
          <a:bodyPr/>
          <a:lstStyle/>
          <a:p>
            <a:pPr eaLnBrk="1" hangingPunct="1"/>
            <a:r>
              <a:rPr lang="en-US"/>
              <a:t>If I had a million dollars... </a:t>
            </a:r>
          </a:p>
        </p:txBody>
      </p:sp>
      <p:pic>
        <p:nvPicPr>
          <p:cNvPr id="9219" name="Picture 15" descr="MPj04393970000[1]"/>
          <p:cNvPicPr>
            <a:picLocks noChangeAspect="1" noChangeArrowheads="1"/>
          </p:cNvPicPr>
          <p:nvPr/>
        </p:nvPicPr>
        <p:blipFill>
          <a:blip r:embed="rId3">
            <a:clrChange>
              <a:clrFrom>
                <a:srgbClr val="F4F6F0"/>
              </a:clrFrom>
              <a:clrTo>
                <a:srgbClr val="F4F6F0">
                  <a:alpha val="0"/>
                </a:srgbClr>
              </a:clrTo>
            </a:clrChange>
            <a:extLst>
              <a:ext uri="{28A0092B-C50C-407E-A947-70E740481C1C}">
                <a14:useLocalDpi xmlns:a14="http://schemas.microsoft.com/office/drawing/2010/main" val="0"/>
              </a:ext>
            </a:extLst>
          </a:blip>
          <a:srcRect/>
          <a:stretch>
            <a:fillRect/>
          </a:stretch>
        </p:blipFill>
        <p:spPr bwMode="auto">
          <a:xfrm>
            <a:off x="3143251" y="2859088"/>
            <a:ext cx="6083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4" descr="MPj0438719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67" y="1539876"/>
            <a:ext cx="234103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5" descr="MPj043305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0467" y="1616075"/>
            <a:ext cx="222673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6" descr="MPj0405584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552" y="1874838"/>
            <a:ext cx="1263649"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8" descr="apple_ipod_classic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5700" y="4248150"/>
            <a:ext cx="12446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AutoShape 29"/>
          <p:cNvSpPr>
            <a:spLocks noChangeArrowheads="1"/>
          </p:cNvSpPr>
          <p:nvPr/>
        </p:nvSpPr>
        <p:spPr bwMode="auto">
          <a:xfrm>
            <a:off x="383117" y="1708151"/>
            <a:ext cx="2624667" cy="1763713"/>
          </a:xfrm>
          <a:prstGeom prst="cloudCallout">
            <a:avLst>
              <a:gd name="adj1" fmla="val 81046"/>
              <a:gd name="adj2" fmla="val 46671"/>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225" name="AutoShape 30"/>
          <p:cNvSpPr>
            <a:spLocks noChangeArrowheads="1"/>
          </p:cNvSpPr>
          <p:nvPr/>
        </p:nvSpPr>
        <p:spPr bwMode="auto">
          <a:xfrm>
            <a:off x="463551" y="3951288"/>
            <a:ext cx="2624667" cy="1763712"/>
          </a:xfrm>
          <a:prstGeom prst="cloudCallout">
            <a:avLst>
              <a:gd name="adj1" fmla="val 78144"/>
              <a:gd name="adj2" fmla="val -62241"/>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226" name="AutoShape 31"/>
          <p:cNvSpPr>
            <a:spLocks noChangeArrowheads="1"/>
          </p:cNvSpPr>
          <p:nvPr/>
        </p:nvSpPr>
        <p:spPr bwMode="auto">
          <a:xfrm>
            <a:off x="4383618" y="1414463"/>
            <a:ext cx="2302933" cy="1617662"/>
          </a:xfrm>
          <a:prstGeom prst="cloudCallout">
            <a:avLst>
              <a:gd name="adj1" fmla="val -49111"/>
              <a:gd name="adj2" fmla="val 62333"/>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227" name="AutoShape 32"/>
          <p:cNvSpPr>
            <a:spLocks noChangeArrowheads="1"/>
          </p:cNvSpPr>
          <p:nvPr/>
        </p:nvSpPr>
        <p:spPr bwMode="auto">
          <a:xfrm>
            <a:off x="8134351" y="1562101"/>
            <a:ext cx="2624667" cy="1763713"/>
          </a:xfrm>
          <a:prstGeom prst="cloudCallout">
            <a:avLst>
              <a:gd name="adj1" fmla="val -160079"/>
              <a:gd name="adj2" fmla="val 45769"/>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pic>
        <p:nvPicPr>
          <p:cNvPr id="9228" name="Picture 35" descr="24348894_150x150_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9367" y="37084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AutoShape 36"/>
          <p:cNvSpPr>
            <a:spLocks noChangeArrowheads="1"/>
          </p:cNvSpPr>
          <p:nvPr/>
        </p:nvSpPr>
        <p:spPr bwMode="auto">
          <a:xfrm>
            <a:off x="8174566" y="3568701"/>
            <a:ext cx="2624667" cy="1763713"/>
          </a:xfrm>
          <a:prstGeom prst="cloudCallout">
            <a:avLst>
              <a:gd name="adj1" fmla="val -161208"/>
              <a:gd name="adj2" fmla="val -51981"/>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 name="Date Placeholder 1"/>
          <p:cNvSpPr>
            <a:spLocks noGrp="1"/>
          </p:cNvSpPr>
          <p:nvPr>
            <p:ph type="dt" sz="half" idx="10"/>
          </p:nvPr>
        </p:nvSpPr>
        <p:spPr/>
        <p:txBody>
          <a:bodyPr/>
          <a:lstStyle/>
          <a:p>
            <a:fld id="{6229D412-FDC5-4593-9D77-90394524BA19}" type="datetime1">
              <a:rPr lang="en-GB" smtClean="0"/>
              <a:t>04/05/2017</a:t>
            </a:fld>
            <a:endParaRPr lang="en-GB"/>
          </a:p>
        </p:txBody>
      </p:sp>
      <p:sp>
        <p:nvSpPr>
          <p:cNvPr id="3" name="Footer Placeholder 2"/>
          <p:cNvSpPr>
            <a:spLocks noGrp="1"/>
          </p:cNvSpPr>
          <p:nvPr>
            <p:ph type="ftr" sz="quarter" idx="11"/>
          </p:nvPr>
        </p:nvSpPr>
        <p:spPr/>
        <p:txBody>
          <a:bodyPr/>
          <a:lstStyle/>
          <a:p>
            <a:r>
              <a:rPr lang="en-GB"/>
              <a:t>Public</a:t>
            </a:r>
          </a:p>
        </p:txBody>
      </p:sp>
    </p:spTree>
    <p:extLst>
      <p:ext uri="{BB962C8B-B14F-4D97-AF65-F5344CB8AC3E}">
        <p14:creationId xmlns:p14="http://schemas.microsoft.com/office/powerpoint/2010/main" val="134543600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Arial" panose="020B0604020202020204" pitchFamily="34" charset="0"/>
              <a:buChar char="•"/>
            </a:pPr>
            <a:r>
              <a:rPr lang="en-US" sz="1600" dirty="0"/>
              <a:t>Why is it important for consumers to have a credit report?</a:t>
            </a:r>
          </a:p>
          <a:p>
            <a:pPr marL="285750" indent="-285750">
              <a:buFont typeface="Arial" panose="020B0604020202020204" pitchFamily="34" charset="0"/>
              <a:buChar char="•"/>
            </a:pPr>
            <a:r>
              <a:rPr lang="en-US" sz="1600" dirty="0"/>
              <a:t>Can a credit report save a consumer money?</a:t>
            </a:r>
          </a:p>
          <a:p>
            <a:pPr marL="285750" indent="-285750">
              <a:buFont typeface="Arial" panose="020B0604020202020204" pitchFamily="34" charset="0"/>
              <a:buChar char="•"/>
            </a:pPr>
            <a:r>
              <a:rPr lang="en-US" sz="1600" dirty="0"/>
              <a:t>Who has access to credit reports?</a:t>
            </a:r>
          </a:p>
          <a:p>
            <a:pPr marL="285750" indent="-285750">
              <a:buFont typeface="Arial" panose="020B0604020202020204" pitchFamily="34" charset="0"/>
              <a:buChar char="•"/>
            </a:pPr>
            <a:r>
              <a:rPr lang="en-US" sz="1600" dirty="0"/>
              <a:t>What is included in a credit report?</a:t>
            </a:r>
          </a:p>
          <a:p>
            <a:pPr marL="285750" indent="-285750">
              <a:buFont typeface="Arial" panose="020B0604020202020204" pitchFamily="34" charset="0"/>
              <a:buChar char="•"/>
            </a:pPr>
            <a:r>
              <a:rPr lang="en-US" sz="1600" dirty="0"/>
              <a:t>How long does negative information remain in a report?</a:t>
            </a:r>
          </a:p>
          <a:p>
            <a:pPr marL="285750" indent="-285750">
              <a:buFont typeface="Arial" panose="020B0604020202020204" pitchFamily="34" charset="0"/>
              <a:buChar char="•"/>
            </a:pPr>
            <a:r>
              <a:rPr lang="en-US" sz="1600" dirty="0"/>
              <a:t>How can consumers view their credit reports?</a:t>
            </a:r>
          </a:p>
          <a:p>
            <a:pPr marL="285750" indent="-285750">
              <a:buFont typeface="Arial" panose="020B0604020202020204" pitchFamily="34" charset="0"/>
              <a:buChar char="•"/>
            </a:pPr>
            <a:r>
              <a:rPr lang="en-US" sz="1600" dirty="0"/>
              <a:t>How do consumers dispute information in their report?</a:t>
            </a:r>
          </a:p>
          <a:p>
            <a:pPr marL="285750" indent="-285750">
              <a:buFont typeface="Arial" panose="020B0604020202020204" pitchFamily="34" charset="0"/>
              <a:buChar char="•"/>
            </a:pPr>
            <a:r>
              <a:rPr lang="en-US" sz="1600" dirty="0"/>
              <a:t>How long does it take for disputes to be completed?</a:t>
            </a:r>
          </a:p>
          <a:p>
            <a:endParaRPr lang="en-US" dirty="0"/>
          </a:p>
        </p:txBody>
      </p:sp>
      <p:sp>
        <p:nvSpPr>
          <p:cNvPr id="3" name="Title 2"/>
          <p:cNvSpPr>
            <a:spLocks noGrp="1"/>
          </p:cNvSpPr>
          <p:nvPr>
            <p:ph type="title"/>
          </p:nvPr>
        </p:nvSpPr>
        <p:spPr/>
        <p:txBody>
          <a:bodyPr/>
          <a:lstStyle/>
          <a:p>
            <a:r>
              <a:rPr lang="en-US" dirty="0"/>
              <a:t>Test your knowledge</a:t>
            </a:r>
            <a:br>
              <a:rPr lang="en-US" dirty="0"/>
            </a:br>
            <a:r>
              <a:rPr lang="en-US" sz="1800" dirty="0"/>
              <a:t>Additional questions for review or activity development</a:t>
            </a:r>
          </a:p>
        </p:txBody>
      </p:sp>
      <p:sp>
        <p:nvSpPr>
          <p:cNvPr id="4" name="Date Placeholder 3"/>
          <p:cNvSpPr>
            <a:spLocks noGrp="1"/>
          </p:cNvSpPr>
          <p:nvPr>
            <p:ph type="dt" sz="half" idx="10"/>
          </p:nvPr>
        </p:nvSpPr>
        <p:spPr/>
        <p:txBody>
          <a:bodyPr/>
          <a:lstStyle/>
          <a:p>
            <a:fld id="{4D01BD06-67BD-4CB3-996C-E2B30AAF0BC5}" type="datetime1">
              <a:rPr lang="en-GB" smtClean="0"/>
              <a:t>04/05/2017</a:t>
            </a:fld>
            <a:endParaRPr lang="en-GB"/>
          </a:p>
        </p:txBody>
      </p:sp>
      <p:sp>
        <p:nvSpPr>
          <p:cNvPr id="5" name="Footer Placeholder 4"/>
          <p:cNvSpPr>
            <a:spLocks noGrp="1"/>
          </p:cNvSpPr>
          <p:nvPr>
            <p:ph type="ftr" sz="quarter" idx="11"/>
          </p:nvPr>
        </p:nvSpPr>
        <p:spPr>
          <a:xfrm>
            <a:off x="2269386" y="6386068"/>
            <a:ext cx="6114625" cy="216000"/>
          </a:xfrm>
        </p:spPr>
        <p:txBody>
          <a:bodyPr/>
          <a:lstStyle/>
          <a:p>
            <a:r>
              <a:rPr lang="en-GB"/>
              <a:t>Public</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598" r="16598"/>
          <a:stretch>
            <a:fillRect/>
          </a:stretch>
        </p:blipFill>
        <p:spPr/>
      </p:pic>
    </p:spTree>
    <p:extLst>
      <p:ext uri="{BB962C8B-B14F-4D97-AF65-F5344CB8AC3E}">
        <p14:creationId xmlns:p14="http://schemas.microsoft.com/office/powerpoint/2010/main" val="4110481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Arial" panose="020B0604020202020204" pitchFamily="34" charset="0"/>
              <a:buChar char="•"/>
            </a:pPr>
            <a:r>
              <a:rPr lang="en-US" sz="1600" dirty="0"/>
              <a:t>Do they need to dispute with all three credit reporting companies?</a:t>
            </a:r>
          </a:p>
          <a:p>
            <a:pPr marL="285750" indent="-285750">
              <a:buFont typeface="Arial" panose="020B0604020202020204" pitchFamily="34" charset="0"/>
              <a:buChar char="•"/>
            </a:pPr>
            <a:r>
              <a:rPr lang="en-US" sz="1600" dirty="0"/>
              <a:t>How can you build a credit history when you have no credit?</a:t>
            </a:r>
          </a:p>
          <a:p>
            <a:pPr marL="285750" indent="-285750">
              <a:buFont typeface="Arial" panose="020B0604020202020204" pitchFamily="34" charset="0"/>
              <a:buChar char="•"/>
            </a:pPr>
            <a:r>
              <a:rPr lang="en-US" sz="1600" dirty="0"/>
              <a:t>What can consumers do to ensure that they have a strong credit history?</a:t>
            </a:r>
          </a:p>
          <a:p>
            <a:pPr marL="285750" indent="-285750">
              <a:buFont typeface="Arial" panose="020B0604020202020204" pitchFamily="34" charset="0"/>
              <a:buChar char="•"/>
            </a:pPr>
            <a:r>
              <a:rPr lang="en-US" sz="1600" dirty="0"/>
              <a:t>How does getting married affect your credit history?</a:t>
            </a:r>
          </a:p>
          <a:p>
            <a:pPr marL="285750" indent="-285750">
              <a:buFont typeface="Arial" panose="020B0604020202020204" pitchFamily="34" charset="0"/>
              <a:buChar char="•"/>
            </a:pPr>
            <a:r>
              <a:rPr lang="en-US" sz="1600" dirty="0"/>
              <a:t>How does getting divorced affect your credit history?</a:t>
            </a:r>
          </a:p>
          <a:p>
            <a:pPr marL="285750" indent="-285750">
              <a:buFont typeface="Arial" panose="020B0604020202020204" pitchFamily="34" charset="0"/>
              <a:buChar char="•"/>
            </a:pPr>
            <a:r>
              <a:rPr lang="en-US" sz="1600" dirty="0"/>
              <a:t>What resources are available to help consumers better understand credit reporting?</a:t>
            </a:r>
          </a:p>
          <a:p>
            <a:endParaRPr lang="en-US" dirty="0"/>
          </a:p>
        </p:txBody>
      </p:sp>
      <p:sp>
        <p:nvSpPr>
          <p:cNvPr id="3" name="Title 2"/>
          <p:cNvSpPr>
            <a:spLocks noGrp="1"/>
          </p:cNvSpPr>
          <p:nvPr>
            <p:ph type="title"/>
          </p:nvPr>
        </p:nvSpPr>
        <p:spPr/>
        <p:txBody>
          <a:bodyPr/>
          <a:lstStyle/>
          <a:p>
            <a:r>
              <a:rPr lang="en-US" dirty="0"/>
              <a:t>Test your knowledge</a:t>
            </a:r>
            <a:br>
              <a:rPr lang="en-US" dirty="0"/>
            </a:br>
            <a:r>
              <a:rPr lang="en-US" sz="1800" dirty="0"/>
              <a:t>Additional questions for review or activity development</a:t>
            </a:r>
          </a:p>
        </p:txBody>
      </p:sp>
      <p:sp>
        <p:nvSpPr>
          <p:cNvPr id="4" name="Date Placeholder 3"/>
          <p:cNvSpPr>
            <a:spLocks noGrp="1"/>
          </p:cNvSpPr>
          <p:nvPr>
            <p:ph type="dt" sz="half" idx="10"/>
          </p:nvPr>
        </p:nvSpPr>
        <p:spPr/>
        <p:txBody>
          <a:bodyPr/>
          <a:lstStyle/>
          <a:p>
            <a:fld id="{1CF52821-DCB1-46A0-8C17-105DE401642C}"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8963" r="18963"/>
          <a:stretch>
            <a:fillRect/>
          </a:stretch>
        </p:blipFill>
        <p:spPr/>
      </p:pic>
    </p:spTree>
    <p:extLst>
      <p:ext uri="{BB962C8B-B14F-4D97-AF65-F5344CB8AC3E}">
        <p14:creationId xmlns:p14="http://schemas.microsoft.com/office/powerpoint/2010/main" val="2421971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5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7240" b="17240"/>
          <a:stretch>
            <a:fillRect/>
          </a:stretch>
        </p:blipFill>
        <p:spPr/>
      </p:pic>
      <p:sp>
        <p:nvSpPr>
          <p:cNvPr id="3" name="Title 2"/>
          <p:cNvSpPr>
            <a:spLocks noGrp="1"/>
          </p:cNvSpPr>
          <p:nvPr>
            <p:ph type="title"/>
          </p:nvPr>
        </p:nvSpPr>
        <p:spPr/>
        <p:txBody>
          <a:bodyPr/>
          <a:lstStyle/>
          <a:p>
            <a:r>
              <a:rPr lang="en-GB" dirty="0"/>
              <a:t>Credit</a:t>
            </a:r>
            <a:br>
              <a:rPr lang="en-GB" dirty="0"/>
            </a:br>
            <a:r>
              <a:rPr lang="en-GB" sz="2000" dirty="0"/>
              <a:t>It is a privilege you earn</a:t>
            </a:r>
            <a:endParaRPr lang="en-US" sz="2800" dirty="0"/>
          </a:p>
        </p:txBody>
      </p:sp>
      <p:sp>
        <p:nvSpPr>
          <p:cNvPr id="4" name="Date Placeholder 3"/>
          <p:cNvSpPr>
            <a:spLocks noGrp="1"/>
          </p:cNvSpPr>
          <p:nvPr>
            <p:ph type="dt" sz="half" idx="10"/>
          </p:nvPr>
        </p:nvSpPr>
        <p:spPr/>
        <p:txBody>
          <a:bodyPr/>
          <a:lstStyle/>
          <a:p>
            <a:fld id="{5C440B83-4898-46FF-8B75-5CFB329807DD}" type="datetime1">
              <a:rPr lang="en-GB" smtClean="0"/>
              <a:t>04/05/2017</a:t>
            </a:fld>
            <a:endParaRPr lang="en-GB"/>
          </a:p>
        </p:txBody>
      </p:sp>
      <p:sp>
        <p:nvSpPr>
          <p:cNvPr id="5" name="Footer Placeholder 4"/>
          <p:cNvSpPr>
            <a:spLocks noGrp="1"/>
          </p:cNvSpPr>
          <p:nvPr>
            <p:ph type="ftr" sz="quarter" idx="11"/>
          </p:nvPr>
        </p:nvSpPr>
        <p:spPr/>
        <p:txBody>
          <a:bodyPr/>
          <a:lstStyle/>
          <a:p>
            <a:r>
              <a:rPr lang="en-GB" dirty="0"/>
              <a:t>Public</a:t>
            </a:r>
          </a:p>
        </p:txBody>
      </p:sp>
      <p:sp>
        <p:nvSpPr>
          <p:cNvPr id="7" name="TextBox 6"/>
          <p:cNvSpPr txBox="1"/>
          <p:nvPr/>
        </p:nvSpPr>
        <p:spPr>
          <a:xfrm>
            <a:off x="6042989" y="1304666"/>
            <a:ext cx="4929809" cy="615553"/>
          </a:xfrm>
          <a:prstGeom prst="rect">
            <a:avLst/>
          </a:prstGeom>
          <a:noFill/>
        </p:spPr>
        <p:txBody>
          <a:bodyPr wrap="square" lIns="0" tIns="0" rIns="0" bIns="0" numCol="1" spcCol="151200" rtlCol="0">
            <a:spAutoFit/>
          </a:bodyPr>
          <a:lstStyle/>
          <a:p>
            <a:r>
              <a:rPr lang="en-US" sz="4000" b="1" dirty="0">
                <a:solidFill>
                  <a:schemeClr val="accent4"/>
                </a:solidFill>
              </a:rPr>
              <a:t>The choice is yours</a:t>
            </a:r>
          </a:p>
        </p:txBody>
      </p:sp>
    </p:spTree>
    <p:extLst>
      <p:ext uri="{BB962C8B-B14F-4D97-AF65-F5344CB8AC3E}">
        <p14:creationId xmlns:p14="http://schemas.microsoft.com/office/powerpoint/2010/main" val="423933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1800"/>
              </a:spcBef>
            </a:pPr>
            <a:r>
              <a:rPr lang="en-US" sz="2400" b="1" dirty="0">
                <a:solidFill>
                  <a:schemeClr val="accent1"/>
                </a:solidFill>
                <a:latin typeface="+mj-lt"/>
              </a:rPr>
              <a:t>Obtaining goods or services and paying for them at a later date under agreed upon terms  </a:t>
            </a:r>
          </a:p>
          <a:p>
            <a:pPr marL="285750" indent="-285750">
              <a:spcBef>
                <a:spcPts val="1800"/>
              </a:spcBef>
              <a:buFont typeface="Arial" panose="020B0604020202020204" pitchFamily="34" charset="0"/>
              <a:buChar char="•"/>
            </a:pPr>
            <a:r>
              <a:rPr lang="en-US" sz="2000" dirty="0">
                <a:solidFill>
                  <a:schemeClr val="accent1"/>
                </a:solidFill>
                <a:latin typeface="+mj-lt"/>
              </a:rPr>
              <a:t>Credit cards, mortgages and car loans</a:t>
            </a:r>
          </a:p>
          <a:p>
            <a:pPr marL="285750" indent="-285750">
              <a:spcBef>
                <a:spcPts val="1800"/>
              </a:spcBef>
              <a:buFont typeface="Arial" panose="020B0604020202020204" pitchFamily="34" charset="0"/>
              <a:buChar char="•"/>
            </a:pPr>
            <a:r>
              <a:rPr lang="en-US" sz="2000" dirty="0">
                <a:solidFill>
                  <a:schemeClr val="accent1"/>
                </a:solidFill>
                <a:latin typeface="+mj-lt"/>
              </a:rPr>
              <a:t>Service contracts: cable television, telephone, utility service </a:t>
            </a:r>
          </a:p>
          <a:p>
            <a:pPr marL="285750" indent="-285750">
              <a:spcBef>
                <a:spcPts val="1800"/>
              </a:spcBef>
              <a:buFont typeface="Arial" panose="020B0604020202020204" pitchFamily="34" charset="0"/>
              <a:buChar char="•"/>
            </a:pPr>
            <a:r>
              <a:rPr lang="en-US" sz="2000" dirty="0">
                <a:solidFill>
                  <a:schemeClr val="accent1"/>
                </a:solidFill>
                <a:latin typeface="+mj-lt"/>
              </a:rPr>
              <a:t>Your financial references</a:t>
            </a:r>
          </a:p>
        </p:txBody>
      </p:sp>
      <p:sp>
        <p:nvSpPr>
          <p:cNvPr id="3" name="Title 2"/>
          <p:cNvSpPr>
            <a:spLocks noGrp="1"/>
          </p:cNvSpPr>
          <p:nvPr>
            <p:ph type="title"/>
          </p:nvPr>
        </p:nvSpPr>
        <p:spPr/>
        <p:txBody>
          <a:bodyPr/>
          <a:lstStyle/>
          <a:p>
            <a:r>
              <a:rPr lang="en-US" dirty="0"/>
              <a:t>What is credit?</a:t>
            </a:r>
            <a:br>
              <a:rPr lang="en-US" dirty="0"/>
            </a:br>
            <a:endParaRPr lang="en-GB" dirty="0"/>
          </a:p>
        </p:txBody>
      </p:sp>
      <p:sp>
        <p:nvSpPr>
          <p:cNvPr id="4" name="Date Placeholder 3"/>
          <p:cNvSpPr>
            <a:spLocks noGrp="1"/>
          </p:cNvSpPr>
          <p:nvPr>
            <p:ph type="dt" sz="half" idx="10"/>
          </p:nvPr>
        </p:nvSpPr>
        <p:spPr/>
        <p:txBody>
          <a:bodyPr/>
          <a:lstStyle/>
          <a:p>
            <a:fld id="{D6EB8F89-AB3E-40B9-9641-F06867697BD5}"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9" name="Picture Placeholder 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801" r="16801"/>
          <a:stretch>
            <a:fillRect/>
          </a:stretch>
        </p:blipFill>
        <p:spPr/>
      </p:pic>
    </p:spTree>
    <p:extLst>
      <p:ext uri="{BB962C8B-B14F-4D97-AF65-F5344CB8AC3E}">
        <p14:creationId xmlns:p14="http://schemas.microsoft.com/office/powerpoint/2010/main" val="291908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7219" b="17219"/>
          <a:stretch>
            <a:fillRect/>
          </a:stretch>
        </p:blipFill>
        <p:spPr/>
      </p:pic>
      <p:sp>
        <p:nvSpPr>
          <p:cNvPr id="3" name="Title 2"/>
          <p:cNvSpPr>
            <a:spLocks noGrp="1"/>
          </p:cNvSpPr>
          <p:nvPr>
            <p:ph type="title"/>
          </p:nvPr>
        </p:nvSpPr>
        <p:spPr/>
        <p:txBody>
          <a:bodyPr/>
          <a:lstStyle/>
          <a:p>
            <a:r>
              <a:rPr lang="en-US" dirty="0"/>
              <a:t>What is credit?</a:t>
            </a:r>
          </a:p>
        </p:txBody>
      </p:sp>
      <p:sp>
        <p:nvSpPr>
          <p:cNvPr id="4" name="Date Placeholder 3"/>
          <p:cNvSpPr>
            <a:spLocks noGrp="1"/>
          </p:cNvSpPr>
          <p:nvPr>
            <p:ph type="dt" sz="half" idx="10"/>
          </p:nvPr>
        </p:nvSpPr>
        <p:spPr/>
        <p:txBody>
          <a:bodyPr/>
          <a:lstStyle/>
          <a:p>
            <a:fld id="{35DF26CE-9FAB-4A5E-A27A-1C2379F71A8B}"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p>
        </p:txBody>
      </p:sp>
    </p:spTree>
    <p:extLst>
      <p:ext uri="{BB962C8B-B14F-4D97-AF65-F5344CB8AC3E}">
        <p14:creationId xmlns:p14="http://schemas.microsoft.com/office/powerpoint/2010/main" val="3745963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1200"/>
              </a:spcBef>
            </a:pPr>
            <a:r>
              <a:rPr lang="en-US" sz="2400" b="1" dirty="0">
                <a:solidFill>
                  <a:schemeClr val="accent1"/>
                </a:solidFill>
                <a:latin typeface="+mj-lt"/>
              </a:rPr>
              <a:t>Credit reporting companies serve consumers and businesses by making possible:</a:t>
            </a:r>
          </a:p>
          <a:p>
            <a:pPr marL="285750" indent="-285750">
              <a:spcBef>
                <a:spcPts val="1200"/>
              </a:spcBef>
              <a:buFont typeface="Arial" panose="020B0604020202020204" pitchFamily="34" charset="0"/>
              <a:buChar char="•"/>
            </a:pPr>
            <a:r>
              <a:rPr lang="en-US" sz="2000" dirty="0">
                <a:solidFill>
                  <a:schemeClr val="accent1"/>
                </a:solidFill>
                <a:latin typeface="+mj-lt"/>
              </a:rPr>
              <a:t>Instant credit</a:t>
            </a:r>
          </a:p>
          <a:p>
            <a:pPr marL="285750" indent="-285750">
              <a:spcBef>
                <a:spcPts val="1200"/>
              </a:spcBef>
              <a:buFont typeface="Arial" panose="020B0604020202020204" pitchFamily="34" charset="0"/>
              <a:buChar char="•"/>
            </a:pPr>
            <a:r>
              <a:rPr lang="en-US" sz="2000" dirty="0">
                <a:solidFill>
                  <a:schemeClr val="accent1"/>
                </a:solidFill>
                <a:latin typeface="+mj-lt"/>
              </a:rPr>
              <a:t>Lower-cost credit</a:t>
            </a:r>
          </a:p>
          <a:p>
            <a:pPr marL="285750" indent="-285750">
              <a:spcBef>
                <a:spcPts val="1200"/>
              </a:spcBef>
              <a:buFont typeface="Arial" panose="020B0604020202020204" pitchFamily="34" charset="0"/>
              <a:buChar char="•"/>
            </a:pPr>
            <a:r>
              <a:rPr lang="en-US" sz="2000" dirty="0">
                <a:solidFill>
                  <a:schemeClr val="accent1"/>
                </a:solidFill>
                <a:latin typeface="+mj-lt"/>
              </a:rPr>
              <a:t>Nationwide credit</a:t>
            </a:r>
          </a:p>
          <a:p>
            <a:pPr marL="285750" indent="-285750">
              <a:spcBef>
                <a:spcPts val="1200"/>
              </a:spcBef>
              <a:buFont typeface="Arial" panose="020B0604020202020204" pitchFamily="34" charset="0"/>
              <a:buChar char="•"/>
            </a:pPr>
            <a:r>
              <a:rPr lang="en-US" sz="2000" dirty="0">
                <a:solidFill>
                  <a:schemeClr val="accent1"/>
                </a:solidFill>
                <a:latin typeface="+mj-lt"/>
              </a:rPr>
              <a:t>Widespread availability</a:t>
            </a:r>
          </a:p>
          <a:p>
            <a:pPr marL="285750" indent="-285750">
              <a:spcBef>
                <a:spcPts val="1200"/>
              </a:spcBef>
              <a:buFont typeface="Arial" panose="020B0604020202020204" pitchFamily="34" charset="0"/>
              <a:buChar char="•"/>
            </a:pPr>
            <a:r>
              <a:rPr lang="en-US" sz="2000" dirty="0">
                <a:solidFill>
                  <a:schemeClr val="accent1"/>
                </a:solidFill>
                <a:latin typeface="+mj-lt"/>
              </a:rPr>
              <a:t>Account management</a:t>
            </a:r>
          </a:p>
          <a:p>
            <a:endParaRPr lang="en-GB" dirty="0"/>
          </a:p>
          <a:p>
            <a:endParaRPr lang="en-GB" dirty="0"/>
          </a:p>
        </p:txBody>
      </p:sp>
      <p:sp>
        <p:nvSpPr>
          <p:cNvPr id="3" name="Title 2"/>
          <p:cNvSpPr>
            <a:spLocks noGrp="1"/>
          </p:cNvSpPr>
          <p:nvPr>
            <p:ph type="title"/>
          </p:nvPr>
        </p:nvSpPr>
        <p:spPr/>
        <p:txBody>
          <a:bodyPr/>
          <a:lstStyle/>
          <a:p>
            <a:r>
              <a:rPr lang="en-US" dirty="0"/>
              <a:t>The three national credit reporting companies</a:t>
            </a:r>
            <a:br>
              <a:rPr lang="en-US" dirty="0"/>
            </a:br>
            <a:endParaRPr lang="en-GB" sz="2000" dirty="0"/>
          </a:p>
        </p:txBody>
      </p:sp>
      <p:sp>
        <p:nvSpPr>
          <p:cNvPr id="4" name="Date Placeholder 3"/>
          <p:cNvSpPr>
            <a:spLocks noGrp="1"/>
          </p:cNvSpPr>
          <p:nvPr>
            <p:ph type="dt" sz="half" idx="10"/>
          </p:nvPr>
        </p:nvSpPr>
        <p:spPr/>
        <p:txBody>
          <a:bodyPr/>
          <a:lstStyle/>
          <a:p>
            <a:fld id="{170F0B5C-036B-4845-A7DE-321AB124406D}" type="datetime1">
              <a:rPr lang="en-GB" smtClean="0"/>
              <a:t>04/05/2017</a:t>
            </a:fld>
            <a:endParaRPr lang="en-GB" dirty="0"/>
          </a:p>
        </p:txBody>
      </p:sp>
      <p:sp>
        <p:nvSpPr>
          <p:cNvPr id="5" name="Footer Placeholder 4"/>
          <p:cNvSpPr>
            <a:spLocks noGrp="1"/>
          </p:cNvSpPr>
          <p:nvPr>
            <p:ph type="ftr" sz="quarter" idx="11"/>
          </p:nvPr>
        </p:nvSpPr>
        <p:spPr/>
        <p:txBody>
          <a:bodyPr/>
          <a:lstStyle/>
          <a:p>
            <a:r>
              <a:rPr lang="en-GB"/>
              <a:t>Public</a:t>
            </a:r>
            <a:endParaRPr lang="en-GB" dirty="0"/>
          </a:p>
        </p:txBody>
      </p:sp>
      <p:sp>
        <p:nvSpPr>
          <p:cNvPr id="6" name="Picture Placeholder 5"/>
          <p:cNvSpPr>
            <a:spLocks noGrp="1"/>
          </p:cNvSpPr>
          <p:nvPr>
            <p:ph type="pic" sz="quarter" idx="13"/>
          </p:nvPr>
        </p:nvSpPr>
        <p:spPr>
          <a:xfrm>
            <a:off x="0" y="0"/>
            <a:ext cx="5758165" cy="5750091"/>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sp>
      <p:pic>
        <p:nvPicPr>
          <p:cNvPr id="1028" name="Picture 4" descr="Image result for experia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433" y="563573"/>
            <a:ext cx="4125936" cy="1966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equifax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9717" y="2623187"/>
            <a:ext cx="3521367" cy="6581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transunion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472" y="3403306"/>
            <a:ext cx="3816897" cy="1000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173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0605" y="1855020"/>
            <a:ext cx="5570851" cy="3841296"/>
          </a:xfrm>
        </p:spPr>
        <p:txBody>
          <a:bodyPr/>
          <a:lstStyle/>
          <a:p>
            <a:endParaRPr lang="en-GB" dirty="0"/>
          </a:p>
          <a:p>
            <a:endParaRPr lang="en-GB" dirty="0"/>
          </a:p>
        </p:txBody>
      </p:sp>
      <p:sp>
        <p:nvSpPr>
          <p:cNvPr id="4" name="Date Placeholder 3"/>
          <p:cNvSpPr>
            <a:spLocks noGrp="1"/>
          </p:cNvSpPr>
          <p:nvPr>
            <p:ph type="dt" sz="half" idx="10"/>
          </p:nvPr>
        </p:nvSpPr>
        <p:spPr>
          <a:xfrm>
            <a:off x="2917435" y="6396375"/>
            <a:ext cx="720000" cy="216000"/>
          </a:xfrm>
        </p:spPr>
        <p:txBody>
          <a:bodyPr/>
          <a:lstStyle/>
          <a:p>
            <a:fld id="{76EFA636-56A3-44DA-A980-0412FF3ACAFB}" type="datetime1">
              <a:rPr lang="en-GB" smtClean="0"/>
              <a:t>04/05/2017</a:t>
            </a:fld>
            <a:endParaRPr lang="en-GB" dirty="0"/>
          </a:p>
        </p:txBody>
      </p:sp>
      <p:sp>
        <p:nvSpPr>
          <p:cNvPr id="5" name="Footer Placeholder 4"/>
          <p:cNvSpPr>
            <a:spLocks noGrp="1"/>
          </p:cNvSpPr>
          <p:nvPr>
            <p:ph type="ftr" sz="quarter" idx="11"/>
          </p:nvPr>
        </p:nvSpPr>
        <p:spPr>
          <a:xfrm>
            <a:off x="3664055" y="6396375"/>
            <a:ext cx="6114625" cy="216000"/>
          </a:xfrm>
        </p:spPr>
        <p:txBody>
          <a:bodyPr/>
          <a:lstStyle/>
          <a:p>
            <a:r>
              <a:rPr lang="en-GB"/>
              <a:t>Public</a:t>
            </a:r>
            <a:endParaRPr lang="en-GB" dirty="0"/>
          </a:p>
        </p:txBody>
      </p:sp>
      <p:grpSp>
        <p:nvGrpSpPr>
          <p:cNvPr id="8" name="Group 7"/>
          <p:cNvGrpSpPr/>
          <p:nvPr/>
        </p:nvGrpSpPr>
        <p:grpSpPr>
          <a:xfrm>
            <a:off x="3910624" y="1415282"/>
            <a:ext cx="4406727" cy="4097448"/>
            <a:chOff x="2881312" y="1905000"/>
            <a:chExt cx="4406727" cy="4097448"/>
          </a:xfrm>
        </p:grpSpPr>
        <p:sp>
          <p:nvSpPr>
            <p:cNvPr id="9" name="Freeform 4"/>
            <p:cNvSpPr>
              <a:spLocks/>
            </p:cNvSpPr>
            <p:nvPr/>
          </p:nvSpPr>
          <p:spPr bwMode="auto">
            <a:xfrm>
              <a:off x="3671395" y="4749777"/>
              <a:ext cx="3057137" cy="1252671"/>
            </a:xfrm>
            <a:custGeom>
              <a:avLst/>
              <a:gdLst>
                <a:gd name="T0" fmla="*/ 316 w 1896"/>
                <a:gd name="T1" fmla="*/ 597 h 775"/>
                <a:gd name="T2" fmla="*/ 415 w 1896"/>
                <a:gd name="T3" fmla="*/ 633 h 775"/>
                <a:gd name="T4" fmla="*/ 518 w 1896"/>
                <a:gd name="T5" fmla="*/ 662 h 775"/>
                <a:gd name="T6" fmla="*/ 622 w 1896"/>
                <a:gd name="T7" fmla="*/ 684 h 775"/>
                <a:gd name="T8" fmla="*/ 725 w 1896"/>
                <a:gd name="T9" fmla="*/ 699 h 775"/>
                <a:gd name="T10" fmla="*/ 830 w 1896"/>
                <a:gd name="T11" fmla="*/ 707 h 775"/>
                <a:gd name="T12" fmla="*/ 935 w 1896"/>
                <a:gd name="T13" fmla="*/ 708 h 775"/>
                <a:gd name="T14" fmla="*/ 1042 w 1896"/>
                <a:gd name="T15" fmla="*/ 702 h 775"/>
                <a:gd name="T16" fmla="*/ 1148 w 1896"/>
                <a:gd name="T17" fmla="*/ 690 h 775"/>
                <a:gd name="T18" fmla="*/ 1255 w 1896"/>
                <a:gd name="T19" fmla="*/ 671 h 775"/>
                <a:gd name="T20" fmla="*/ 1359 w 1896"/>
                <a:gd name="T21" fmla="*/ 647 h 775"/>
                <a:gd name="T22" fmla="*/ 1460 w 1896"/>
                <a:gd name="T23" fmla="*/ 616 h 775"/>
                <a:gd name="T24" fmla="*/ 1561 w 1896"/>
                <a:gd name="T25" fmla="*/ 578 h 775"/>
                <a:gd name="T26" fmla="*/ 1661 w 1896"/>
                <a:gd name="T27" fmla="*/ 537 h 775"/>
                <a:gd name="T28" fmla="*/ 1757 w 1896"/>
                <a:gd name="T29" fmla="*/ 488 h 775"/>
                <a:gd name="T30" fmla="*/ 1849 w 1896"/>
                <a:gd name="T31" fmla="*/ 433 h 775"/>
                <a:gd name="T32" fmla="*/ 1884 w 1896"/>
                <a:gd name="T33" fmla="*/ 357 h 775"/>
                <a:gd name="T34" fmla="*/ 1797 w 1896"/>
                <a:gd name="T35" fmla="*/ 393 h 775"/>
                <a:gd name="T36" fmla="*/ 1711 w 1896"/>
                <a:gd name="T37" fmla="*/ 421 h 775"/>
                <a:gd name="T38" fmla="*/ 1621 w 1896"/>
                <a:gd name="T39" fmla="*/ 444 h 775"/>
                <a:gd name="T40" fmla="*/ 1532 w 1896"/>
                <a:gd name="T41" fmla="*/ 462 h 775"/>
                <a:gd name="T42" fmla="*/ 1444 w 1896"/>
                <a:gd name="T43" fmla="*/ 475 h 775"/>
                <a:gd name="T44" fmla="*/ 1354 w 1896"/>
                <a:gd name="T45" fmla="*/ 482 h 775"/>
                <a:gd name="T46" fmla="*/ 1263 w 1896"/>
                <a:gd name="T47" fmla="*/ 482 h 775"/>
                <a:gd name="T48" fmla="*/ 1175 w 1896"/>
                <a:gd name="T49" fmla="*/ 476 h 775"/>
                <a:gd name="T50" fmla="*/ 1086 w 1896"/>
                <a:gd name="T51" fmla="*/ 463 h 775"/>
                <a:gd name="T52" fmla="*/ 998 w 1896"/>
                <a:gd name="T53" fmla="*/ 447 h 775"/>
                <a:gd name="T54" fmla="*/ 911 w 1896"/>
                <a:gd name="T55" fmla="*/ 424 h 775"/>
                <a:gd name="T56" fmla="*/ 824 w 1896"/>
                <a:gd name="T57" fmla="*/ 394 h 775"/>
                <a:gd name="T58" fmla="*/ 738 w 1896"/>
                <a:gd name="T59" fmla="*/ 360 h 775"/>
                <a:gd name="T60" fmla="*/ 654 w 1896"/>
                <a:gd name="T61" fmla="*/ 319 h 775"/>
                <a:gd name="T62" fmla="*/ 570 w 1896"/>
                <a:gd name="T63" fmla="*/ 273 h 775"/>
                <a:gd name="T64" fmla="*/ 489 w 1896"/>
                <a:gd name="T65" fmla="*/ 221 h 775"/>
                <a:gd name="T66" fmla="*/ 0 w 1896"/>
                <a:gd name="T67" fmla="*/ 145 h 775"/>
                <a:gd name="T68" fmla="*/ 267 w 1896"/>
                <a:gd name="T69" fmla="*/ 576 h 7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96"/>
                <a:gd name="T106" fmla="*/ 0 h 775"/>
                <a:gd name="T107" fmla="*/ 1896 w 1896"/>
                <a:gd name="T108" fmla="*/ 775 h 7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96" h="775">
                  <a:moveTo>
                    <a:pt x="267" y="576"/>
                  </a:moveTo>
                  <a:lnTo>
                    <a:pt x="316" y="597"/>
                  </a:lnTo>
                  <a:lnTo>
                    <a:pt x="366" y="617"/>
                  </a:lnTo>
                  <a:lnTo>
                    <a:pt x="415" y="633"/>
                  </a:lnTo>
                  <a:lnTo>
                    <a:pt x="466" y="648"/>
                  </a:lnTo>
                  <a:lnTo>
                    <a:pt x="518" y="662"/>
                  </a:lnTo>
                  <a:lnTo>
                    <a:pt x="568" y="675"/>
                  </a:lnTo>
                  <a:lnTo>
                    <a:pt x="622" y="684"/>
                  </a:lnTo>
                  <a:lnTo>
                    <a:pt x="674" y="693"/>
                  </a:lnTo>
                  <a:lnTo>
                    <a:pt x="725" y="699"/>
                  </a:lnTo>
                  <a:lnTo>
                    <a:pt x="778" y="705"/>
                  </a:lnTo>
                  <a:lnTo>
                    <a:pt x="830" y="707"/>
                  </a:lnTo>
                  <a:lnTo>
                    <a:pt x="883" y="708"/>
                  </a:lnTo>
                  <a:lnTo>
                    <a:pt x="935" y="708"/>
                  </a:lnTo>
                  <a:lnTo>
                    <a:pt x="988" y="706"/>
                  </a:lnTo>
                  <a:lnTo>
                    <a:pt x="1042" y="702"/>
                  </a:lnTo>
                  <a:lnTo>
                    <a:pt x="1096" y="697"/>
                  </a:lnTo>
                  <a:lnTo>
                    <a:pt x="1148" y="690"/>
                  </a:lnTo>
                  <a:lnTo>
                    <a:pt x="1201" y="682"/>
                  </a:lnTo>
                  <a:lnTo>
                    <a:pt x="1255" y="671"/>
                  </a:lnTo>
                  <a:lnTo>
                    <a:pt x="1306" y="661"/>
                  </a:lnTo>
                  <a:lnTo>
                    <a:pt x="1359" y="647"/>
                  </a:lnTo>
                  <a:lnTo>
                    <a:pt x="1411" y="633"/>
                  </a:lnTo>
                  <a:lnTo>
                    <a:pt x="1460" y="616"/>
                  </a:lnTo>
                  <a:lnTo>
                    <a:pt x="1512" y="598"/>
                  </a:lnTo>
                  <a:lnTo>
                    <a:pt x="1561" y="578"/>
                  </a:lnTo>
                  <a:lnTo>
                    <a:pt x="1611" y="558"/>
                  </a:lnTo>
                  <a:lnTo>
                    <a:pt x="1661" y="537"/>
                  </a:lnTo>
                  <a:lnTo>
                    <a:pt x="1710" y="513"/>
                  </a:lnTo>
                  <a:lnTo>
                    <a:pt x="1757" y="488"/>
                  </a:lnTo>
                  <a:lnTo>
                    <a:pt x="1803" y="463"/>
                  </a:lnTo>
                  <a:lnTo>
                    <a:pt x="1849" y="433"/>
                  </a:lnTo>
                  <a:lnTo>
                    <a:pt x="1895" y="405"/>
                  </a:lnTo>
                  <a:lnTo>
                    <a:pt x="1884" y="357"/>
                  </a:lnTo>
                  <a:lnTo>
                    <a:pt x="1841" y="376"/>
                  </a:lnTo>
                  <a:lnTo>
                    <a:pt x="1797" y="393"/>
                  </a:lnTo>
                  <a:lnTo>
                    <a:pt x="1753" y="407"/>
                  </a:lnTo>
                  <a:lnTo>
                    <a:pt x="1711" y="421"/>
                  </a:lnTo>
                  <a:lnTo>
                    <a:pt x="1665" y="434"/>
                  </a:lnTo>
                  <a:lnTo>
                    <a:pt x="1621" y="444"/>
                  </a:lnTo>
                  <a:lnTo>
                    <a:pt x="1576" y="454"/>
                  </a:lnTo>
                  <a:lnTo>
                    <a:pt x="1532" y="462"/>
                  </a:lnTo>
                  <a:lnTo>
                    <a:pt x="1488" y="470"/>
                  </a:lnTo>
                  <a:lnTo>
                    <a:pt x="1444" y="475"/>
                  </a:lnTo>
                  <a:lnTo>
                    <a:pt x="1398" y="480"/>
                  </a:lnTo>
                  <a:lnTo>
                    <a:pt x="1354" y="482"/>
                  </a:lnTo>
                  <a:lnTo>
                    <a:pt x="1310" y="482"/>
                  </a:lnTo>
                  <a:lnTo>
                    <a:pt x="1263" y="482"/>
                  </a:lnTo>
                  <a:lnTo>
                    <a:pt x="1218" y="480"/>
                  </a:lnTo>
                  <a:lnTo>
                    <a:pt x="1175" y="476"/>
                  </a:lnTo>
                  <a:lnTo>
                    <a:pt x="1130" y="472"/>
                  </a:lnTo>
                  <a:lnTo>
                    <a:pt x="1086" y="463"/>
                  </a:lnTo>
                  <a:lnTo>
                    <a:pt x="1043" y="456"/>
                  </a:lnTo>
                  <a:lnTo>
                    <a:pt x="998" y="447"/>
                  </a:lnTo>
                  <a:lnTo>
                    <a:pt x="953" y="436"/>
                  </a:lnTo>
                  <a:lnTo>
                    <a:pt x="911" y="424"/>
                  </a:lnTo>
                  <a:lnTo>
                    <a:pt x="866" y="410"/>
                  </a:lnTo>
                  <a:lnTo>
                    <a:pt x="824" y="394"/>
                  </a:lnTo>
                  <a:lnTo>
                    <a:pt x="781" y="378"/>
                  </a:lnTo>
                  <a:lnTo>
                    <a:pt x="738" y="360"/>
                  </a:lnTo>
                  <a:lnTo>
                    <a:pt x="696" y="341"/>
                  </a:lnTo>
                  <a:lnTo>
                    <a:pt x="654" y="319"/>
                  </a:lnTo>
                  <a:lnTo>
                    <a:pt x="612" y="297"/>
                  </a:lnTo>
                  <a:lnTo>
                    <a:pt x="570" y="273"/>
                  </a:lnTo>
                  <a:lnTo>
                    <a:pt x="529" y="248"/>
                  </a:lnTo>
                  <a:lnTo>
                    <a:pt x="489" y="221"/>
                  </a:lnTo>
                  <a:lnTo>
                    <a:pt x="626" y="0"/>
                  </a:lnTo>
                  <a:lnTo>
                    <a:pt x="0" y="145"/>
                  </a:lnTo>
                  <a:lnTo>
                    <a:pt x="146" y="774"/>
                  </a:lnTo>
                  <a:lnTo>
                    <a:pt x="267" y="576"/>
                  </a:lnTo>
                </a:path>
              </a:pathLst>
            </a:custGeom>
            <a:solidFill>
              <a:srgbClr val="70567A"/>
            </a:solidFill>
            <a:ln>
              <a:noFill/>
            </a:ln>
            <a:effectLst>
              <a:outerShdw blurRad="292100" dist="139700" dir="2700000" algn="ctr" rotWithShape="0">
                <a:srgbClr val="000000">
                  <a:alpha val="65000"/>
                </a:srgbClr>
              </a:outerShdw>
            </a:effectLst>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 name="Freeform 5"/>
            <p:cNvSpPr>
              <a:spLocks/>
            </p:cNvSpPr>
            <p:nvPr/>
          </p:nvSpPr>
          <p:spPr bwMode="auto">
            <a:xfrm>
              <a:off x="6015844" y="2221805"/>
              <a:ext cx="1272195" cy="3074298"/>
            </a:xfrm>
            <a:custGeom>
              <a:avLst/>
              <a:gdLst/>
              <a:ahLst/>
              <a:cxnLst>
                <a:cxn ang="0">
                  <a:pos x="607" y="1570"/>
                </a:cxn>
                <a:cxn ang="0">
                  <a:pos x="637" y="1468"/>
                </a:cxn>
                <a:cxn ang="0">
                  <a:pos x="663" y="1367"/>
                </a:cxn>
                <a:cxn ang="0">
                  <a:pos x="682" y="1261"/>
                </a:cxn>
                <a:cxn ang="0">
                  <a:pos x="694" y="1158"/>
                </a:cxn>
                <a:cxn ang="0">
                  <a:pos x="699" y="1053"/>
                </a:cxn>
                <a:cxn ang="0">
                  <a:pos x="695" y="948"/>
                </a:cxn>
                <a:cxn ang="0">
                  <a:pos x="684" y="840"/>
                </a:cxn>
                <a:cxn ang="0">
                  <a:pos x="670" y="734"/>
                </a:cxn>
                <a:cxn ang="0">
                  <a:pos x="647" y="631"/>
                </a:cxn>
                <a:cxn ang="0">
                  <a:pos x="618" y="526"/>
                </a:cxn>
                <a:cxn ang="0">
                  <a:pos x="584" y="425"/>
                </a:cxn>
                <a:cxn ang="0">
                  <a:pos x="543" y="326"/>
                </a:cxn>
                <a:cxn ang="0">
                  <a:pos x="500" y="228"/>
                </a:cxn>
                <a:cxn ang="0">
                  <a:pos x="448" y="132"/>
                </a:cxn>
                <a:cxn ang="0">
                  <a:pos x="388" y="44"/>
                </a:cxn>
                <a:cxn ang="0">
                  <a:pos x="311" y="11"/>
                </a:cxn>
                <a:cxn ang="0">
                  <a:pos x="349" y="96"/>
                </a:cxn>
                <a:cxn ang="0">
                  <a:pos x="382" y="183"/>
                </a:cxn>
                <a:cxn ang="0">
                  <a:pos x="408" y="272"/>
                </a:cxn>
                <a:cxn ang="0">
                  <a:pos x="429" y="359"/>
                </a:cxn>
                <a:cxn ang="0">
                  <a:pos x="446" y="449"/>
                </a:cxn>
                <a:cxn ang="0">
                  <a:pos x="456" y="537"/>
                </a:cxn>
                <a:cxn ang="0">
                  <a:pos x="458" y="628"/>
                </a:cxn>
                <a:cxn ang="0">
                  <a:pos x="456" y="715"/>
                </a:cxn>
                <a:cxn ang="0">
                  <a:pos x="445" y="807"/>
                </a:cxn>
                <a:cxn ang="0">
                  <a:pos x="433" y="893"/>
                </a:cxn>
                <a:cxn ang="0">
                  <a:pos x="412" y="982"/>
                </a:cxn>
                <a:cxn ang="0">
                  <a:pos x="385" y="1070"/>
                </a:cxn>
                <a:cxn ang="0">
                  <a:pos x="356" y="1157"/>
                </a:cxn>
                <a:cxn ang="0">
                  <a:pos x="317" y="1244"/>
                </a:cxn>
                <a:cxn ang="0">
                  <a:pos x="273" y="1327"/>
                </a:cxn>
                <a:cxn ang="0">
                  <a:pos x="224" y="1410"/>
                </a:cxn>
                <a:cxn ang="0">
                  <a:pos x="166" y="1901"/>
                </a:cxn>
                <a:cxn ang="0">
                  <a:pos x="588" y="1621"/>
                </a:cxn>
              </a:cxnLst>
              <a:rect l="0" t="0" r="r" b="b"/>
              <a:pathLst>
                <a:path w="789" h="1902">
                  <a:moveTo>
                    <a:pt x="588" y="1621"/>
                  </a:moveTo>
                  <a:lnTo>
                    <a:pt x="607" y="1570"/>
                  </a:lnTo>
                  <a:lnTo>
                    <a:pt x="624" y="1518"/>
                  </a:lnTo>
                  <a:lnTo>
                    <a:pt x="637" y="1468"/>
                  </a:lnTo>
                  <a:lnTo>
                    <a:pt x="651" y="1418"/>
                  </a:lnTo>
                  <a:lnTo>
                    <a:pt x="663" y="1367"/>
                  </a:lnTo>
                  <a:lnTo>
                    <a:pt x="675" y="1316"/>
                  </a:lnTo>
                  <a:lnTo>
                    <a:pt x="682" y="1261"/>
                  </a:lnTo>
                  <a:lnTo>
                    <a:pt x="689" y="1209"/>
                  </a:lnTo>
                  <a:lnTo>
                    <a:pt x="694" y="1158"/>
                  </a:lnTo>
                  <a:lnTo>
                    <a:pt x="699" y="1105"/>
                  </a:lnTo>
                  <a:lnTo>
                    <a:pt x="699" y="1053"/>
                  </a:lnTo>
                  <a:lnTo>
                    <a:pt x="699" y="1000"/>
                  </a:lnTo>
                  <a:lnTo>
                    <a:pt x="695" y="948"/>
                  </a:lnTo>
                  <a:lnTo>
                    <a:pt x="691" y="894"/>
                  </a:lnTo>
                  <a:lnTo>
                    <a:pt x="684" y="840"/>
                  </a:lnTo>
                  <a:lnTo>
                    <a:pt x="679" y="788"/>
                  </a:lnTo>
                  <a:lnTo>
                    <a:pt x="670" y="734"/>
                  </a:lnTo>
                  <a:lnTo>
                    <a:pt x="659" y="682"/>
                  </a:lnTo>
                  <a:lnTo>
                    <a:pt x="647" y="631"/>
                  </a:lnTo>
                  <a:lnTo>
                    <a:pt x="635" y="580"/>
                  </a:lnTo>
                  <a:lnTo>
                    <a:pt x="618" y="526"/>
                  </a:lnTo>
                  <a:lnTo>
                    <a:pt x="606" y="475"/>
                  </a:lnTo>
                  <a:lnTo>
                    <a:pt x="584" y="425"/>
                  </a:lnTo>
                  <a:lnTo>
                    <a:pt x="564" y="375"/>
                  </a:lnTo>
                  <a:lnTo>
                    <a:pt x="543" y="326"/>
                  </a:lnTo>
                  <a:lnTo>
                    <a:pt x="522" y="278"/>
                  </a:lnTo>
                  <a:lnTo>
                    <a:pt x="500" y="228"/>
                  </a:lnTo>
                  <a:lnTo>
                    <a:pt x="473" y="180"/>
                  </a:lnTo>
                  <a:lnTo>
                    <a:pt x="448" y="132"/>
                  </a:lnTo>
                  <a:lnTo>
                    <a:pt x="420" y="88"/>
                  </a:lnTo>
                  <a:lnTo>
                    <a:pt x="388" y="44"/>
                  </a:lnTo>
                  <a:lnTo>
                    <a:pt x="359" y="0"/>
                  </a:lnTo>
                  <a:lnTo>
                    <a:pt x="311" y="11"/>
                  </a:lnTo>
                  <a:lnTo>
                    <a:pt x="333" y="54"/>
                  </a:lnTo>
                  <a:lnTo>
                    <a:pt x="349" y="96"/>
                  </a:lnTo>
                  <a:lnTo>
                    <a:pt x="366" y="141"/>
                  </a:lnTo>
                  <a:lnTo>
                    <a:pt x="382" y="183"/>
                  </a:lnTo>
                  <a:lnTo>
                    <a:pt x="396" y="229"/>
                  </a:lnTo>
                  <a:lnTo>
                    <a:pt x="408" y="272"/>
                  </a:lnTo>
                  <a:lnTo>
                    <a:pt x="421" y="317"/>
                  </a:lnTo>
                  <a:lnTo>
                    <a:pt x="429" y="359"/>
                  </a:lnTo>
                  <a:lnTo>
                    <a:pt x="436" y="406"/>
                  </a:lnTo>
                  <a:lnTo>
                    <a:pt x="446" y="449"/>
                  </a:lnTo>
                  <a:lnTo>
                    <a:pt x="451" y="493"/>
                  </a:lnTo>
                  <a:lnTo>
                    <a:pt x="456" y="537"/>
                  </a:lnTo>
                  <a:lnTo>
                    <a:pt x="457" y="581"/>
                  </a:lnTo>
                  <a:lnTo>
                    <a:pt x="458" y="628"/>
                  </a:lnTo>
                  <a:lnTo>
                    <a:pt x="456" y="674"/>
                  </a:lnTo>
                  <a:lnTo>
                    <a:pt x="456" y="715"/>
                  </a:lnTo>
                  <a:lnTo>
                    <a:pt x="453" y="763"/>
                  </a:lnTo>
                  <a:lnTo>
                    <a:pt x="445" y="807"/>
                  </a:lnTo>
                  <a:lnTo>
                    <a:pt x="441" y="848"/>
                  </a:lnTo>
                  <a:lnTo>
                    <a:pt x="433" y="893"/>
                  </a:lnTo>
                  <a:lnTo>
                    <a:pt x="425" y="940"/>
                  </a:lnTo>
                  <a:lnTo>
                    <a:pt x="412" y="982"/>
                  </a:lnTo>
                  <a:lnTo>
                    <a:pt x="399" y="1027"/>
                  </a:lnTo>
                  <a:lnTo>
                    <a:pt x="385" y="1070"/>
                  </a:lnTo>
                  <a:lnTo>
                    <a:pt x="370" y="1115"/>
                  </a:lnTo>
                  <a:lnTo>
                    <a:pt x="356" y="1157"/>
                  </a:lnTo>
                  <a:lnTo>
                    <a:pt x="338" y="1199"/>
                  </a:lnTo>
                  <a:lnTo>
                    <a:pt x="317" y="1244"/>
                  </a:lnTo>
                  <a:lnTo>
                    <a:pt x="295" y="1285"/>
                  </a:lnTo>
                  <a:lnTo>
                    <a:pt x="273" y="1327"/>
                  </a:lnTo>
                  <a:lnTo>
                    <a:pt x="250" y="1370"/>
                  </a:lnTo>
                  <a:lnTo>
                    <a:pt x="224" y="1410"/>
                  </a:lnTo>
                  <a:lnTo>
                    <a:pt x="0" y="1280"/>
                  </a:lnTo>
                  <a:lnTo>
                    <a:pt x="166" y="1901"/>
                  </a:lnTo>
                  <a:lnTo>
                    <a:pt x="788" y="1734"/>
                  </a:lnTo>
                  <a:lnTo>
                    <a:pt x="588" y="1621"/>
                  </a:lnTo>
                </a:path>
              </a:pathLst>
            </a:custGeom>
            <a:solidFill>
              <a:schemeClr val="accent4"/>
            </a:solidFill>
            <a:ln w="12700" cap="rnd" cmpd="sng">
              <a:noFill/>
              <a:prstDash val="solid"/>
              <a:round/>
              <a:headEnd type="none" w="med" len="med"/>
              <a:tailEnd type="none" w="med" len="med"/>
            </a:ln>
            <a:effectLst>
              <a:outerShdw blurRad="292100" dist="139700" dir="2700000" algn="ctr" rotWithShape="0">
                <a:srgbClr val="000000">
                  <a:alpha val="65000"/>
                </a:srgbClr>
              </a:outerShdw>
            </a:effectLst>
          </p:spPr>
          <p:txBody>
            <a:bodyPr/>
            <a:lstStyle/>
            <a:p>
              <a:pPr>
                <a:defRPr/>
              </a:pPr>
              <a:endParaRPr lang="en-US" dirty="0">
                <a:cs typeface="+mn-cs"/>
              </a:endParaRPr>
            </a:p>
          </p:txBody>
        </p:sp>
        <p:sp>
          <p:nvSpPr>
            <p:cNvPr id="11" name="Freeform 6"/>
            <p:cNvSpPr>
              <a:spLocks/>
            </p:cNvSpPr>
            <p:nvPr/>
          </p:nvSpPr>
          <p:spPr bwMode="auto">
            <a:xfrm>
              <a:off x="2881312" y="2482037"/>
              <a:ext cx="1249621" cy="3062984"/>
            </a:xfrm>
            <a:custGeom>
              <a:avLst/>
              <a:gdLst/>
              <a:ahLst/>
              <a:cxnLst>
                <a:cxn ang="0">
                  <a:pos x="177" y="315"/>
                </a:cxn>
                <a:cxn ang="0">
                  <a:pos x="141" y="416"/>
                </a:cxn>
                <a:cxn ang="0">
                  <a:pos x="112" y="517"/>
                </a:cxn>
                <a:cxn ang="0">
                  <a:pos x="89" y="621"/>
                </a:cxn>
                <a:cxn ang="0">
                  <a:pos x="74" y="725"/>
                </a:cxn>
                <a:cxn ang="0">
                  <a:pos x="67" y="829"/>
                </a:cxn>
                <a:cxn ang="0">
                  <a:pos x="67" y="934"/>
                </a:cxn>
                <a:cxn ang="0">
                  <a:pos x="72" y="1043"/>
                </a:cxn>
                <a:cxn ang="0">
                  <a:pos x="84" y="1148"/>
                </a:cxn>
                <a:cxn ang="0">
                  <a:pos x="103" y="1253"/>
                </a:cxn>
                <a:cxn ang="0">
                  <a:pos x="127" y="1359"/>
                </a:cxn>
                <a:cxn ang="0">
                  <a:pos x="159" y="1459"/>
                </a:cxn>
                <a:cxn ang="0">
                  <a:pos x="196" y="1561"/>
                </a:cxn>
                <a:cxn ang="0">
                  <a:pos x="238" y="1659"/>
                </a:cxn>
                <a:cxn ang="0">
                  <a:pos x="285" y="1757"/>
                </a:cxn>
                <a:cxn ang="0">
                  <a:pos x="341" y="1849"/>
                </a:cxn>
                <a:cxn ang="0">
                  <a:pos x="417" y="1884"/>
                </a:cxn>
                <a:cxn ang="0">
                  <a:pos x="382" y="1796"/>
                </a:cxn>
                <a:cxn ang="0">
                  <a:pos x="352" y="1710"/>
                </a:cxn>
                <a:cxn ang="0">
                  <a:pos x="329" y="1620"/>
                </a:cxn>
                <a:cxn ang="0">
                  <a:pos x="311" y="1531"/>
                </a:cxn>
                <a:cxn ang="0">
                  <a:pos x="298" y="1443"/>
                </a:cxn>
                <a:cxn ang="0">
                  <a:pos x="294" y="1353"/>
                </a:cxn>
                <a:cxn ang="0">
                  <a:pos x="292" y="1263"/>
                </a:cxn>
                <a:cxn ang="0">
                  <a:pos x="298" y="1175"/>
                </a:cxn>
                <a:cxn ang="0">
                  <a:pos x="310" y="1084"/>
                </a:cxn>
                <a:cxn ang="0">
                  <a:pos x="327" y="996"/>
                </a:cxn>
                <a:cxn ang="0">
                  <a:pos x="351" y="910"/>
                </a:cxn>
                <a:cxn ang="0">
                  <a:pos x="381" y="823"/>
                </a:cxn>
                <a:cxn ang="0">
                  <a:pos x="414" y="737"/>
                </a:cxn>
                <a:cxn ang="0">
                  <a:pos x="455" y="652"/>
                </a:cxn>
                <a:cxn ang="0">
                  <a:pos x="502" y="571"/>
                </a:cxn>
                <a:cxn ang="0">
                  <a:pos x="554" y="488"/>
                </a:cxn>
                <a:cxn ang="0">
                  <a:pos x="629" y="0"/>
                </a:cxn>
                <a:cxn ang="0">
                  <a:pos x="197" y="267"/>
                </a:cxn>
              </a:cxnLst>
              <a:rect l="0" t="0" r="r" b="b"/>
              <a:pathLst>
                <a:path w="775" h="1896">
                  <a:moveTo>
                    <a:pt x="197" y="267"/>
                  </a:moveTo>
                  <a:lnTo>
                    <a:pt x="177" y="315"/>
                  </a:lnTo>
                  <a:lnTo>
                    <a:pt x="157" y="367"/>
                  </a:lnTo>
                  <a:lnTo>
                    <a:pt x="141" y="416"/>
                  </a:lnTo>
                  <a:lnTo>
                    <a:pt x="125" y="465"/>
                  </a:lnTo>
                  <a:lnTo>
                    <a:pt x="112" y="517"/>
                  </a:lnTo>
                  <a:lnTo>
                    <a:pt x="99" y="567"/>
                  </a:lnTo>
                  <a:lnTo>
                    <a:pt x="89" y="621"/>
                  </a:lnTo>
                  <a:lnTo>
                    <a:pt x="81" y="673"/>
                  </a:lnTo>
                  <a:lnTo>
                    <a:pt x="74" y="725"/>
                  </a:lnTo>
                  <a:lnTo>
                    <a:pt x="70" y="778"/>
                  </a:lnTo>
                  <a:lnTo>
                    <a:pt x="67" y="829"/>
                  </a:lnTo>
                  <a:lnTo>
                    <a:pt x="66" y="883"/>
                  </a:lnTo>
                  <a:lnTo>
                    <a:pt x="67" y="934"/>
                  </a:lnTo>
                  <a:lnTo>
                    <a:pt x="68" y="987"/>
                  </a:lnTo>
                  <a:lnTo>
                    <a:pt x="72" y="1043"/>
                  </a:lnTo>
                  <a:lnTo>
                    <a:pt x="77" y="1096"/>
                  </a:lnTo>
                  <a:lnTo>
                    <a:pt x="84" y="1148"/>
                  </a:lnTo>
                  <a:lnTo>
                    <a:pt x="93" y="1200"/>
                  </a:lnTo>
                  <a:lnTo>
                    <a:pt x="103" y="1253"/>
                  </a:lnTo>
                  <a:lnTo>
                    <a:pt x="113" y="1305"/>
                  </a:lnTo>
                  <a:lnTo>
                    <a:pt x="127" y="1359"/>
                  </a:lnTo>
                  <a:lnTo>
                    <a:pt x="141" y="1409"/>
                  </a:lnTo>
                  <a:lnTo>
                    <a:pt x="159" y="1459"/>
                  </a:lnTo>
                  <a:lnTo>
                    <a:pt x="176" y="1511"/>
                  </a:lnTo>
                  <a:lnTo>
                    <a:pt x="196" y="1561"/>
                  </a:lnTo>
                  <a:lnTo>
                    <a:pt x="217" y="1611"/>
                  </a:lnTo>
                  <a:lnTo>
                    <a:pt x="238" y="1659"/>
                  </a:lnTo>
                  <a:lnTo>
                    <a:pt x="262" y="1709"/>
                  </a:lnTo>
                  <a:lnTo>
                    <a:pt x="285" y="1757"/>
                  </a:lnTo>
                  <a:lnTo>
                    <a:pt x="311" y="1802"/>
                  </a:lnTo>
                  <a:lnTo>
                    <a:pt x="341" y="1849"/>
                  </a:lnTo>
                  <a:lnTo>
                    <a:pt x="370" y="1895"/>
                  </a:lnTo>
                  <a:lnTo>
                    <a:pt x="417" y="1884"/>
                  </a:lnTo>
                  <a:lnTo>
                    <a:pt x="398" y="1841"/>
                  </a:lnTo>
                  <a:lnTo>
                    <a:pt x="382" y="1796"/>
                  </a:lnTo>
                  <a:lnTo>
                    <a:pt x="367" y="1753"/>
                  </a:lnTo>
                  <a:lnTo>
                    <a:pt x="352" y="1710"/>
                  </a:lnTo>
                  <a:lnTo>
                    <a:pt x="340" y="1663"/>
                  </a:lnTo>
                  <a:lnTo>
                    <a:pt x="329" y="1620"/>
                  </a:lnTo>
                  <a:lnTo>
                    <a:pt x="319" y="1575"/>
                  </a:lnTo>
                  <a:lnTo>
                    <a:pt x="311" y="1531"/>
                  </a:lnTo>
                  <a:lnTo>
                    <a:pt x="305" y="1486"/>
                  </a:lnTo>
                  <a:lnTo>
                    <a:pt x="298" y="1443"/>
                  </a:lnTo>
                  <a:lnTo>
                    <a:pt x="295" y="1398"/>
                  </a:lnTo>
                  <a:lnTo>
                    <a:pt x="294" y="1353"/>
                  </a:lnTo>
                  <a:lnTo>
                    <a:pt x="292" y="1309"/>
                  </a:lnTo>
                  <a:lnTo>
                    <a:pt x="292" y="1263"/>
                  </a:lnTo>
                  <a:lnTo>
                    <a:pt x="295" y="1218"/>
                  </a:lnTo>
                  <a:lnTo>
                    <a:pt x="298" y="1175"/>
                  </a:lnTo>
                  <a:lnTo>
                    <a:pt x="303" y="1129"/>
                  </a:lnTo>
                  <a:lnTo>
                    <a:pt x="310" y="1084"/>
                  </a:lnTo>
                  <a:lnTo>
                    <a:pt x="318" y="1043"/>
                  </a:lnTo>
                  <a:lnTo>
                    <a:pt x="327" y="996"/>
                  </a:lnTo>
                  <a:lnTo>
                    <a:pt x="338" y="952"/>
                  </a:lnTo>
                  <a:lnTo>
                    <a:pt x="351" y="910"/>
                  </a:lnTo>
                  <a:lnTo>
                    <a:pt x="365" y="865"/>
                  </a:lnTo>
                  <a:lnTo>
                    <a:pt x="381" y="823"/>
                  </a:lnTo>
                  <a:lnTo>
                    <a:pt x="397" y="780"/>
                  </a:lnTo>
                  <a:lnTo>
                    <a:pt x="414" y="737"/>
                  </a:lnTo>
                  <a:lnTo>
                    <a:pt x="433" y="694"/>
                  </a:lnTo>
                  <a:lnTo>
                    <a:pt x="455" y="652"/>
                  </a:lnTo>
                  <a:lnTo>
                    <a:pt x="478" y="611"/>
                  </a:lnTo>
                  <a:lnTo>
                    <a:pt x="502" y="571"/>
                  </a:lnTo>
                  <a:lnTo>
                    <a:pt x="526" y="528"/>
                  </a:lnTo>
                  <a:lnTo>
                    <a:pt x="554" y="488"/>
                  </a:lnTo>
                  <a:lnTo>
                    <a:pt x="774" y="625"/>
                  </a:lnTo>
                  <a:lnTo>
                    <a:pt x="629" y="0"/>
                  </a:lnTo>
                  <a:lnTo>
                    <a:pt x="0" y="144"/>
                  </a:lnTo>
                  <a:lnTo>
                    <a:pt x="197" y="267"/>
                  </a:lnTo>
                </a:path>
              </a:pathLst>
            </a:custGeom>
            <a:solidFill>
              <a:schemeClr val="accent3"/>
            </a:solidFill>
            <a:ln w="12700" cap="rnd" cmpd="sng">
              <a:noFill/>
              <a:prstDash val="solid"/>
              <a:round/>
              <a:headEnd type="none" w="med" len="med"/>
              <a:tailEnd type="none" w="med" len="med"/>
            </a:ln>
            <a:effectLst>
              <a:outerShdw blurRad="292100" dist="139700" dir="2700000" algn="ctr" rotWithShape="0">
                <a:srgbClr val="000000">
                  <a:alpha val="65000"/>
                </a:srgbClr>
              </a:outerShdw>
            </a:effectLst>
          </p:spPr>
          <p:txBody>
            <a:bodyPr/>
            <a:lstStyle/>
            <a:p>
              <a:pPr>
                <a:defRPr/>
              </a:pPr>
              <a:endParaRPr lang="en-US" dirty="0">
                <a:cs typeface="+mn-cs"/>
              </a:endParaRPr>
            </a:p>
          </p:txBody>
        </p:sp>
        <p:sp>
          <p:nvSpPr>
            <p:cNvPr id="12" name="Freeform 7"/>
            <p:cNvSpPr>
              <a:spLocks/>
            </p:cNvSpPr>
            <p:nvPr/>
          </p:nvSpPr>
          <p:spPr bwMode="auto">
            <a:xfrm>
              <a:off x="3374711" y="1905000"/>
              <a:ext cx="3018439" cy="1192867"/>
            </a:xfrm>
            <a:custGeom>
              <a:avLst/>
              <a:gdLst/>
              <a:ahLst/>
              <a:cxnLst>
                <a:cxn ang="0">
                  <a:pos x="1588" y="164"/>
                </a:cxn>
                <a:cxn ang="0">
                  <a:pos x="1491" y="123"/>
                </a:cxn>
                <a:cxn ang="0">
                  <a:pos x="1392" y="87"/>
                </a:cxn>
                <a:cxn ang="0">
                  <a:pos x="1290" y="57"/>
                </a:cxn>
                <a:cxn ang="0">
                  <a:pos x="1188" y="35"/>
                </a:cxn>
                <a:cxn ang="0">
                  <a:pos x="1083" y="19"/>
                </a:cxn>
                <a:cxn ang="0">
                  <a:pos x="978" y="11"/>
                </a:cxn>
                <a:cxn ang="0">
                  <a:pos x="870" y="11"/>
                </a:cxn>
                <a:cxn ang="0">
                  <a:pos x="764" y="14"/>
                </a:cxn>
                <a:cxn ang="0">
                  <a:pos x="659" y="27"/>
                </a:cxn>
                <a:cxn ang="0">
                  <a:pos x="551" y="45"/>
                </a:cxn>
                <a:cxn ang="0">
                  <a:pos x="447" y="67"/>
                </a:cxn>
                <a:cxn ang="0">
                  <a:pos x="344" y="97"/>
                </a:cxn>
                <a:cxn ang="0">
                  <a:pos x="242" y="131"/>
                </a:cxn>
                <a:cxn ang="0">
                  <a:pos x="141" y="173"/>
                </a:cxn>
                <a:cxn ang="0">
                  <a:pos x="48" y="222"/>
                </a:cxn>
                <a:cxn ang="0">
                  <a:pos x="6" y="296"/>
                </a:cxn>
                <a:cxn ang="0">
                  <a:pos x="95" y="266"/>
                </a:cxn>
                <a:cxn ang="0">
                  <a:pos x="185" y="244"/>
                </a:cxn>
                <a:cxn ang="0">
                  <a:pos x="276" y="226"/>
                </a:cxn>
                <a:cxn ang="0">
                  <a:pos x="366" y="215"/>
                </a:cxn>
                <a:cxn ang="0">
                  <a:pos x="455" y="206"/>
                </a:cxn>
                <a:cxn ang="0">
                  <a:pos x="545" y="207"/>
                </a:cxn>
                <a:cxn ang="0">
                  <a:pos x="636" y="213"/>
                </a:cxn>
                <a:cxn ang="0">
                  <a:pos x="722" y="225"/>
                </a:cxn>
                <a:cxn ang="0">
                  <a:pos x="810" y="246"/>
                </a:cxn>
                <a:cxn ang="0">
                  <a:pos x="897" y="267"/>
                </a:cxn>
                <a:cxn ang="0">
                  <a:pos x="983" y="296"/>
                </a:cxn>
                <a:cxn ang="0">
                  <a:pos x="1067" y="331"/>
                </a:cxn>
                <a:cxn ang="0">
                  <a:pos x="1151" y="371"/>
                </a:cxn>
                <a:cxn ang="0">
                  <a:pos x="1233" y="419"/>
                </a:cxn>
                <a:cxn ang="0">
                  <a:pos x="1312" y="470"/>
                </a:cxn>
                <a:cxn ang="0">
                  <a:pos x="1389" y="529"/>
                </a:cxn>
                <a:cxn ang="0">
                  <a:pos x="1871" y="637"/>
                </a:cxn>
                <a:cxn ang="0">
                  <a:pos x="1636" y="189"/>
                </a:cxn>
              </a:cxnLst>
              <a:rect l="0" t="0" r="r" b="b"/>
              <a:pathLst>
                <a:path w="1872" h="739">
                  <a:moveTo>
                    <a:pt x="1636" y="189"/>
                  </a:moveTo>
                  <a:lnTo>
                    <a:pt x="1588" y="164"/>
                  </a:lnTo>
                  <a:lnTo>
                    <a:pt x="1539" y="142"/>
                  </a:lnTo>
                  <a:lnTo>
                    <a:pt x="1491" y="123"/>
                  </a:lnTo>
                  <a:lnTo>
                    <a:pt x="1442" y="103"/>
                  </a:lnTo>
                  <a:lnTo>
                    <a:pt x="1392" y="87"/>
                  </a:lnTo>
                  <a:lnTo>
                    <a:pt x="1342" y="70"/>
                  </a:lnTo>
                  <a:lnTo>
                    <a:pt x="1290" y="57"/>
                  </a:lnTo>
                  <a:lnTo>
                    <a:pt x="1238" y="45"/>
                  </a:lnTo>
                  <a:lnTo>
                    <a:pt x="1188" y="35"/>
                  </a:lnTo>
                  <a:lnTo>
                    <a:pt x="1135" y="25"/>
                  </a:lnTo>
                  <a:lnTo>
                    <a:pt x="1083" y="19"/>
                  </a:lnTo>
                  <a:lnTo>
                    <a:pt x="1031" y="14"/>
                  </a:lnTo>
                  <a:lnTo>
                    <a:pt x="978" y="11"/>
                  </a:lnTo>
                  <a:lnTo>
                    <a:pt x="925" y="10"/>
                  </a:lnTo>
                  <a:lnTo>
                    <a:pt x="870" y="11"/>
                  </a:lnTo>
                  <a:lnTo>
                    <a:pt x="817" y="11"/>
                  </a:lnTo>
                  <a:lnTo>
                    <a:pt x="764" y="14"/>
                  </a:lnTo>
                  <a:lnTo>
                    <a:pt x="711" y="20"/>
                  </a:lnTo>
                  <a:lnTo>
                    <a:pt x="659" y="27"/>
                  </a:lnTo>
                  <a:lnTo>
                    <a:pt x="606" y="33"/>
                  </a:lnTo>
                  <a:lnTo>
                    <a:pt x="551" y="45"/>
                  </a:lnTo>
                  <a:lnTo>
                    <a:pt x="499" y="52"/>
                  </a:lnTo>
                  <a:lnTo>
                    <a:pt x="447" y="67"/>
                  </a:lnTo>
                  <a:lnTo>
                    <a:pt x="395" y="81"/>
                  </a:lnTo>
                  <a:lnTo>
                    <a:pt x="344" y="97"/>
                  </a:lnTo>
                  <a:lnTo>
                    <a:pt x="293" y="114"/>
                  </a:lnTo>
                  <a:lnTo>
                    <a:pt x="242" y="131"/>
                  </a:lnTo>
                  <a:lnTo>
                    <a:pt x="191" y="152"/>
                  </a:lnTo>
                  <a:lnTo>
                    <a:pt x="141" y="173"/>
                  </a:lnTo>
                  <a:lnTo>
                    <a:pt x="95" y="195"/>
                  </a:lnTo>
                  <a:lnTo>
                    <a:pt x="48" y="222"/>
                  </a:lnTo>
                  <a:lnTo>
                    <a:pt x="0" y="246"/>
                  </a:lnTo>
                  <a:lnTo>
                    <a:pt x="6" y="296"/>
                  </a:lnTo>
                  <a:lnTo>
                    <a:pt x="51" y="279"/>
                  </a:lnTo>
                  <a:lnTo>
                    <a:pt x="95" y="266"/>
                  </a:lnTo>
                  <a:lnTo>
                    <a:pt x="142" y="254"/>
                  </a:lnTo>
                  <a:lnTo>
                    <a:pt x="185" y="244"/>
                  </a:lnTo>
                  <a:lnTo>
                    <a:pt x="232" y="234"/>
                  </a:lnTo>
                  <a:lnTo>
                    <a:pt x="276" y="226"/>
                  </a:lnTo>
                  <a:lnTo>
                    <a:pt x="321" y="218"/>
                  </a:lnTo>
                  <a:lnTo>
                    <a:pt x="366" y="215"/>
                  </a:lnTo>
                  <a:lnTo>
                    <a:pt x="412" y="211"/>
                  </a:lnTo>
                  <a:lnTo>
                    <a:pt x="455" y="206"/>
                  </a:lnTo>
                  <a:lnTo>
                    <a:pt x="501" y="207"/>
                  </a:lnTo>
                  <a:lnTo>
                    <a:pt x="545" y="207"/>
                  </a:lnTo>
                  <a:lnTo>
                    <a:pt x="589" y="209"/>
                  </a:lnTo>
                  <a:lnTo>
                    <a:pt x="636" y="213"/>
                  </a:lnTo>
                  <a:lnTo>
                    <a:pt x="681" y="219"/>
                  </a:lnTo>
                  <a:lnTo>
                    <a:pt x="722" y="225"/>
                  </a:lnTo>
                  <a:lnTo>
                    <a:pt x="769" y="233"/>
                  </a:lnTo>
                  <a:lnTo>
                    <a:pt x="810" y="246"/>
                  </a:lnTo>
                  <a:lnTo>
                    <a:pt x="852" y="254"/>
                  </a:lnTo>
                  <a:lnTo>
                    <a:pt x="897" y="267"/>
                  </a:lnTo>
                  <a:lnTo>
                    <a:pt x="942" y="280"/>
                  </a:lnTo>
                  <a:lnTo>
                    <a:pt x="983" y="296"/>
                  </a:lnTo>
                  <a:lnTo>
                    <a:pt x="1027" y="314"/>
                  </a:lnTo>
                  <a:lnTo>
                    <a:pt x="1067" y="331"/>
                  </a:lnTo>
                  <a:lnTo>
                    <a:pt x="1110" y="353"/>
                  </a:lnTo>
                  <a:lnTo>
                    <a:pt x="1151" y="371"/>
                  </a:lnTo>
                  <a:lnTo>
                    <a:pt x="1191" y="394"/>
                  </a:lnTo>
                  <a:lnTo>
                    <a:pt x="1233" y="419"/>
                  </a:lnTo>
                  <a:lnTo>
                    <a:pt x="1273" y="445"/>
                  </a:lnTo>
                  <a:lnTo>
                    <a:pt x="1312" y="470"/>
                  </a:lnTo>
                  <a:lnTo>
                    <a:pt x="1352" y="498"/>
                  </a:lnTo>
                  <a:lnTo>
                    <a:pt x="1389" y="529"/>
                  </a:lnTo>
                  <a:lnTo>
                    <a:pt x="1237" y="738"/>
                  </a:lnTo>
                  <a:lnTo>
                    <a:pt x="1871" y="637"/>
                  </a:lnTo>
                  <a:lnTo>
                    <a:pt x="1771" y="0"/>
                  </a:lnTo>
                  <a:lnTo>
                    <a:pt x="1636" y="189"/>
                  </a:lnTo>
                </a:path>
              </a:pathLst>
            </a:custGeom>
            <a:solidFill>
              <a:schemeClr val="accent6"/>
            </a:solidFill>
            <a:ln w="12700" cap="rnd" cmpd="sng">
              <a:noFill/>
              <a:prstDash val="solid"/>
              <a:round/>
              <a:headEnd type="none" w="med" len="med"/>
              <a:tailEnd type="none" w="med" len="med"/>
            </a:ln>
            <a:effectLst>
              <a:outerShdw blurRad="292100" dist="139700" dir="2700000" algn="ctr" rotWithShape="0">
                <a:srgbClr val="000000">
                  <a:alpha val="65000"/>
                </a:srgbClr>
              </a:outerShdw>
            </a:effectLst>
          </p:spPr>
          <p:txBody>
            <a:bodyPr/>
            <a:lstStyle/>
            <a:p>
              <a:pPr>
                <a:defRPr/>
              </a:pPr>
              <a:endParaRPr lang="en-US" dirty="0">
                <a:cs typeface="+mn-cs"/>
              </a:endParaRPr>
            </a:p>
          </p:txBody>
        </p:sp>
      </p:grpSp>
      <p:grpSp>
        <p:nvGrpSpPr>
          <p:cNvPr id="13" name="Group 12"/>
          <p:cNvGrpSpPr/>
          <p:nvPr/>
        </p:nvGrpSpPr>
        <p:grpSpPr>
          <a:xfrm>
            <a:off x="5035281" y="963489"/>
            <a:ext cx="2210446" cy="1498119"/>
            <a:chOff x="3493294" y="1453207"/>
            <a:chExt cx="2210446" cy="1498119"/>
          </a:xfrm>
        </p:grpSpPr>
        <p:sp>
          <p:nvSpPr>
            <p:cNvPr id="14" name="Rectangle 8"/>
            <p:cNvSpPr txBox="1">
              <a:spLocks noChangeArrowheads="1"/>
            </p:cNvSpPr>
            <p:nvPr/>
          </p:nvSpPr>
          <p:spPr bwMode="auto">
            <a:xfrm>
              <a:off x="3493294" y="1453207"/>
              <a:ext cx="2157412" cy="313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80988" indent="-280988" algn="l" rtl="0" eaLnBrk="0" fontAlgn="base" hangingPunct="0">
                <a:lnSpc>
                  <a:spcPct val="90000"/>
                </a:lnSpc>
                <a:spcBef>
                  <a:spcPts val="600"/>
                </a:spcBef>
                <a:spcAft>
                  <a:spcPts val="600"/>
                </a:spcAft>
                <a:buClr>
                  <a:schemeClr val="bg2"/>
                </a:buClr>
                <a:buSzPct val="100000"/>
                <a:buFont typeface="Wingdings" pitchFamily="2" charset="2"/>
                <a:buChar char="§"/>
                <a:defRPr sz="1800" kern="1200">
                  <a:solidFill>
                    <a:schemeClr val="tx1">
                      <a:lumMod val="50000"/>
                    </a:schemeClr>
                  </a:solidFill>
                  <a:latin typeface="+mn-lt"/>
                  <a:ea typeface="+mn-ea"/>
                  <a:cs typeface="+mn-cs"/>
                </a:defRPr>
              </a:lvl1pPr>
              <a:lvl2pPr marL="742950" indent="-285750" algn="l" rtl="0" eaLnBrk="0" fontAlgn="base" hangingPunct="0">
                <a:lnSpc>
                  <a:spcPct val="90000"/>
                </a:lnSpc>
                <a:spcBef>
                  <a:spcPts val="600"/>
                </a:spcBef>
                <a:spcAft>
                  <a:spcPts val="600"/>
                </a:spcAft>
                <a:buClr>
                  <a:schemeClr val="bg2"/>
                </a:buClr>
                <a:buSzPct val="50000"/>
                <a:buFont typeface="Arial" charset="0"/>
                <a:buChar char="►"/>
                <a:defRPr sz="1800" kern="1200">
                  <a:solidFill>
                    <a:schemeClr val="tx1">
                      <a:lumMod val="50000"/>
                    </a:schemeClr>
                  </a:solidFill>
                  <a:latin typeface="+mn-lt"/>
                  <a:ea typeface="+mn-ea"/>
                  <a:cs typeface="+mn-cs"/>
                </a:defRPr>
              </a:lvl2pPr>
              <a:lvl3pPr marL="1143000" indent="-228600" algn="l" rtl="0" eaLnBrk="0" fontAlgn="base" hangingPunct="0">
                <a:lnSpc>
                  <a:spcPct val="90000"/>
                </a:lnSpc>
                <a:spcBef>
                  <a:spcPts val="600"/>
                </a:spcBef>
                <a:spcAft>
                  <a:spcPts val="600"/>
                </a:spcAft>
                <a:buClr>
                  <a:schemeClr val="bg2"/>
                </a:buClr>
                <a:buSzPct val="70000"/>
                <a:buFont typeface="Arial" charset="0"/>
                <a:buChar char="●"/>
                <a:defRPr sz="1800" kern="1200">
                  <a:solidFill>
                    <a:schemeClr val="tx1">
                      <a:lumMod val="50000"/>
                    </a:schemeClr>
                  </a:solidFill>
                  <a:latin typeface="+mn-lt"/>
                  <a:ea typeface="+mn-ea"/>
                  <a:cs typeface="+mn-cs"/>
                </a:defRPr>
              </a:lvl3pPr>
              <a:lvl4pPr marL="1600200" indent="-228600" algn="l" rtl="0" eaLnBrk="0" fontAlgn="base" hangingPunct="0">
                <a:lnSpc>
                  <a:spcPct val="90000"/>
                </a:lnSpc>
                <a:spcBef>
                  <a:spcPts val="600"/>
                </a:spcBef>
                <a:spcAft>
                  <a:spcPts val="600"/>
                </a:spcAft>
                <a:buClr>
                  <a:schemeClr val="bg2"/>
                </a:buClr>
                <a:buSzPct val="50000"/>
                <a:buFont typeface="Arial" charset="0"/>
                <a:buChar char="▲"/>
                <a:defRPr sz="1800" kern="1200">
                  <a:solidFill>
                    <a:schemeClr val="tx1">
                      <a:lumMod val="50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Wingdings" pitchFamily="2" charset="2"/>
                <a:buNone/>
              </a:pPr>
              <a:r>
                <a:rPr lang="en-US" dirty="0">
                  <a:solidFill>
                    <a:schemeClr val="accent6"/>
                  </a:solidFill>
                </a:rPr>
                <a:t>You pay lender</a:t>
              </a:r>
            </a:p>
          </p:txBody>
        </p:sp>
        <p:sp>
          <p:nvSpPr>
            <p:cNvPr id="15" name="TextBox 14"/>
            <p:cNvSpPr txBox="1"/>
            <p:nvPr/>
          </p:nvSpPr>
          <p:spPr>
            <a:xfrm>
              <a:off x="5142368" y="2181885"/>
              <a:ext cx="561372" cy="769441"/>
            </a:xfrm>
            <a:prstGeom prst="rect">
              <a:avLst/>
            </a:prstGeom>
            <a:noFill/>
          </p:spPr>
          <p:txBody>
            <a:bodyPr wrap="none" rtlCol="0">
              <a:spAutoFit/>
            </a:bodyPr>
            <a:lstStyle/>
            <a:p>
              <a:pPr algn="ctr"/>
              <a:r>
                <a:rPr lang="en-US" sz="4400" dirty="0">
                  <a:solidFill>
                    <a:schemeClr val="bg1"/>
                  </a:solidFill>
                  <a:effectLst>
                    <a:outerShdw blurRad="38100" dist="38100" dir="2700000" algn="tl">
                      <a:srgbClr val="000000">
                        <a:alpha val="43137"/>
                      </a:srgbClr>
                    </a:outerShdw>
                  </a:effectLst>
                  <a:latin typeface="Arial Black" panose="020B0A04020102020204" pitchFamily="34" charset="0"/>
                </a:rPr>
                <a:t>1</a:t>
              </a:r>
            </a:p>
          </p:txBody>
        </p:sp>
      </p:grpSp>
      <p:grpSp>
        <p:nvGrpSpPr>
          <p:cNvPr id="16" name="Group 15"/>
          <p:cNvGrpSpPr/>
          <p:nvPr/>
        </p:nvGrpSpPr>
        <p:grpSpPr>
          <a:xfrm>
            <a:off x="7235108" y="2883721"/>
            <a:ext cx="3220692" cy="1839744"/>
            <a:chOff x="5693121" y="3373439"/>
            <a:chExt cx="3220692" cy="1839744"/>
          </a:xfrm>
        </p:grpSpPr>
        <p:sp>
          <p:nvSpPr>
            <p:cNvPr id="17" name="Rectangle 10"/>
            <p:cNvSpPr>
              <a:spLocks noChangeArrowheads="1"/>
            </p:cNvSpPr>
            <p:nvPr/>
          </p:nvSpPr>
          <p:spPr bwMode="auto">
            <a:xfrm>
              <a:off x="6962114" y="3373439"/>
              <a:ext cx="1951699"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dirty="0">
                  <a:solidFill>
                    <a:schemeClr val="accent4"/>
                  </a:solidFill>
                </a:rPr>
                <a:t>Lender updates</a:t>
              </a:r>
            </a:p>
            <a:p>
              <a:r>
                <a:rPr lang="en-US" dirty="0">
                  <a:solidFill>
                    <a:schemeClr val="accent4"/>
                  </a:solidFill>
                </a:rPr>
                <a:t>records</a:t>
              </a:r>
              <a:endParaRPr lang="en-US" b="1" dirty="0">
                <a:solidFill>
                  <a:schemeClr val="accent4"/>
                </a:solidFill>
              </a:endParaRPr>
            </a:p>
          </p:txBody>
        </p:sp>
        <p:sp>
          <p:nvSpPr>
            <p:cNvPr id="18" name="TextBox 17"/>
            <p:cNvSpPr txBox="1"/>
            <p:nvPr/>
          </p:nvSpPr>
          <p:spPr>
            <a:xfrm>
              <a:off x="5693121" y="4443742"/>
              <a:ext cx="561372" cy="769441"/>
            </a:xfrm>
            <a:prstGeom prst="rect">
              <a:avLst/>
            </a:prstGeom>
            <a:noFill/>
          </p:spPr>
          <p:txBody>
            <a:bodyPr wrap="none" rtlCol="0">
              <a:spAutoFit/>
            </a:bodyPr>
            <a:lstStyle/>
            <a:p>
              <a:pPr algn="ctr"/>
              <a:r>
                <a:rPr lang="en-US" sz="4400" dirty="0">
                  <a:solidFill>
                    <a:schemeClr val="bg1"/>
                  </a:solidFill>
                  <a:effectLst>
                    <a:outerShdw blurRad="38100" dist="38100" dir="2700000" algn="tl">
                      <a:srgbClr val="000000">
                        <a:alpha val="43137"/>
                      </a:srgbClr>
                    </a:outerShdw>
                  </a:effectLst>
                  <a:latin typeface="Arial Black" panose="020B0A04020102020204" pitchFamily="34" charset="0"/>
                </a:rPr>
                <a:t>2</a:t>
              </a:r>
            </a:p>
          </p:txBody>
        </p:sp>
      </p:grpSp>
      <p:grpSp>
        <p:nvGrpSpPr>
          <p:cNvPr id="19" name="Group 18"/>
          <p:cNvGrpSpPr/>
          <p:nvPr/>
        </p:nvGrpSpPr>
        <p:grpSpPr>
          <a:xfrm>
            <a:off x="4347100" y="4397644"/>
            <a:ext cx="3533775" cy="1740451"/>
            <a:chOff x="2805113" y="4887362"/>
            <a:chExt cx="3533775" cy="1740451"/>
          </a:xfrm>
        </p:grpSpPr>
        <p:sp>
          <p:nvSpPr>
            <p:cNvPr id="20" name="Rectangle 11"/>
            <p:cNvSpPr>
              <a:spLocks noChangeArrowheads="1"/>
            </p:cNvSpPr>
            <p:nvPr/>
          </p:nvSpPr>
          <p:spPr bwMode="auto">
            <a:xfrm>
              <a:off x="2805113" y="5983288"/>
              <a:ext cx="35337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t" anchorCtr="1">
              <a:spAutoFit/>
            </a:bodyPr>
            <a:lstStyle/>
            <a:p>
              <a:r>
                <a:rPr lang="en-US" dirty="0">
                  <a:solidFill>
                    <a:schemeClr val="accent1"/>
                  </a:solidFill>
                </a:rPr>
                <a:t>Lender shares history with</a:t>
              </a:r>
              <a:br>
                <a:rPr lang="en-US" dirty="0">
                  <a:solidFill>
                    <a:schemeClr val="accent1"/>
                  </a:solidFill>
                </a:rPr>
              </a:br>
              <a:r>
                <a:rPr lang="en-US" dirty="0">
                  <a:solidFill>
                    <a:schemeClr val="accent1"/>
                  </a:solidFill>
                </a:rPr>
                <a:t>credit reporting companies</a:t>
              </a:r>
            </a:p>
          </p:txBody>
        </p:sp>
        <p:sp>
          <p:nvSpPr>
            <p:cNvPr id="21" name="TextBox 20"/>
            <p:cNvSpPr txBox="1"/>
            <p:nvPr/>
          </p:nvSpPr>
          <p:spPr>
            <a:xfrm>
              <a:off x="3257738" y="4887362"/>
              <a:ext cx="561372" cy="769441"/>
            </a:xfrm>
            <a:prstGeom prst="rect">
              <a:avLst/>
            </a:prstGeom>
            <a:noFill/>
          </p:spPr>
          <p:txBody>
            <a:bodyPr wrap="none" rtlCol="0">
              <a:spAutoFit/>
            </a:bodyPr>
            <a:lstStyle/>
            <a:p>
              <a:pPr algn="ctr"/>
              <a:r>
                <a:rPr lang="en-US" sz="4400" dirty="0">
                  <a:solidFill>
                    <a:schemeClr val="bg1"/>
                  </a:solidFill>
                  <a:effectLst>
                    <a:outerShdw blurRad="38100" dist="38100" dir="2700000" algn="tl">
                      <a:srgbClr val="000000">
                        <a:alpha val="43137"/>
                      </a:srgbClr>
                    </a:outerShdw>
                  </a:effectLst>
                  <a:latin typeface="Arial Black" panose="020B0A04020102020204" pitchFamily="34" charset="0"/>
                </a:rPr>
                <a:t>3</a:t>
              </a:r>
            </a:p>
          </p:txBody>
        </p:sp>
      </p:grpSp>
      <p:grpSp>
        <p:nvGrpSpPr>
          <p:cNvPr id="22" name="Group 21"/>
          <p:cNvGrpSpPr/>
          <p:nvPr/>
        </p:nvGrpSpPr>
        <p:grpSpPr>
          <a:xfrm>
            <a:off x="1770587" y="2070903"/>
            <a:ext cx="3119730" cy="1595084"/>
            <a:chOff x="228600" y="2560621"/>
            <a:chExt cx="3119730" cy="1595084"/>
          </a:xfrm>
        </p:grpSpPr>
        <p:sp>
          <p:nvSpPr>
            <p:cNvPr id="23" name="Rectangle 9"/>
            <p:cNvSpPr>
              <a:spLocks noChangeArrowheads="1"/>
            </p:cNvSpPr>
            <p:nvPr/>
          </p:nvSpPr>
          <p:spPr bwMode="auto">
            <a:xfrm>
              <a:off x="228600" y="3234940"/>
              <a:ext cx="1935178" cy="92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a:r>
                <a:rPr lang="en-US" dirty="0">
                  <a:solidFill>
                    <a:schemeClr val="accent3"/>
                  </a:solidFill>
                </a:rPr>
                <a:t>Credit reporting companies share</a:t>
              </a:r>
            </a:p>
            <a:p>
              <a:pPr algn="r"/>
              <a:r>
                <a:rPr lang="en-US" dirty="0">
                  <a:solidFill>
                    <a:schemeClr val="accent3"/>
                  </a:solidFill>
                </a:rPr>
                <a:t>with new lenders</a:t>
              </a:r>
              <a:endParaRPr lang="en-US" b="1" dirty="0">
                <a:solidFill>
                  <a:schemeClr val="accent3"/>
                </a:solidFill>
              </a:endParaRPr>
            </a:p>
          </p:txBody>
        </p:sp>
        <p:sp>
          <p:nvSpPr>
            <p:cNvPr id="24" name="TextBox 23"/>
            <p:cNvSpPr txBox="1"/>
            <p:nvPr/>
          </p:nvSpPr>
          <p:spPr>
            <a:xfrm>
              <a:off x="2786958" y="2560621"/>
              <a:ext cx="561372" cy="769441"/>
            </a:xfrm>
            <a:prstGeom prst="rect">
              <a:avLst/>
            </a:prstGeom>
            <a:noFill/>
          </p:spPr>
          <p:txBody>
            <a:bodyPr wrap="none" rtlCol="0">
              <a:spAutoFit/>
            </a:bodyPr>
            <a:lstStyle/>
            <a:p>
              <a:pPr algn="ctr"/>
              <a:r>
                <a:rPr lang="en-US" sz="4400" dirty="0">
                  <a:solidFill>
                    <a:schemeClr val="bg1"/>
                  </a:solidFill>
                  <a:effectLst>
                    <a:outerShdw blurRad="38100" dist="38100" dir="2700000" algn="tl">
                      <a:srgbClr val="000000">
                        <a:alpha val="43137"/>
                      </a:srgbClr>
                    </a:outerShdw>
                  </a:effectLst>
                  <a:latin typeface="Arial Black" panose="020B0A04020102020204" pitchFamily="34" charset="0"/>
                </a:rPr>
                <a:t>4</a:t>
              </a:r>
            </a:p>
          </p:txBody>
        </p:sp>
      </p:grpSp>
      <p:sp>
        <p:nvSpPr>
          <p:cNvPr id="25" name="TextBox 24"/>
          <p:cNvSpPr txBox="1"/>
          <p:nvPr/>
        </p:nvSpPr>
        <p:spPr>
          <a:xfrm>
            <a:off x="5280265" y="2863842"/>
            <a:ext cx="1667444" cy="1200329"/>
          </a:xfrm>
          <a:prstGeom prst="rect">
            <a:avLst/>
          </a:prstGeom>
          <a:noFill/>
        </p:spPr>
        <p:txBody>
          <a:bodyPr wrap="none" rtlCol="0" anchor="ctr">
            <a:spAutoFit/>
          </a:bodyPr>
          <a:lstStyle/>
          <a:p>
            <a:pPr algn="ctr">
              <a:lnSpc>
                <a:spcPts val="4200"/>
              </a:lnSpc>
            </a:pPr>
            <a:r>
              <a:rPr lang="en-US" sz="4000" b="1" dirty="0">
                <a:solidFill>
                  <a:schemeClr val="tx2"/>
                </a:solidFill>
                <a:latin typeface="+mn-lt"/>
              </a:rPr>
              <a:t>Credit</a:t>
            </a:r>
            <a:br>
              <a:rPr lang="en-US" sz="4000" b="1" dirty="0">
                <a:solidFill>
                  <a:schemeClr val="tx2"/>
                </a:solidFill>
                <a:latin typeface="+mn-lt"/>
              </a:rPr>
            </a:br>
            <a:r>
              <a:rPr lang="en-US" sz="4000" dirty="0">
                <a:solidFill>
                  <a:schemeClr val="tx2"/>
                </a:solidFill>
                <a:latin typeface="Arial Narrow" panose="020B0606020202030204" pitchFamily="34" charset="0"/>
              </a:rPr>
              <a:t>cycle</a:t>
            </a:r>
          </a:p>
        </p:txBody>
      </p:sp>
      <p:sp>
        <p:nvSpPr>
          <p:cNvPr id="26" name="Title 25"/>
          <p:cNvSpPr>
            <a:spLocks noGrp="1"/>
          </p:cNvSpPr>
          <p:nvPr>
            <p:ph type="title"/>
          </p:nvPr>
        </p:nvSpPr>
        <p:spPr/>
        <p:txBody>
          <a:bodyPr/>
          <a:lstStyle/>
          <a:p>
            <a:r>
              <a:rPr lang="en-US" dirty="0"/>
              <a:t>The credit cycle</a:t>
            </a:r>
          </a:p>
        </p:txBody>
      </p:sp>
    </p:spTree>
    <p:extLst>
      <p:ext uri="{BB962C8B-B14F-4D97-AF65-F5344CB8AC3E}">
        <p14:creationId xmlns:p14="http://schemas.microsoft.com/office/powerpoint/2010/main" val="197206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250"/>
                                  </p:stCondLst>
                                  <p:childTnLst>
                                    <p:animRot by="21600000">
                                      <p:cBhvr>
                                        <p:cTn id="6" dur="2000" fill="hold"/>
                                        <p:tgtEl>
                                          <p:spTgt spid="8"/>
                                        </p:tgtEl>
                                        <p:attrNameLst>
                                          <p:attrName>r</p:attrName>
                                        </p:attrNameLst>
                                      </p:cBhvr>
                                    </p:animRot>
                                  </p:childTnLst>
                                </p:cTn>
                              </p:par>
                            </p:childTnLst>
                          </p:cTn>
                        </p:par>
                        <p:par>
                          <p:cTn id="7" fill="hold">
                            <p:stCondLst>
                              <p:cond delay="2250"/>
                            </p:stCondLst>
                            <p:childTnLst>
                              <p:par>
                                <p:cTn id="8" presetID="10" presetClass="entr" presetSubtype="0" fill="hold" nodeType="after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par>
                          <p:cTn id="11" fill="hold">
                            <p:stCondLst>
                              <p:cond delay="3250"/>
                            </p:stCondLst>
                            <p:childTnLst>
                              <p:par>
                                <p:cTn id="12" presetID="10" presetClass="entr" presetSubtype="0" fill="hold" nodeType="afterEffect">
                                  <p:stCondLst>
                                    <p:cond delay="25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750"/>
                                        <p:tgtEl>
                                          <p:spTgt spid="16"/>
                                        </p:tgtEl>
                                      </p:cBhvr>
                                    </p:animEffect>
                                  </p:childTnLst>
                                </p:cTn>
                              </p:par>
                            </p:childTnLst>
                          </p:cTn>
                        </p:par>
                        <p:par>
                          <p:cTn id="15" fill="hold">
                            <p:stCondLst>
                              <p:cond delay="4250"/>
                            </p:stCondLst>
                            <p:childTnLst>
                              <p:par>
                                <p:cTn id="16" presetID="10" presetClass="entr" presetSubtype="0" fill="hold" nodeType="afterEffect">
                                  <p:stCondLst>
                                    <p:cond delay="25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750"/>
                                        <p:tgtEl>
                                          <p:spTgt spid="19"/>
                                        </p:tgtEl>
                                      </p:cBhvr>
                                    </p:animEffect>
                                  </p:childTnLst>
                                </p:cTn>
                              </p:par>
                            </p:childTnLst>
                          </p:cTn>
                        </p:par>
                        <p:par>
                          <p:cTn id="19" fill="hold">
                            <p:stCondLst>
                              <p:cond delay="5250"/>
                            </p:stCondLst>
                            <p:childTnLst>
                              <p:par>
                                <p:cTn id="20" presetID="10" presetClass="entr" presetSubtype="0" fill="hold" nodeType="afterEffect">
                                  <p:stCondLst>
                                    <p:cond delay="25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00000"/>
              </a:lnSpc>
              <a:spcBef>
                <a:spcPts val="0"/>
              </a:spcBef>
            </a:pPr>
            <a:r>
              <a:rPr lang="en-US" sz="3200" b="1" dirty="0">
                <a:solidFill>
                  <a:srgbClr val="406EB3"/>
                </a:solidFill>
                <a:latin typeface="Arial Narrow" panose="020B0606020202030204" pitchFamily="34" charset="0"/>
              </a:rPr>
              <a:t>Credit reporting company clients check out information…</a:t>
            </a:r>
          </a:p>
          <a:p>
            <a:pPr>
              <a:lnSpc>
                <a:spcPct val="100000"/>
              </a:lnSpc>
              <a:spcBef>
                <a:spcPts val="0"/>
              </a:spcBef>
            </a:pPr>
            <a:endParaRPr lang="en-US" sz="3600" dirty="0">
              <a:solidFill>
                <a:schemeClr val="accent4"/>
              </a:solidFill>
              <a:latin typeface="Arial Narrow" panose="020B0606020202030204" pitchFamily="34" charset="0"/>
            </a:endParaRPr>
          </a:p>
          <a:p>
            <a:pPr>
              <a:lnSpc>
                <a:spcPct val="100000"/>
              </a:lnSpc>
              <a:spcBef>
                <a:spcPts val="0"/>
              </a:spcBef>
            </a:pPr>
            <a:r>
              <a:rPr lang="en-US" sz="3600" dirty="0">
                <a:solidFill>
                  <a:schemeClr val="accent4"/>
                </a:solidFill>
                <a:latin typeface="Arial Narrow" panose="020B0606020202030204" pitchFamily="34" charset="0"/>
              </a:rPr>
              <a:t>…if they have a permissible </a:t>
            </a:r>
            <a:br>
              <a:rPr lang="en-US" sz="3600" dirty="0">
                <a:solidFill>
                  <a:schemeClr val="accent4"/>
                </a:solidFill>
                <a:latin typeface="Arial Narrow" panose="020B0606020202030204" pitchFamily="34" charset="0"/>
              </a:rPr>
            </a:br>
            <a:r>
              <a:rPr lang="en-US" sz="3600" dirty="0">
                <a:solidFill>
                  <a:schemeClr val="accent4"/>
                </a:solidFill>
                <a:latin typeface="Arial Narrow" panose="020B0606020202030204" pitchFamily="34" charset="0"/>
              </a:rPr>
              <a:t>purpose under the law</a:t>
            </a:r>
          </a:p>
          <a:p>
            <a:pPr lvl="0">
              <a:lnSpc>
                <a:spcPct val="100000"/>
              </a:lnSpc>
              <a:spcBef>
                <a:spcPts val="0"/>
              </a:spcBef>
            </a:pPr>
            <a:endParaRPr lang="en-US" sz="3200" b="1" dirty="0">
              <a:solidFill>
                <a:srgbClr val="406EB3"/>
              </a:solidFill>
            </a:endParaRPr>
          </a:p>
          <a:p>
            <a:endParaRPr lang="en-US" dirty="0"/>
          </a:p>
        </p:txBody>
      </p:sp>
      <p:sp>
        <p:nvSpPr>
          <p:cNvPr id="3" name="Title 2"/>
          <p:cNvSpPr>
            <a:spLocks noGrp="1"/>
          </p:cNvSpPr>
          <p:nvPr>
            <p:ph type="title"/>
          </p:nvPr>
        </p:nvSpPr>
        <p:spPr/>
        <p:txBody>
          <a:bodyPr/>
          <a:lstStyle/>
          <a:p>
            <a:r>
              <a:rPr lang="en-GB" dirty="0"/>
              <a:t>Credit reporting companies are like libraries</a:t>
            </a:r>
            <a:endParaRPr lang="en-US" dirty="0"/>
          </a:p>
        </p:txBody>
      </p:sp>
      <p:sp>
        <p:nvSpPr>
          <p:cNvPr id="4" name="Date Placeholder 3"/>
          <p:cNvSpPr>
            <a:spLocks noGrp="1"/>
          </p:cNvSpPr>
          <p:nvPr>
            <p:ph type="dt" sz="half" idx="10"/>
          </p:nvPr>
        </p:nvSpPr>
        <p:spPr/>
        <p:txBody>
          <a:bodyPr/>
          <a:lstStyle/>
          <a:p>
            <a:fld id="{09AF91B3-46D8-4D11-9191-2B71D2BA45AE}" type="datetime1">
              <a:rPr lang="en-GB" smtClean="0"/>
              <a:t>04/05/2017</a:t>
            </a:fld>
            <a:endParaRPr lang="en-GB"/>
          </a:p>
        </p:txBody>
      </p:sp>
      <p:sp>
        <p:nvSpPr>
          <p:cNvPr id="5" name="Footer Placeholder 4"/>
          <p:cNvSpPr>
            <a:spLocks noGrp="1"/>
          </p:cNvSpPr>
          <p:nvPr>
            <p:ph type="ftr" sz="quarter" idx="11"/>
          </p:nvPr>
        </p:nvSpPr>
        <p:spPr/>
        <p:txBody>
          <a:bodyPr/>
          <a:lstStyle/>
          <a:p>
            <a:r>
              <a:rPr lang="en-GB"/>
              <a:t>Public</a:t>
            </a:r>
            <a:endParaRPr lang="en-GB" dirty="0"/>
          </a:p>
        </p:txBody>
      </p:sp>
      <p:pic>
        <p:nvPicPr>
          <p:cNvPr id="25" name="Picture Placeholder 24"/>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613" r="16613"/>
          <a:stretch>
            <a:fillRect/>
          </a:stretch>
        </p:blipFill>
        <p:spPr/>
      </p:pic>
    </p:spTree>
    <p:extLst>
      <p:ext uri="{BB962C8B-B14F-4D97-AF65-F5344CB8AC3E}">
        <p14:creationId xmlns:p14="http://schemas.microsoft.com/office/powerpoint/2010/main" val="341528672"/>
      </p:ext>
    </p:extLst>
  </p:cSld>
  <p:clrMapOvr>
    <a:masterClrMapping/>
  </p:clrMapOvr>
</p:sld>
</file>

<file path=ppt/theme/theme1.xml><?xml version="1.0" encoding="utf-8"?>
<a:theme xmlns:a="http://schemas.openxmlformats.org/drawingml/2006/main" name="Office Theme">
  <a:themeElements>
    <a:clrScheme name="Experian">
      <a:dk1>
        <a:srgbClr val="575756"/>
      </a:dk1>
      <a:lt1>
        <a:srgbClr val="FFFFFF"/>
      </a:lt1>
      <a:dk2>
        <a:srgbClr val="000000"/>
      </a:dk2>
      <a:lt2>
        <a:srgbClr val="FFFFFF"/>
      </a:lt2>
      <a:accent1>
        <a:srgbClr val="26478D"/>
      </a:accent1>
      <a:accent2>
        <a:srgbClr val="632678"/>
      </a:accent2>
      <a:accent3>
        <a:srgbClr val="406EB3"/>
      </a:accent3>
      <a:accent4>
        <a:srgbClr val="BA2F7D"/>
      </a:accent4>
      <a:accent5>
        <a:srgbClr val="BB0048"/>
      </a:accent5>
      <a:accent6>
        <a:srgbClr val="E2A2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numCol="1" spcCol="151200" rtlCol="0">
        <a:spAutoFit/>
      </a:bodyPr>
      <a:lstStyle>
        <a:defPPr>
          <a:defRPr sz="1200" dirty="0" smtClean="0"/>
        </a:defPPr>
      </a:lstStyle>
    </a:txDef>
  </a:objectDefaults>
  <a:extraClrSchemeLst/>
  <a:extLst>
    <a:ext uri="{05A4C25C-085E-4340-85A3-A5531E510DB2}">
      <thm15:themeFamily xmlns:thm15="http://schemas.microsoft.com/office/thememl/2012/main" name="Experian_16_9" id="{BFAEB641-8FD9-4B0D-9905-AA461787B9A5}" vid="{8B555675-C72C-43BE-AEBE-3A674FA99F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1938EFEE84844CB63C83E13DAF26F0" ma:contentTypeVersion="0" ma:contentTypeDescription="Create a new document." ma:contentTypeScope="" ma:versionID="6c8505d413e736418944a1b6a09c1419">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142D87-BB2F-442A-8B06-AEEC153F6591}">
  <ds:schemaRefs>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2006/metadata/properties"/>
    <ds:schemaRef ds:uri="http://purl.org/dc/dcmitype/"/>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79FFBA45-62D0-465F-83F8-E0EE3DD5E9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22AD8AD-EE77-4639-AB7D-25196816DB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2335</TotalTime>
  <Words>5520</Words>
  <Application>Microsoft Office PowerPoint</Application>
  <PresentationFormat>Widescreen</PresentationFormat>
  <Paragraphs>441</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 Black</vt:lpstr>
      <vt:lpstr>Arial Narrow</vt:lpstr>
      <vt:lpstr>Calibri</vt:lpstr>
      <vt:lpstr>Wingdings</vt:lpstr>
      <vt:lpstr>Office Theme</vt:lpstr>
      <vt:lpstr>Give me a little credit Credit reports and credit scores   Presented to name/names Presented by Name of Presenter Day/Month/Year</vt:lpstr>
      <vt:lpstr>Learning objectives</vt:lpstr>
      <vt:lpstr>If I had a million dollars... </vt:lpstr>
      <vt:lpstr>Credit It is a privilege you earn</vt:lpstr>
      <vt:lpstr>What is credit? </vt:lpstr>
      <vt:lpstr>What is credit?</vt:lpstr>
      <vt:lpstr>The three national credit reporting companies </vt:lpstr>
      <vt:lpstr>The credit cycle</vt:lpstr>
      <vt:lpstr>Credit reporting companies are like libraries</vt:lpstr>
      <vt:lpstr>Defining credit reports and their importance</vt:lpstr>
      <vt:lpstr>Defining credit reports and their importance</vt:lpstr>
      <vt:lpstr>The Fair Credit Reporting Act Permissible purposes</vt:lpstr>
      <vt:lpstr>The players in the credit cycle</vt:lpstr>
      <vt:lpstr>What’s in a credit report</vt:lpstr>
      <vt:lpstr>Information comes from you </vt:lpstr>
      <vt:lpstr>How long is information kept on a report?</vt:lpstr>
      <vt:lpstr>What’s NOT in a credit report? </vt:lpstr>
      <vt:lpstr>Common myths about credit reporting</vt:lpstr>
      <vt:lpstr>What is a credit score?</vt:lpstr>
      <vt:lpstr>Risk factors are the key</vt:lpstr>
      <vt:lpstr>VantageScore® 3.0 Characteristics contributions</vt:lpstr>
      <vt:lpstr>Ten rules for managing credit</vt:lpstr>
      <vt:lpstr>Centralized source for free reports www.annualcreditreport.com</vt:lpstr>
      <vt:lpstr>Experian education resources On the Web</vt:lpstr>
      <vt:lpstr>Test your knowledge</vt:lpstr>
      <vt:lpstr>Test your knowledge</vt:lpstr>
      <vt:lpstr>Test your knowledge</vt:lpstr>
      <vt:lpstr>Test your knowledge</vt:lpstr>
      <vt:lpstr>Test your knowledge</vt:lpstr>
      <vt:lpstr>Test your knowledge Additional questions for review or activity development</vt:lpstr>
      <vt:lpstr>Test your knowledge Additional questions for review or activity development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Stacy</dc:creator>
  <cp:lastModifiedBy>Smith, Stacy</cp:lastModifiedBy>
  <cp:revision>80</cp:revision>
  <dcterms:modified xsi:type="dcterms:W3CDTF">2017-05-04T20:19:44Z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0x010100741938EFEE84844CB63C83E13DAF26F0</vt:lpwstr>
  </property>
</Properties>
</file>