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9"/>
  </p:notesMasterIdLst>
  <p:handoutMasterIdLst>
    <p:handoutMasterId r:id="rId30"/>
  </p:handoutMasterIdLst>
  <p:sldIdLst>
    <p:sldId id="744" r:id="rId5"/>
    <p:sldId id="811" r:id="rId6"/>
    <p:sldId id="711" r:id="rId7"/>
    <p:sldId id="753" r:id="rId8"/>
    <p:sldId id="757" r:id="rId9"/>
    <p:sldId id="799" r:id="rId10"/>
    <p:sldId id="678" r:id="rId11"/>
    <p:sldId id="800" r:id="rId12"/>
    <p:sldId id="801" r:id="rId13"/>
    <p:sldId id="815" r:id="rId14"/>
    <p:sldId id="802" r:id="rId15"/>
    <p:sldId id="803" r:id="rId16"/>
    <p:sldId id="804" r:id="rId17"/>
    <p:sldId id="805" r:id="rId18"/>
    <p:sldId id="740" r:id="rId19"/>
    <p:sldId id="806" r:id="rId20"/>
    <p:sldId id="807" r:id="rId21"/>
    <p:sldId id="808" r:id="rId22"/>
    <p:sldId id="776" r:id="rId23"/>
    <p:sldId id="809" r:id="rId24"/>
    <p:sldId id="810" r:id="rId25"/>
    <p:sldId id="797" r:id="rId26"/>
    <p:sldId id="814" r:id="rId27"/>
    <p:sldId id="739" r:id="rId28"/>
  </p:sldIdLst>
  <p:sldSz cx="9144000" cy="6858000" type="screen4x3"/>
  <p:notesSz cx="7010400" cy="9296400"/>
  <p:embeddedFontLst>
    <p:embeddedFont>
      <p:font typeface="Century Gothic" panose="020B0502020202020204" pitchFamily="34" charset="0"/>
      <p:regular r:id="rId31"/>
      <p:bold r:id="rId32"/>
      <p:italic r:id="rId33"/>
      <p:boldItalic r:id="rId34"/>
    </p:embeddedFont>
    <p:embeddedFont>
      <p:font typeface="ＭＳ Ｐゴシック" panose="020B0600070205080204" pitchFamily="34" charset="-128"/>
      <p:regular r:id="rId35"/>
    </p:embeddedFont>
    <p:embeddedFont>
      <p:font typeface="Arial Black" panose="020B0A04020102020204" pitchFamily="34" charset="0"/>
      <p:bold r:id="rId36"/>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4176" userDrawn="1">
          <p15:clr>
            <a:srgbClr val="A4A3A4"/>
          </p15:clr>
        </p15:guide>
        <p15:guide id="2" orient="horz" pos="2966" userDrawn="1">
          <p15:clr>
            <a:srgbClr val="A4A3A4"/>
          </p15:clr>
        </p15:guide>
        <p15:guide id="3" orient="horz" pos="4320" userDrawn="1">
          <p15:clr>
            <a:srgbClr val="A4A3A4"/>
          </p15:clr>
        </p15:guide>
        <p15:guide id="4" orient="horz" pos="173" userDrawn="1">
          <p15:clr>
            <a:srgbClr val="A4A3A4"/>
          </p15:clr>
        </p15:guide>
        <p15:guide id="5" orient="horz" pos="1469" userDrawn="1">
          <p15:clr>
            <a:srgbClr val="A4A3A4"/>
          </p15:clr>
        </p15:guide>
        <p15:guide id="6" orient="horz" pos="1238" userDrawn="1">
          <p15:clr>
            <a:srgbClr val="A4A3A4"/>
          </p15:clr>
        </p15:guide>
        <p15:guide id="7" orient="horz" pos="2218" userDrawn="1">
          <p15:clr>
            <a:srgbClr val="A4A3A4"/>
          </p15:clr>
        </p15:guide>
        <p15:guide id="9" pos="5530" userDrawn="1">
          <p15:clr>
            <a:srgbClr val="A4A3A4"/>
          </p15:clr>
        </p15:guide>
        <p15:guide id="10" pos="461" userDrawn="1">
          <p15:clr>
            <a:srgbClr val="A4A3A4"/>
          </p15:clr>
        </p15:guide>
        <p15:guide id="11" orient="horz" pos="2765" userDrawn="1">
          <p15:clr>
            <a:srgbClr val="A4A3A4"/>
          </p15:clr>
        </p15:guide>
        <p15:guide id="12" orient="horz" pos="3715" userDrawn="1">
          <p15:clr>
            <a:srgbClr val="A4A3A4"/>
          </p15:clr>
        </p15:guide>
        <p15:guide id="13" orient="horz" pos="4032" userDrawn="1">
          <p15:clr>
            <a:srgbClr val="A4A3A4"/>
          </p15:clr>
        </p15:guide>
        <p15:guide id="14" orient="horz" pos="346"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ey Ehrman" initials="SAE" lastIdx="8" clrIdx="0"/>
  <p:cmAuthor id="7" name="stennem" initials="s" lastIdx="2" clrIdx="7"/>
  <p:cmAuthor id="1" name="Alex Tokarev" initials="AT" lastIdx="20" clrIdx="1"/>
  <p:cmAuthor id="8" name="Cisneros, Amber" initials="CA" lastIdx="2" clrIdx="8"/>
  <p:cmAuthor id="2" name="Author" initials="A" lastIdx="3" clrIdx="2"/>
  <p:cmAuthor id="3" name="Teresa Grove" initials="TG" lastIdx="1" clrIdx="3"/>
  <p:cmAuthor id="4" name="Cunningham, Graham" initials="GC" lastIdx="7" clrIdx="4"/>
  <p:cmAuthor id="5" name="Jayme Beck" initials="JB" lastIdx="179" clrIdx="5"/>
  <p:cmAuthor id="6" name="Scott Patten" initials="SP"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14042"/>
    <a:srgbClr val="830B2A"/>
    <a:srgbClr val="710924"/>
    <a:srgbClr val="5C081E"/>
    <a:srgbClr val="014582"/>
    <a:srgbClr val="015CAE"/>
    <a:srgbClr val="37A0FE"/>
    <a:srgbClr val="002C4C"/>
    <a:srgbClr val="2F2F2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72" autoAdjust="0"/>
    <p:restoredTop sz="97869" autoAdjust="0"/>
  </p:normalViewPr>
  <p:slideViewPr>
    <p:cSldViewPr snapToGrid="0" snapToObjects="1" showGuides="1">
      <p:cViewPr>
        <p:scale>
          <a:sx n="100" d="100"/>
          <a:sy n="100" d="100"/>
        </p:scale>
        <p:origin x="-1578" y="-48"/>
      </p:cViewPr>
      <p:guideLst>
        <p:guide orient="horz" pos="4307"/>
        <p:guide orient="horz" pos="4099"/>
        <p:guide orient="horz" pos="173"/>
        <p:guide orient="horz" pos="1659"/>
        <p:guide orient="horz" pos="3824"/>
        <p:guide orient="horz" pos="1045"/>
        <p:guide orient="horz" pos="3123"/>
        <p:guide orient="horz" pos="2720"/>
        <p:guide orient="horz" pos="3424"/>
        <p:guide orient="horz" pos="3617"/>
        <p:guide pos="2353"/>
        <p:guide pos="3356"/>
        <p:guide pos="243"/>
        <p:guide pos="3907"/>
        <p:guide pos="3767"/>
        <p:guide pos="3993"/>
        <p:guide pos="5523"/>
      </p:guideLst>
    </p:cSldViewPr>
  </p:slideViewPr>
  <p:outlineViewPr>
    <p:cViewPr>
      <p:scale>
        <a:sx n="33" d="100"/>
        <a:sy n="33" d="100"/>
      </p:scale>
      <p:origin x="36" y="732"/>
    </p:cViewPr>
  </p:outlineViewPr>
  <p:notesTextViewPr>
    <p:cViewPr>
      <p:scale>
        <a:sx n="200" d="100"/>
        <a:sy n="200" d="100"/>
      </p:scale>
      <p:origin x="0" y="0"/>
    </p:cViewPr>
  </p:notesTextViewPr>
  <p:sorterViewPr>
    <p:cViewPr>
      <p:scale>
        <a:sx n="180" d="100"/>
        <a:sy n="180" d="100"/>
      </p:scale>
      <p:origin x="0" y="216"/>
    </p:cViewPr>
  </p:sorterViewPr>
  <p:notesViewPr>
    <p:cSldViewPr snapToGrid="0" snapToObjects="1" showGuides="1">
      <p:cViewPr varScale="1">
        <p:scale>
          <a:sx n="66" d="100"/>
          <a:sy n="66" d="100"/>
        </p:scale>
        <p:origin x="0" y="0"/>
      </p:cViewPr>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083" tIns="46542" rIns="93083" bIns="46542" rtlCol="0"/>
          <a:lstStyle>
            <a:lvl1pPr algn="l" fontAlgn="auto">
              <a:spcBef>
                <a:spcPts val="0"/>
              </a:spcBef>
              <a:spcAft>
                <a:spcPts val="0"/>
              </a:spcAft>
              <a:defRPr sz="1100">
                <a:latin typeface="Arial" pitchFamily="34" charset="0"/>
                <a:cs typeface="Arial" pitchFamily="34" charset="0"/>
              </a:defRPr>
            </a:lvl1pPr>
          </a:lstStyle>
          <a:p>
            <a:pPr>
              <a:defRPr/>
            </a:pPr>
            <a:endParaRPr lang="en-US" dirty="0"/>
          </a:p>
        </p:txBody>
      </p:sp>
      <p:sp>
        <p:nvSpPr>
          <p:cNvPr id="3" name="Date Placeholder 2"/>
          <p:cNvSpPr>
            <a:spLocks noGrp="1"/>
          </p:cNvSpPr>
          <p:nvPr>
            <p:ph type="dt" sz="quarter" idx="1"/>
          </p:nvPr>
        </p:nvSpPr>
        <p:spPr>
          <a:xfrm>
            <a:off x="3970938" y="2"/>
            <a:ext cx="3037840" cy="464820"/>
          </a:xfrm>
          <a:prstGeom prst="rect">
            <a:avLst/>
          </a:prstGeom>
        </p:spPr>
        <p:txBody>
          <a:bodyPr vert="horz" lIns="93083" tIns="46542" rIns="93083" bIns="46542" rtlCol="0"/>
          <a:lstStyle>
            <a:lvl1pPr algn="r" fontAlgn="auto">
              <a:spcBef>
                <a:spcPts val="0"/>
              </a:spcBef>
              <a:spcAft>
                <a:spcPts val="0"/>
              </a:spcAft>
              <a:defRPr sz="1100">
                <a:latin typeface="Arial" pitchFamily="34" charset="0"/>
                <a:cs typeface="Arial" pitchFamily="34" charset="0"/>
              </a:defRPr>
            </a:lvl1pPr>
          </a:lstStyle>
          <a:p>
            <a:pPr>
              <a:defRPr/>
            </a:pPr>
            <a:fld id="{6D21ECEE-4A61-461C-82A7-6EEF1A8494C9}" type="datetimeFigureOut">
              <a:rPr lang="en-US"/>
              <a:pPr>
                <a:defRPr/>
              </a:pPr>
              <a:t>1/21/2016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083" tIns="46542" rIns="93083" bIns="46542" rtlCol="0" anchor="b"/>
          <a:lstStyle>
            <a:lvl1pPr algn="l" fontAlgn="auto">
              <a:spcBef>
                <a:spcPts val="0"/>
              </a:spcBef>
              <a:spcAft>
                <a:spcPts val="0"/>
              </a:spcAft>
              <a:defRPr sz="1100">
                <a:latin typeface="Arial" pitchFamily="34" charset="0"/>
                <a:cs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083" tIns="46542" rIns="93083" bIns="46542" rtlCol="0" anchor="b"/>
          <a:lstStyle>
            <a:lvl1pPr algn="r" fontAlgn="auto">
              <a:spcBef>
                <a:spcPts val="0"/>
              </a:spcBef>
              <a:spcAft>
                <a:spcPts val="0"/>
              </a:spcAft>
              <a:defRPr sz="1100">
                <a:latin typeface="Arial" pitchFamily="34" charset="0"/>
                <a:cs typeface="Arial" pitchFamily="34" charset="0"/>
              </a:defRPr>
            </a:lvl1pPr>
          </a:lstStyle>
          <a:p>
            <a:pPr>
              <a:defRPr/>
            </a:pPr>
            <a:fld id="{B3A77ECF-BFE6-46AF-9889-477AC47E4F15}" type="slidenum">
              <a:rPr lang="en-US"/>
              <a:pPr>
                <a:defRPr/>
              </a:pPr>
              <a:t>‹#›</a:t>
            </a:fld>
            <a:endParaRPr lang="en-US" dirty="0"/>
          </a:p>
        </p:txBody>
      </p:sp>
    </p:spTree>
    <p:extLst>
      <p:ext uri="{BB962C8B-B14F-4D97-AF65-F5344CB8AC3E}">
        <p14:creationId xmlns:p14="http://schemas.microsoft.com/office/powerpoint/2010/main" val="1785583429"/>
      </p:ext>
    </p:extLst>
  </p:cSld>
  <p:clrMap bg1="dk1" tx1="lt1" bg2="dk2"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083" tIns="46542" rIns="93083" bIns="46542" rtlCol="0"/>
          <a:lstStyle>
            <a:lvl1pPr algn="l" fontAlgn="auto">
              <a:spcBef>
                <a:spcPts val="0"/>
              </a:spcBef>
              <a:spcAft>
                <a:spcPts val="0"/>
              </a:spcAft>
              <a:defRPr sz="1100">
                <a:solidFill>
                  <a:schemeClr val="tx1"/>
                </a:solidFill>
                <a:latin typeface="Arial" pitchFamily="34" charset="0"/>
              </a:defRPr>
            </a:lvl1pPr>
          </a:lstStyle>
          <a:p>
            <a:pPr>
              <a:defRPr/>
            </a:pPr>
            <a:endParaRPr lang="en-US" dirty="0"/>
          </a:p>
        </p:txBody>
      </p:sp>
      <p:sp>
        <p:nvSpPr>
          <p:cNvPr id="3" name="Date Placeholder 2"/>
          <p:cNvSpPr>
            <a:spLocks noGrp="1"/>
          </p:cNvSpPr>
          <p:nvPr>
            <p:ph type="dt" idx="1"/>
          </p:nvPr>
        </p:nvSpPr>
        <p:spPr>
          <a:xfrm>
            <a:off x="3970938" y="2"/>
            <a:ext cx="3037840" cy="464820"/>
          </a:xfrm>
          <a:prstGeom prst="rect">
            <a:avLst/>
          </a:prstGeom>
        </p:spPr>
        <p:txBody>
          <a:bodyPr vert="horz" lIns="93083" tIns="46542" rIns="93083" bIns="46542" rtlCol="0"/>
          <a:lstStyle>
            <a:lvl1pPr algn="r" fontAlgn="auto">
              <a:spcBef>
                <a:spcPts val="0"/>
              </a:spcBef>
              <a:spcAft>
                <a:spcPts val="0"/>
              </a:spcAft>
              <a:defRPr sz="1100">
                <a:solidFill>
                  <a:schemeClr val="tx1"/>
                </a:solidFill>
                <a:latin typeface="Arial" pitchFamily="34" charset="0"/>
              </a:defRPr>
            </a:lvl1pPr>
          </a:lstStyle>
          <a:p>
            <a:pPr>
              <a:defRPr/>
            </a:pPr>
            <a:fld id="{0B440159-29C5-4950-BDBA-3D18364670F0}" type="datetimeFigureOut">
              <a:rPr lang="en-US"/>
              <a:pPr>
                <a:defRPr/>
              </a:pPr>
              <a:t>1/21/2016</a:t>
            </a:fld>
            <a:endParaRPr lang="en-US" dirty="0"/>
          </a:p>
        </p:txBody>
      </p:sp>
      <p:sp>
        <p:nvSpPr>
          <p:cNvPr id="4" name="Slide Image Placeholder 3"/>
          <p:cNvSpPr>
            <a:spLocks noGrp="1" noRot="1" noChangeAspect="1"/>
          </p:cNvSpPr>
          <p:nvPr>
            <p:ph type="sldImg" idx="2"/>
          </p:nvPr>
        </p:nvSpPr>
        <p:spPr>
          <a:xfrm>
            <a:off x="1181100" y="700088"/>
            <a:ext cx="4649788" cy="3486150"/>
          </a:xfrm>
          <a:prstGeom prst="rect">
            <a:avLst/>
          </a:prstGeom>
          <a:noFill/>
          <a:ln w="12700">
            <a:solidFill>
              <a:schemeClr val="tx1">
                <a:lumMod val="40000"/>
                <a:lumOff val="60000"/>
              </a:schemeClr>
            </a:solidFill>
          </a:ln>
        </p:spPr>
        <p:txBody>
          <a:bodyPr vert="horz" lIns="93083" tIns="46542" rIns="93083" bIns="46542" rtlCol="0" anchor="ctr"/>
          <a:lstStyle/>
          <a:p>
            <a:pPr lvl="0"/>
            <a:endParaRPr lang="en-US" noProof="0" dirty="0" smtClean="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083" tIns="46542" rIns="93083" bIns="46542"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083" tIns="46542" rIns="93083" bIns="46542" rtlCol="0" anchor="b"/>
          <a:lstStyle>
            <a:lvl1pPr algn="l" fontAlgn="auto">
              <a:spcBef>
                <a:spcPts val="0"/>
              </a:spcBef>
              <a:spcAft>
                <a:spcPts val="0"/>
              </a:spcAft>
              <a:defRPr sz="1100">
                <a:solidFill>
                  <a:schemeClr val="tx1"/>
                </a:solidFill>
                <a:latin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083" tIns="46542" rIns="93083" bIns="46542" rtlCol="0" anchor="b"/>
          <a:lstStyle>
            <a:lvl1pPr algn="r" fontAlgn="auto">
              <a:spcBef>
                <a:spcPts val="0"/>
              </a:spcBef>
              <a:spcAft>
                <a:spcPts val="0"/>
              </a:spcAft>
              <a:defRPr sz="1100">
                <a:solidFill>
                  <a:schemeClr val="tx1"/>
                </a:solidFill>
                <a:latin typeface="Arial" pitchFamily="34" charset="0"/>
              </a:defRPr>
            </a:lvl1pPr>
          </a:lstStyle>
          <a:p>
            <a:pPr>
              <a:defRPr/>
            </a:pPr>
            <a:fld id="{46061FB9-FFDC-4148-93BC-4AB0B5391132}" type="slidenum">
              <a:rPr lang="en-US"/>
              <a:pPr>
                <a:defRPr/>
              </a:pPr>
              <a:t>‹#›</a:t>
            </a:fld>
            <a:endParaRPr lang="en-US" dirty="0"/>
          </a:p>
        </p:txBody>
      </p:sp>
    </p:spTree>
    <p:extLst>
      <p:ext uri="{BB962C8B-B14F-4D97-AF65-F5344CB8AC3E}">
        <p14:creationId xmlns:p14="http://schemas.microsoft.com/office/powerpoint/2010/main" val="2746769962"/>
      </p:ext>
    </p:extLst>
  </p:cSld>
  <p:clrMap bg1="dk1" tx1="lt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061FB9-FFDC-4148-93BC-4AB0B5391132}" type="slidenum">
              <a:rPr lang="en-US" smtClean="0"/>
              <a:pPr>
                <a:defRPr/>
              </a:pPr>
              <a:t>1</a:t>
            </a:fld>
            <a:endParaRPr lang="en-US" dirty="0"/>
          </a:p>
        </p:txBody>
      </p:sp>
    </p:spTree>
    <p:extLst>
      <p:ext uri="{BB962C8B-B14F-4D97-AF65-F5344CB8AC3E}">
        <p14:creationId xmlns:p14="http://schemas.microsoft.com/office/powerpoint/2010/main" val="1127469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85E7A-1E72-4F35-BF5D-0DFD70AEECAE}" type="slidenum">
              <a:rPr lang="en-US"/>
              <a:pPr/>
              <a:t>17</a:t>
            </a:fld>
            <a:endParaRPr lang="en-US" dirty="0"/>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xfrm>
            <a:off x="935039" y="6367462"/>
            <a:ext cx="1296987" cy="279401"/>
          </a:xfrm>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192268-A5DF-4D63-BC86-809F6CF3CD06}" type="slidenum">
              <a:rPr lang="en-US" smtClean="0"/>
              <a:pPr>
                <a:defRPr/>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6061FB9-FFDC-4148-93BC-4AB0B5391132}" type="slidenum">
              <a:rPr lang="en-US" smtClean="0"/>
              <a:pPr>
                <a:defRPr/>
              </a:pPr>
              <a:t>19</a:t>
            </a:fld>
            <a:endParaRPr lang="en-US" dirty="0"/>
          </a:p>
        </p:txBody>
      </p:sp>
    </p:spTree>
    <p:extLst>
      <p:ext uri="{BB962C8B-B14F-4D97-AF65-F5344CB8AC3E}">
        <p14:creationId xmlns:p14="http://schemas.microsoft.com/office/powerpoint/2010/main" val="2145123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29">
              <a:defRPr/>
            </a:pPr>
            <a:endParaRPr lang="en-US" dirty="0" smtClean="0"/>
          </a:p>
        </p:txBody>
      </p:sp>
      <p:sp>
        <p:nvSpPr>
          <p:cNvPr id="4" name="Slide Number Placeholder 3"/>
          <p:cNvSpPr>
            <a:spLocks noGrp="1"/>
          </p:cNvSpPr>
          <p:nvPr>
            <p:ph type="sldNum" sz="quarter" idx="10"/>
          </p:nvPr>
        </p:nvSpPr>
        <p:spPr/>
        <p:txBody>
          <a:bodyPr/>
          <a:lstStyle/>
          <a:p>
            <a:pPr>
              <a:defRPr/>
            </a:pPr>
            <a:fld id="{46061FB9-FFDC-4148-93BC-4AB0B5391132}" type="slidenum">
              <a:rPr lang="en-US" smtClean="0"/>
              <a:pPr>
                <a:defRPr/>
              </a:pPr>
              <a:t>20</a:t>
            </a:fld>
            <a:endParaRPr lang="en-US" dirty="0"/>
          </a:p>
        </p:txBody>
      </p:sp>
    </p:spTree>
    <p:extLst>
      <p:ext uri="{BB962C8B-B14F-4D97-AF65-F5344CB8AC3E}">
        <p14:creationId xmlns:p14="http://schemas.microsoft.com/office/powerpoint/2010/main" val="3822419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A47CA1FD-5E18-4106-88A2-9C88068A1316}" type="slidenum">
              <a:rPr lang="en-US" smtClean="0"/>
              <a:pPr>
                <a:defRPr/>
              </a:pPr>
              <a:t>21</a:t>
            </a:fld>
            <a:endParaRPr lang="en-US" dirty="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xfrm>
            <a:off x="934881" y="6367112"/>
            <a:ext cx="1295919" cy="2794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061FB9-FFDC-4148-93BC-4AB0B5391132}" type="slidenum">
              <a:rPr lang="en-US" smtClean="0"/>
              <a:pPr>
                <a:defRPr/>
              </a:pPr>
              <a:t>3</a:t>
            </a:fld>
            <a:endParaRPr lang="en-US" dirty="0"/>
          </a:p>
        </p:txBody>
      </p:sp>
    </p:spTree>
    <p:extLst>
      <p:ext uri="{BB962C8B-B14F-4D97-AF65-F5344CB8AC3E}">
        <p14:creationId xmlns:p14="http://schemas.microsoft.com/office/powerpoint/2010/main" val="122161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9914" indent="-288428" eaLnBrk="0" hangingPunct="0">
              <a:defRPr>
                <a:solidFill>
                  <a:schemeClr val="tx1"/>
                </a:solidFill>
                <a:latin typeface="Arial" charset="0"/>
                <a:ea typeface="ＭＳ Ｐゴシック" pitchFamily="34" charset="-128"/>
              </a:defRPr>
            </a:lvl2pPr>
            <a:lvl3pPr marL="1153713" indent="-230743" eaLnBrk="0" hangingPunct="0">
              <a:defRPr>
                <a:solidFill>
                  <a:schemeClr val="tx1"/>
                </a:solidFill>
                <a:latin typeface="Arial" charset="0"/>
                <a:ea typeface="ＭＳ Ｐゴシック" pitchFamily="34" charset="-128"/>
              </a:defRPr>
            </a:lvl3pPr>
            <a:lvl4pPr marL="1615199" indent="-230743" eaLnBrk="0" hangingPunct="0">
              <a:defRPr>
                <a:solidFill>
                  <a:schemeClr val="tx1"/>
                </a:solidFill>
                <a:latin typeface="Arial" charset="0"/>
                <a:ea typeface="ＭＳ Ｐゴシック" pitchFamily="34" charset="-128"/>
              </a:defRPr>
            </a:lvl4pPr>
            <a:lvl5pPr marL="2076684" indent="-230743" eaLnBrk="0" hangingPunct="0">
              <a:defRPr>
                <a:solidFill>
                  <a:schemeClr val="tx1"/>
                </a:solidFill>
                <a:latin typeface="Arial" charset="0"/>
                <a:ea typeface="ＭＳ Ｐゴシック" pitchFamily="34" charset="-128"/>
              </a:defRPr>
            </a:lvl5pPr>
            <a:lvl6pPr marL="2538170" indent="-230743" eaLnBrk="0" fontAlgn="base" hangingPunct="0">
              <a:spcBef>
                <a:spcPct val="0"/>
              </a:spcBef>
              <a:spcAft>
                <a:spcPct val="0"/>
              </a:spcAft>
              <a:defRPr>
                <a:solidFill>
                  <a:schemeClr val="tx1"/>
                </a:solidFill>
                <a:latin typeface="Arial" charset="0"/>
                <a:ea typeface="ＭＳ Ｐゴシック" pitchFamily="34" charset="-128"/>
              </a:defRPr>
            </a:lvl6pPr>
            <a:lvl7pPr marL="2999655" indent="-230743" eaLnBrk="0" fontAlgn="base" hangingPunct="0">
              <a:spcBef>
                <a:spcPct val="0"/>
              </a:spcBef>
              <a:spcAft>
                <a:spcPct val="0"/>
              </a:spcAft>
              <a:defRPr>
                <a:solidFill>
                  <a:schemeClr val="tx1"/>
                </a:solidFill>
                <a:latin typeface="Arial" charset="0"/>
                <a:ea typeface="ＭＳ Ｐゴシック" pitchFamily="34" charset="-128"/>
              </a:defRPr>
            </a:lvl7pPr>
            <a:lvl8pPr marL="3461141" indent="-230743" eaLnBrk="0" fontAlgn="base" hangingPunct="0">
              <a:spcBef>
                <a:spcPct val="0"/>
              </a:spcBef>
              <a:spcAft>
                <a:spcPct val="0"/>
              </a:spcAft>
              <a:defRPr>
                <a:solidFill>
                  <a:schemeClr val="tx1"/>
                </a:solidFill>
                <a:latin typeface="Arial" charset="0"/>
                <a:ea typeface="ＭＳ Ｐゴシック" pitchFamily="34" charset="-128"/>
              </a:defRPr>
            </a:lvl8pPr>
            <a:lvl9pPr marL="3922626" indent="-2307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3B0A889D-F5BE-4C4B-88F6-0522FF26DE86}" type="slidenum">
              <a:rPr lang="en-US" altLang="en-US" smtClean="0"/>
              <a:pPr eaLnBrk="1" hangingPunct="1">
                <a:defRPr/>
              </a:pPr>
              <a:t>4</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9914" indent="-288428" eaLnBrk="0" hangingPunct="0">
              <a:defRPr>
                <a:solidFill>
                  <a:schemeClr val="tx1"/>
                </a:solidFill>
                <a:latin typeface="Arial" charset="0"/>
                <a:ea typeface="ＭＳ Ｐゴシック" pitchFamily="34" charset="-128"/>
              </a:defRPr>
            </a:lvl2pPr>
            <a:lvl3pPr marL="1153713" indent="-230743" eaLnBrk="0" hangingPunct="0">
              <a:defRPr>
                <a:solidFill>
                  <a:schemeClr val="tx1"/>
                </a:solidFill>
                <a:latin typeface="Arial" charset="0"/>
                <a:ea typeface="ＭＳ Ｐゴシック" pitchFamily="34" charset="-128"/>
              </a:defRPr>
            </a:lvl3pPr>
            <a:lvl4pPr marL="1615199" indent="-230743" eaLnBrk="0" hangingPunct="0">
              <a:defRPr>
                <a:solidFill>
                  <a:schemeClr val="tx1"/>
                </a:solidFill>
                <a:latin typeface="Arial" charset="0"/>
                <a:ea typeface="ＭＳ Ｐゴシック" pitchFamily="34" charset="-128"/>
              </a:defRPr>
            </a:lvl4pPr>
            <a:lvl5pPr marL="2076684" indent="-230743" eaLnBrk="0" hangingPunct="0">
              <a:defRPr>
                <a:solidFill>
                  <a:schemeClr val="tx1"/>
                </a:solidFill>
                <a:latin typeface="Arial" charset="0"/>
                <a:ea typeface="ＭＳ Ｐゴシック" pitchFamily="34" charset="-128"/>
              </a:defRPr>
            </a:lvl5pPr>
            <a:lvl6pPr marL="2538170" indent="-230743" eaLnBrk="0" fontAlgn="base" hangingPunct="0">
              <a:spcBef>
                <a:spcPct val="0"/>
              </a:spcBef>
              <a:spcAft>
                <a:spcPct val="0"/>
              </a:spcAft>
              <a:defRPr>
                <a:solidFill>
                  <a:schemeClr val="tx1"/>
                </a:solidFill>
                <a:latin typeface="Arial" charset="0"/>
                <a:ea typeface="ＭＳ Ｐゴシック" pitchFamily="34" charset="-128"/>
              </a:defRPr>
            </a:lvl6pPr>
            <a:lvl7pPr marL="2999655" indent="-230743" eaLnBrk="0" fontAlgn="base" hangingPunct="0">
              <a:spcBef>
                <a:spcPct val="0"/>
              </a:spcBef>
              <a:spcAft>
                <a:spcPct val="0"/>
              </a:spcAft>
              <a:defRPr>
                <a:solidFill>
                  <a:schemeClr val="tx1"/>
                </a:solidFill>
                <a:latin typeface="Arial" charset="0"/>
                <a:ea typeface="ＭＳ Ｐゴシック" pitchFamily="34" charset="-128"/>
              </a:defRPr>
            </a:lvl7pPr>
            <a:lvl8pPr marL="3461141" indent="-230743" eaLnBrk="0" fontAlgn="base" hangingPunct="0">
              <a:spcBef>
                <a:spcPct val="0"/>
              </a:spcBef>
              <a:spcAft>
                <a:spcPct val="0"/>
              </a:spcAft>
              <a:defRPr>
                <a:solidFill>
                  <a:schemeClr val="tx1"/>
                </a:solidFill>
                <a:latin typeface="Arial" charset="0"/>
                <a:ea typeface="ＭＳ Ｐゴシック" pitchFamily="34" charset="-128"/>
              </a:defRPr>
            </a:lvl8pPr>
            <a:lvl9pPr marL="3922626" indent="-2307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3B0A889D-F5BE-4C4B-88F6-0522FF26DE86}" type="slidenum">
              <a:rPr lang="en-US" altLang="en-US" smtClean="0"/>
              <a:pPr eaLnBrk="1" hangingPunct="1">
                <a:defRPr/>
              </a:pPr>
              <a:t>7</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FD6C20-07A7-4D9B-BF7B-C5349829886B}" type="slidenum">
              <a:rPr lang="en-US" altLang="en-US" smtClean="0"/>
              <a:pPr>
                <a:defRPr/>
              </a:pPr>
              <a:t>8</a:t>
            </a:fld>
            <a:endParaRPr lang="en-US" altLang="en-US" dirty="0"/>
          </a:p>
        </p:txBody>
      </p:sp>
    </p:spTree>
    <p:extLst>
      <p:ext uri="{BB962C8B-B14F-4D97-AF65-F5344CB8AC3E}">
        <p14:creationId xmlns:p14="http://schemas.microsoft.com/office/powerpoint/2010/main" val="2782095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061FB9-FFDC-4148-93BC-4AB0B5391132}" type="slidenum">
              <a:rPr lang="en-US" smtClean="0"/>
              <a:pPr>
                <a:defRPr/>
              </a:pPr>
              <a:t>9</a:t>
            </a:fld>
            <a:endParaRPr lang="en-US" dirty="0"/>
          </a:p>
        </p:txBody>
      </p:sp>
    </p:spTree>
    <p:extLst>
      <p:ext uri="{BB962C8B-B14F-4D97-AF65-F5344CB8AC3E}">
        <p14:creationId xmlns:p14="http://schemas.microsoft.com/office/powerpoint/2010/main" val="373085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FD6C20-07A7-4D9B-BF7B-C5349829886B}" type="slidenum">
              <a:rPr lang="en-US" altLang="en-US" smtClean="0"/>
              <a:pPr>
                <a:defRPr/>
              </a:pPr>
              <a:t>12</a:t>
            </a:fld>
            <a:endParaRPr lang="en-US" altLang="en-US" dirty="0"/>
          </a:p>
        </p:txBody>
      </p:sp>
    </p:spTree>
    <p:extLst>
      <p:ext uri="{BB962C8B-B14F-4D97-AF65-F5344CB8AC3E}">
        <p14:creationId xmlns:p14="http://schemas.microsoft.com/office/powerpoint/2010/main" val="312848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FD6C20-07A7-4D9B-BF7B-C5349829886B}" type="slidenum">
              <a:rPr lang="en-US" altLang="en-US" smtClean="0"/>
              <a:pPr>
                <a:defRPr/>
              </a:pPr>
              <a:t>14</a:t>
            </a:fld>
            <a:endParaRPr lang="en-US" altLang="en-US" dirty="0"/>
          </a:p>
        </p:txBody>
      </p:sp>
    </p:spTree>
    <p:extLst>
      <p:ext uri="{BB962C8B-B14F-4D97-AF65-F5344CB8AC3E}">
        <p14:creationId xmlns:p14="http://schemas.microsoft.com/office/powerpoint/2010/main" val="3128489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6061FB9-FFDC-4148-93BC-4AB0B5391132}" type="slidenum">
              <a:rPr lang="en-US" smtClean="0"/>
              <a:pPr>
                <a:defRPr/>
              </a:pPr>
              <a:t>15</a:t>
            </a:fld>
            <a:endParaRPr lang="en-US" dirty="0"/>
          </a:p>
        </p:txBody>
      </p:sp>
    </p:spTree>
    <p:extLst>
      <p:ext uri="{BB962C8B-B14F-4D97-AF65-F5344CB8AC3E}">
        <p14:creationId xmlns:p14="http://schemas.microsoft.com/office/powerpoint/2010/main" val="2145123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XPN Corporate Title">
    <p:spTree>
      <p:nvGrpSpPr>
        <p:cNvPr id="1" name=""/>
        <p:cNvGrpSpPr/>
        <p:nvPr/>
      </p:nvGrpSpPr>
      <p:grpSpPr>
        <a:xfrm>
          <a:off x="0" y="0"/>
          <a:ext cx="0" cy="0"/>
          <a:chOff x="0" y="0"/>
          <a:chExt cx="0" cy="0"/>
        </a:xfrm>
      </p:grpSpPr>
      <p:sp>
        <p:nvSpPr>
          <p:cNvPr id="7" name="Rectangle 6"/>
          <p:cNvSpPr/>
          <p:nvPr userDrawn="1"/>
        </p:nvSpPr>
        <p:spPr>
          <a:xfrm>
            <a:off x="1" y="0"/>
            <a:ext cx="9144000" cy="2715065"/>
          </a:xfrm>
          <a:prstGeom prst="rect">
            <a:avLst/>
          </a:prstGeom>
          <a:gradFill flip="none" rotWithShape="1">
            <a:gsLst>
              <a:gs pos="0">
                <a:schemeClr val="tx1">
                  <a:tint val="66000"/>
                  <a:satMod val="160000"/>
                </a:schemeClr>
              </a:gs>
              <a:gs pos="20000">
                <a:schemeClr val="tx1">
                  <a:tint val="44500"/>
                  <a:satMod val="160000"/>
                </a:schemeClr>
              </a:gs>
              <a:gs pos="87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EXPERIAN_2CLR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99712" y="463550"/>
            <a:ext cx="4544577" cy="1737364"/>
          </a:xfrm>
          <a:prstGeom prst="rect">
            <a:avLst/>
          </a:prstGeom>
        </p:spPr>
      </p:pic>
      <p:sp>
        <p:nvSpPr>
          <p:cNvPr id="2" name="Title 1"/>
          <p:cNvSpPr>
            <a:spLocks noGrp="1"/>
          </p:cNvSpPr>
          <p:nvPr>
            <p:ph type="ctrTitle"/>
          </p:nvPr>
        </p:nvSpPr>
        <p:spPr>
          <a:xfrm>
            <a:off x="3545057" y="2992949"/>
            <a:ext cx="5231301" cy="1265799"/>
          </a:xfrm>
        </p:spPr>
        <p:txBody>
          <a:bodyPr anchor="ctr"/>
          <a:lstStyle>
            <a:lvl1pPr algn="l">
              <a:defRPr sz="2800">
                <a:solidFill>
                  <a:schemeClr val="tx2"/>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45057" y="4952069"/>
            <a:ext cx="5231301" cy="646043"/>
          </a:xfrm>
        </p:spPr>
        <p:txBody>
          <a:bodyPr anchor="ct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descr="sb10067362s-001_11.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323850" y="2986088"/>
            <a:ext cx="3048000" cy="3012142"/>
          </a:xfrm>
          <a:prstGeom prst="rect">
            <a:avLst/>
          </a:prstGeom>
          <a:effectLst>
            <a:outerShdw blurRad="292100" dist="63500" dir="2700000" algn="ctr" rotWithShape="0">
              <a:srgbClr val="000000">
                <a:alpha val="65000"/>
              </a:srgbClr>
            </a:outerShdw>
          </a:effectLst>
        </p:spPr>
      </p:pic>
      <p:sp>
        <p:nvSpPr>
          <p:cNvPr id="8" name="Rectangle 2"/>
          <p:cNvSpPr>
            <a:spLocks noChangeArrowheads="1"/>
          </p:cNvSpPr>
          <p:nvPr userDrawn="1"/>
        </p:nvSpPr>
        <p:spPr bwMode="auto">
          <a:xfrm>
            <a:off x="3545057" y="6395693"/>
            <a:ext cx="5368756" cy="462307"/>
          </a:xfrm>
          <a:prstGeom prst="rect">
            <a:avLst/>
          </a:prstGeom>
          <a:noFill/>
          <a:ln w="9525">
            <a:noFill/>
            <a:miter lim="800000"/>
            <a:headEnd/>
            <a:tailEnd/>
          </a:ln>
          <a:effectLst/>
        </p:spPr>
        <p:txBody>
          <a:bodyPr wrap="square" lIns="92075" tIns="46038" rIns="92075" bIns="46038" anchor="b">
            <a:spAutoFit/>
          </a:bodyPr>
          <a:lstStyle/>
          <a:p>
            <a:pPr marL="57150" indent="-57150" algn="l" eaLnBrk="0" fontAlgn="auto" hangingPunct="0">
              <a:spcBef>
                <a:spcPts val="0"/>
              </a:spcBef>
              <a:spcAft>
                <a:spcPts val="0"/>
              </a:spcAft>
              <a:tabLst>
                <a:tab pos="58738" algn="l"/>
              </a:tabLst>
              <a:defRPr/>
            </a:pPr>
            <a:r>
              <a:rPr lang="en-US" sz="600" dirty="0" smtClean="0">
                <a:solidFill>
                  <a:schemeClr val="tx1"/>
                </a:solidFill>
              </a:rPr>
              <a:t>©	2015 </a:t>
            </a:r>
            <a:r>
              <a:rPr lang="en-US" sz="600" dirty="0">
                <a:solidFill>
                  <a:schemeClr val="tx1"/>
                </a:solidFill>
              </a:rPr>
              <a:t>Experian Information Solutions, Inc</a:t>
            </a:r>
            <a:r>
              <a:rPr lang="en-US" sz="600" dirty="0" smtClean="0">
                <a:solidFill>
                  <a:schemeClr val="tx1"/>
                </a:solidFill>
              </a:rPr>
              <a:t>. All </a:t>
            </a:r>
            <a:r>
              <a:rPr lang="en-US" sz="600" dirty="0">
                <a:solidFill>
                  <a:schemeClr val="tx1"/>
                </a:solidFill>
              </a:rPr>
              <a:t>rights reserved</a:t>
            </a:r>
            <a:r>
              <a:rPr lang="en-US" sz="600" dirty="0" smtClean="0">
                <a:solidFill>
                  <a:schemeClr val="tx1"/>
                </a:solidFill>
              </a:rPr>
              <a:t>. Experian </a:t>
            </a:r>
            <a:r>
              <a:rPr lang="en-US" sz="600" dirty="0">
                <a:solidFill>
                  <a:schemeClr val="tx1"/>
                </a:solidFill>
              </a:rPr>
              <a:t>and the marks used herein are service marks or registered </a:t>
            </a:r>
            <a:r>
              <a:rPr lang="en-US" sz="600" dirty="0" smtClean="0">
                <a:solidFill>
                  <a:schemeClr val="tx1"/>
                </a:solidFill>
              </a:rPr>
              <a:t>trademarks of</a:t>
            </a:r>
            <a:br>
              <a:rPr lang="en-US" sz="600" dirty="0" smtClean="0">
                <a:solidFill>
                  <a:schemeClr val="tx1"/>
                </a:solidFill>
              </a:rPr>
            </a:br>
            <a:r>
              <a:rPr lang="en-US" sz="600" dirty="0" smtClean="0">
                <a:solidFill>
                  <a:schemeClr val="tx1"/>
                </a:solidFill>
              </a:rPr>
              <a:t>Experian </a:t>
            </a:r>
            <a:r>
              <a:rPr lang="en-US" sz="600" dirty="0">
                <a:solidFill>
                  <a:schemeClr val="tx1"/>
                </a:solidFill>
              </a:rPr>
              <a:t>Information Solutions, Inc</a:t>
            </a:r>
            <a:r>
              <a:rPr lang="en-US" sz="600" dirty="0" smtClean="0">
                <a:solidFill>
                  <a:schemeClr val="tx1"/>
                </a:solidFill>
              </a:rPr>
              <a:t>. Other </a:t>
            </a:r>
            <a:r>
              <a:rPr lang="en-US" sz="600" dirty="0">
                <a:solidFill>
                  <a:schemeClr val="tx1"/>
                </a:solidFill>
              </a:rPr>
              <a:t>product and company names mentioned herein are the trademarks of their respective </a:t>
            </a:r>
            <a:r>
              <a:rPr lang="en-US" sz="600" dirty="0" smtClean="0">
                <a:solidFill>
                  <a:schemeClr val="tx1"/>
                </a:solidFill>
              </a:rPr>
              <a:t>owners.</a:t>
            </a:r>
            <a:br>
              <a:rPr lang="en-US" sz="600" dirty="0" smtClean="0">
                <a:solidFill>
                  <a:schemeClr val="tx1"/>
                </a:solidFill>
              </a:rPr>
            </a:br>
            <a:r>
              <a:rPr lang="en-US" sz="600" dirty="0" smtClean="0">
                <a:solidFill>
                  <a:schemeClr val="tx1"/>
                </a:solidFill>
              </a:rPr>
              <a:t>No </a:t>
            </a:r>
            <a:r>
              <a:rPr lang="en-US" sz="600" dirty="0">
                <a:solidFill>
                  <a:schemeClr val="tx1"/>
                </a:solidFill>
              </a:rPr>
              <a:t>part of this copyrighted work may be reproduced, </a:t>
            </a:r>
            <a:r>
              <a:rPr lang="en-US" sz="600" dirty="0" smtClean="0">
                <a:solidFill>
                  <a:schemeClr val="tx1"/>
                </a:solidFill>
              </a:rPr>
              <a:t>modified, or </a:t>
            </a:r>
            <a:r>
              <a:rPr lang="en-US" sz="600" dirty="0">
                <a:solidFill>
                  <a:schemeClr val="tx1"/>
                </a:solidFill>
              </a:rPr>
              <a:t>distributed in any form or manner without the prior written permission of Experian. </a:t>
            </a:r>
            <a:br>
              <a:rPr lang="en-US" sz="600" dirty="0">
                <a:solidFill>
                  <a:schemeClr val="tx1"/>
                </a:solidFill>
              </a:rPr>
            </a:br>
            <a:r>
              <a:rPr lang="en-US" sz="600" b="1" dirty="0" smtClean="0">
                <a:solidFill>
                  <a:schemeClr val="tx1"/>
                </a:solidFill>
              </a:rPr>
              <a:t>Experian Public.</a:t>
            </a:r>
            <a:endParaRPr lang="en-US" sz="6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4" y="1368425"/>
            <a:ext cx="8685213" cy="51244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Title Placeholder 1"/>
          <p:cNvSpPr>
            <a:spLocks noGrp="1"/>
          </p:cNvSpPr>
          <p:nvPr>
            <p:ph type="title"/>
          </p:nvPr>
        </p:nvSpPr>
        <p:spPr bwMode="auto">
          <a:xfrm>
            <a:off x="1098552" y="225427"/>
            <a:ext cx="7815263" cy="984444"/>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24346117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93198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 name="Text Box 8"/>
          <p:cNvSpPr txBox="1">
            <a:spLocks noChangeArrowheads="1"/>
          </p:cNvSpPr>
          <p:nvPr userDrawn="1"/>
        </p:nvSpPr>
        <p:spPr bwMode="auto">
          <a:xfrm>
            <a:off x="8574088" y="6605588"/>
            <a:ext cx="339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lnSpc>
                <a:spcPct val="90000"/>
              </a:lnSpc>
              <a:spcBef>
                <a:spcPct val="90000"/>
              </a:spcBef>
              <a:defRPr/>
            </a:pPr>
            <a:fld id="{7335C3AA-D001-4F0C-AA5E-190BC9C3C6BD}" type="slidenum">
              <a:rPr lang="en-US" altLang="en-US" sz="1000" smtClean="0">
                <a:cs typeface="Arial" pitchFamily="34" charset="0"/>
              </a:rPr>
              <a:pPr algn="r">
                <a:lnSpc>
                  <a:spcPct val="90000"/>
                </a:lnSpc>
                <a:spcBef>
                  <a:spcPct val="90000"/>
                </a:spcBef>
                <a:defRPr/>
              </a:pPr>
              <a:t>‹#›</a:t>
            </a:fld>
            <a:endParaRPr lang="en-US" altLang="en-US" sz="1000" dirty="0" smtClean="0">
              <a:cs typeface="Arial" pitchFamily="34" charset="0"/>
            </a:endParaRPr>
          </a:p>
        </p:txBody>
      </p:sp>
      <p:sp>
        <p:nvSpPr>
          <p:cNvPr id="3" name="TextBox 9"/>
          <p:cNvSpPr txBox="1">
            <a:spLocks noChangeArrowheads="1"/>
          </p:cNvSpPr>
          <p:nvPr userDrawn="1"/>
        </p:nvSpPr>
        <p:spPr bwMode="auto">
          <a:xfrm>
            <a:off x="155575" y="6581775"/>
            <a:ext cx="8758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8738" indent="-58738" eaLnBrk="0" hangingPunct="0">
              <a:tabLst>
                <a:tab pos="58738" algn="l"/>
              </a:tabLst>
              <a:defRPr sz="2400">
                <a:solidFill>
                  <a:schemeClr val="tx1"/>
                </a:solidFill>
                <a:latin typeface="Arial" pitchFamily="34" charset="0"/>
                <a:ea typeface="ＭＳ Ｐゴシック" pitchFamily="34" charset="-128"/>
              </a:defRPr>
            </a:lvl1pPr>
            <a:lvl2pPr marL="742950" indent="-285750" eaLnBrk="0" hangingPunct="0">
              <a:tabLst>
                <a:tab pos="58738" algn="l"/>
              </a:tabLst>
              <a:defRPr sz="2400">
                <a:solidFill>
                  <a:schemeClr val="tx1"/>
                </a:solidFill>
                <a:latin typeface="Arial" pitchFamily="34" charset="0"/>
                <a:ea typeface="ＭＳ Ｐゴシック" pitchFamily="34" charset="-128"/>
              </a:defRPr>
            </a:lvl2pPr>
            <a:lvl3pPr marL="1143000" indent="-228600" eaLnBrk="0" hangingPunct="0">
              <a:tabLst>
                <a:tab pos="58738" algn="l"/>
              </a:tabLst>
              <a:defRPr sz="2400">
                <a:solidFill>
                  <a:schemeClr val="tx1"/>
                </a:solidFill>
                <a:latin typeface="Arial" pitchFamily="34" charset="0"/>
                <a:ea typeface="ＭＳ Ｐゴシック" pitchFamily="34" charset="-128"/>
              </a:defRPr>
            </a:lvl3pPr>
            <a:lvl4pPr marL="1600200" indent="-228600" eaLnBrk="0" hangingPunct="0">
              <a:tabLst>
                <a:tab pos="58738" algn="l"/>
              </a:tabLst>
              <a:defRPr sz="2400">
                <a:solidFill>
                  <a:schemeClr val="tx1"/>
                </a:solidFill>
                <a:latin typeface="Arial" pitchFamily="34" charset="0"/>
                <a:ea typeface="ＭＳ Ｐゴシック" pitchFamily="34" charset="-128"/>
              </a:defRPr>
            </a:lvl4pPr>
            <a:lvl5pPr marL="2057400" indent="-228600" eaLnBrk="0" hangingPunct="0">
              <a:tabLst>
                <a:tab pos="587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587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587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587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58738" algn="l"/>
              </a:tabLst>
              <a:defRPr sz="2400">
                <a:solidFill>
                  <a:schemeClr val="tx1"/>
                </a:solidFill>
                <a:latin typeface="Arial" pitchFamily="34" charset="0"/>
                <a:ea typeface="ＭＳ Ｐゴシック" pitchFamily="34" charset="-128"/>
              </a:defRPr>
            </a:lvl9pPr>
          </a:lstStyle>
          <a:p>
            <a:pPr eaLnBrk="1" hangingPunct="1">
              <a:defRPr/>
            </a:pPr>
            <a:r>
              <a:rPr lang="en-US" altLang="en-US" sz="600" dirty="0" smtClean="0"/>
              <a:t>©	2015 Experian Information Solutions, Inc. All rights reserved.</a:t>
            </a:r>
            <a:br>
              <a:rPr lang="en-US" altLang="en-US" sz="600" dirty="0" smtClean="0"/>
            </a:br>
            <a:r>
              <a:rPr lang="en-US" altLang="en-US" sz="600" b="1" dirty="0" smtClean="0"/>
              <a:t>Experian Public.</a:t>
            </a:r>
          </a:p>
        </p:txBody>
      </p:sp>
    </p:spTree>
    <p:extLst>
      <p:ext uri="{BB962C8B-B14F-4D97-AF65-F5344CB8AC3E}">
        <p14:creationId xmlns:p14="http://schemas.microsoft.com/office/powerpoint/2010/main" val="7090499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ontent-landscape">
    <p:spTree>
      <p:nvGrpSpPr>
        <p:cNvPr id="1" name=""/>
        <p:cNvGrpSpPr/>
        <p:nvPr/>
      </p:nvGrpSpPr>
      <p:grpSpPr>
        <a:xfrm>
          <a:off x="0" y="0"/>
          <a:ext cx="0" cy="0"/>
          <a:chOff x="0" y="0"/>
          <a:chExt cx="0" cy="0"/>
        </a:xfrm>
      </p:grpSpPr>
      <p:sp>
        <p:nvSpPr>
          <p:cNvPr id="3" name="Content Placeholder 4"/>
          <p:cNvSpPr>
            <a:spLocks noGrp="1"/>
          </p:cNvSpPr>
          <p:nvPr>
            <p:ph sz="quarter" idx="15"/>
          </p:nvPr>
        </p:nvSpPr>
        <p:spPr>
          <a:xfrm>
            <a:off x="228600" y="1506538"/>
            <a:ext cx="8685213" cy="2417762"/>
          </a:xfrm>
        </p:spPr>
        <p:txBody>
          <a:bodyPr/>
          <a:lstStyle>
            <a:lvl1pPr>
              <a:buClr>
                <a:schemeClr val="tx2"/>
              </a:buClr>
              <a:defRPr/>
            </a:lvl1pPr>
            <a:lvl2pPr>
              <a:buClr>
                <a:schemeClr val="tx2"/>
              </a:buClr>
              <a:defRPr/>
            </a:lvl2pPr>
            <a:lvl3pPr>
              <a:buClr>
                <a:schemeClr val="tx2"/>
              </a:buClr>
              <a:defRPr/>
            </a:lvl3pPr>
            <a:lvl4pPr>
              <a:buClr>
                <a:schemeClr val="tx2"/>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Content Placeholder 4"/>
          <p:cNvSpPr>
            <a:spLocks noGrp="1"/>
          </p:cNvSpPr>
          <p:nvPr>
            <p:ph sz="quarter" idx="16"/>
          </p:nvPr>
        </p:nvSpPr>
        <p:spPr>
          <a:xfrm>
            <a:off x="228600" y="4068763"/>
            <a:ext cx="8685213" cy="2417762"/>
          </a:xfrm>
        </p:spPr>
        <p:txBody>
          <a:bodyPr/>
          <a:lstStyle>
            <a:lvl1pPr>
              <a:buClr>
                <a:schemeClr val="tx2"/>
              </a:buClr>
              <a:defRPr/>
            </a:lvl1pPr>
            <a:lvl2pPr>
              <a:buClr>
                <a:schemeClr val="tx2"/>
              </a:buClr>
              <a:defRPr/>
            </a:lvl2pPr>
            <a:lvl3pPr>
              <a:buClr>
                <a:schemeClr val="tx2"/>
              </a:buClr>
              <a:defRPr/>
            </a:lvl3pPr>
            <a:lvl4pPr>
              <a:buClr>
                <a:schemeClr val="tx2"/>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15102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5763" y="387351"/>
            <a:ext cx="7772400" cy="7826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5764" y="1393826"/>
            <a:ext cx="8377237" cy="4257675"/>
          </a:xfrm>
        </p:spPr>
        <p:txBody>
          <a:bodyPr/>
          <a:lstStyle/>
          <a:p>
            <a:pPr lvl="0"/>
            <a:endParaRPr lang="en-US" noProof="0" dirty="0"/>
          </a:p>
        </p:txBody>
      </p:sp>
    </p:spTree>
    <p:extLst>
      <p:ext uri="{BB962C8B-B14F-4D97-AF65-F5344CB8AC3E}">
        <p14:creationId xmlns:p14="http://schemas.microsoft.com/office/powerpoint/2010/main" val="653445503"/>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67866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rp-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097530" y="1566592"/>
            <a:ext cx="2994660" cy="401577"/>
          </a:xfrm>
          <a:prstGeom prst="rect">
            <a:avLst/>
          </a:prstGeom>
        </p:spPr>
      </p:pic>
      <p:sp>
        <p:nvSpPr>
          <p:cNvPr id="6" name="Picture Placeholder 23"/>
          <p:cNvSpPr>
            <a:spLocks noGrp="1"/>
          </p:cNvSpPr>
          <p:nvPr>
            <p:ph type="pic" sz="quarter" idx="10"/>
          </p:nvPr>
        </p:nvSpPr>
        <p:spPr>
          <a:xfrm>
            <a:off x="228600" y="1495425"/>
            <a:ext cx="8685213" cy="4824413"/>
          </a:xfrm>
        </p:spPr>
        <p:txBody>
          <a:bodyPr/>
          <a:lstStyle/>
          <a:p>
            <a:r>
              <a:rPr lang="en-US" dirty="0" smtClean="0"/>
              <a:t>Click icon to add picture</a:t>
            </a:r>
            <a:endParaRPr lang="en-US" dirty="0"/>
          </a:p>
        </p:txBody>
      </p:sp>
      <p:sp>
        <p:nvSpPr>
          <p:cNvPr id="5" name="TextBox 4"/>
          <p:cNvSpPr txBox="1"/>
          <p:nvPr userDrawn="1"/>
        </p:nvSpPr>
        <p:spPr>
          <a:xfrm>
            <a:off x="155576" y="6581001"/>
            <a:ext cx="8758237" cy="276999"/>
          </a:xfrm>
          <a:prstGeom prst="rect">
            <a:avLst/>
          </a:prstGeom>
          <a:noFill/>
        </p:spPr>
        <p:txBody>
          <a:bodyPr wrap="square" anchor="ctr">
            <a:spAutoFit/>
          </a:bodyPr>
          <a:lstStyle/>
          <a:p>
            <a:pPr marL="58738" indent="-58738" algn="l" fontAlgn="auto">
              <a:spcBef>
                <a:spcPts val="0"/>
              </a:spcBef>
              <a:spcAft>
                <a:spcPts val="0"/>
              </a:spcAft>
              <a:tabLst>
                <a:tab pos="58738" algn="l"/>
              </a:tabLst>
              <a:defRPr/>
            </a:pPr>
            <a:r>
              <a:rPr lang="en-US" sz="600" dirty="0" smtClean="0">
                <a:solidFill>
                  <a:schemeClr val="tx1"/>
                </a:solidFill>
                <a:latin typeface="Arial"/>
              </a:rPr>
              <a:t>©	2015 </a:t>
            </a:r>
            <a:r>
              <a:rPr lang="en-US" sz="600" dirty="0">
                <a:solidFill>
                  <a:schemeClr val="tx1"/>
                </a:solidFill>
                <a:latin typeface="Arial"/>
              </a:rPr>
              <a:t>Experian Information Solutions, Inc. All rights reserved</a:t>
            </a:r>
            <a:r>
              <a:rPr lang="en-US" sz="600" dirty="0" smtClean="0">
                <a:solidFill>
                  <a:schemeClr val="tx1"/>
                </a:solidFill>
                <a:latin typeface="Arial"/>
              </a:rPr>
              <a:t>.</a:t>
            </a:r>
            <a:r>
              <a:rPr lang="en-US" sz="600" dirty="0">
                <a:solidFill>
                  <a:schemeClr val="tx1"/>
                </a:solidFill>
                <a:latin typeface="Arial"/>
              </a:rPr>
              <a:t/>
            </a:r>
            <a:br>
              <a:rPr lang="en-US" sz="600" dirty="0">
                <a:solidFill>
                  <a:schemeClr val="tx1"/>
                </a:solidFill>
                <a:latin typeface="Arial"/>
              </a:rPr>
            </a:br>
            <a:r>
              <a:rPr lang="en-US" sz="600" b="1" dirty="0" smtClean="0">
                <a:solidFill>
                  <a:schemeClr val="tx1"/>
                </a:solidFill>
                <a:latin typeface="Arial"/>
              </a:rPr>
              <a:t>Experian Public.</a:t>
            </a:r>
            <a:endParaRPr lang="en-US" sz="600" b="1" dirty="0">
              <a:solidFill>
                <a:schemeClr val="tx1"/>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ase Study with Logo">
    <p:spTree>
      <p:nvGrpSpPr>
        <p:cNvPr id="1" name=""/>
        <p:cNvGrpSpPr/>
        <p:nvPr/>
      </p:nvGrpSpPr>
      <p:grpSpPr>
        <a:xfrm>
          <a:off x="0" y="0"/>
          <a:ext cx="0" cy="0"/>
          <a:chOff x="0" y="0"/>
          <a:chExt cx="0" cy="0"/>
        </a:xfrm>
      </p:grpSpPr>
      <p:sp>
        <p:nvSpPr>
          <p:cNvPr id="21" name="Round Single Corner Rectangle 20"/>
          <p:cNvSpPr/>
          <p:nvPr userDrawn="1"/>
        </p:nvSpPr>
        <p:spPr>
          <a:xfrm rot="10800000" flipH="1">
            <a:off x="274638" y="1279522"/>
            <a:ext cx="8504235" cy="5167313"/>
          </a:xfrm>
          <a:prstGeom prst="round1Rect">
            <a:avLst>
              <a:gd name="adj" fmla="val 11690"/>
            </a:avLst>
          </a:prstGeom>
          <a:gradFill flip="none" rotWithShape="0">
            <a:gsLst>
              <a:gs pos="0">
                <a:schemeClr val="bg1">
                  <a:lumMod val="85000"/>
                </a:schemeClr>
              </a:gs>
              <a:gs pos="65000">
                <a:schemeClr val="bg1"/>
              </a:gs>
            </a:gsLst>
            <a:lin ang="138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Same Side Corner Rectangle 15"/>
          <p:cNvSpPr/>
          <p:nvPr userDrawn="1"/>
        </p:nvSpPr>
        <p:spPr>
          <a:xfrm>
            <a:off x="274638" y="1279524"/>
            <a:ext cx="8504235" cy="1097915"/>
          </a:xfrm>
          <a:prstGeom prst="round2SameRect">
            <a:avLst>
              <a:gd name="adj1" fmla="val 10811"/>
              <a:gd name="adj2" fmla="val 0"/>
            </a:avLst>
          </a:prstGeom>
          <a:solidFill>
            <a:schemeClr val="bg1"/>
          </a:solidFill>
          <a:ln w="12700">
            <a:solidFill>
              <a:schemeClr val="tx2"/>
            </a:solidFill>
          </a:ln>
          <a:effectLst/>
        </p:spPr>
        <p:txBody>
          <a:bodyPr wrap="square" anchor="ctr" anchorCtr="0">
            <a:noAutofit/>
          </a:bodyPr>
          <a:lstStyle/>
          <a:p>
            <a:pPr algn="ctr">
              <a:spcAft>
                <a:spcPts val="1200"/>
              </a:spcAft>
            </a:pPr>
            <a:endParaRPr lang="en-GB" sz="1400" b="0" spc="200" dirty="0">
              <a:solidFill>
                <a:schemeClr val="accent1"/>
              </a:solidFill>
            </a:endParaRPr>
          </a:p>
        </p:txBody>
      </p:sp>
      <p:sp>
        <p:nvSpPr>
          <p:cNvPr id="5" name="Title 4"/>
          <p:cNvSpPr>
            <a:spLocks noGrp="1"/>
          </p:cNvSpPr>
          <p:nvPr>
            <p:ph type="title" hasCustomPrompt="1"/>
          </p:nvPr>
        </p:nvSpPr>
        <p:spPr/>
        <p:txBody>
          <a:bodyPr/>
          <a:lstStyle>
            <a:lvl1pPr>
              <a:defRPr/>
            </a:lvl1pPr>
          </a:lstStyle>
          <a:p>
            <a:r>
              <a:rPr lang="en-US" dirty="0" smtClean="0"/>
              <a:t>Click to edit </a:t>
            </a:r>
            <a:br>
              <a:rPr lang="en-US" dirty="0" smtClean="0"/>
            </a:br>
            <a:r>
              <a:rPr lang="en-US" dirty="0" smtClean="0"/>
              <a:t>Master title style</a:t>
            </a:r>
            <a:endParaRPr lang="en-US" dirty="0"/>
          </a:p>
        </p:txBody>
      </p:sp>
      <p:sp>
        <p:nvSpPr>
          <p:cNvPr id="7" name="Rectangle 6"/>
          <p:cNvSpPr>
            <a:spLocks noChangeArrowheads="1"/>
          </p:cNvSpPr>
          <p:nvPr userDrawn="1"/>
        </p:nvSpPr>
        <p:spPr bwMode="auto">
          <a:xfrm>
            <a:off x="4114800" y="3886200"/>
            <a:ext cx="5044176" cy="411480"/>
          </a:xfrm>
          <a:prstGeom prst="rect">
            <a:avLst/>
          </a:prstGeom>
          <a:noFill/>
          <a:ln w="9525">
            <a:noFill/>
            <a:miter lim="800000"/>
            <a:headEnd/>
            <a:tailEnd/>
          </a:ln>
        </p:spPr>
        <p:txBody>
          <a:bodyPr/>
          <a:lstStyle/>
          <a:p>
            <a:pPr marL="287338" indent="-287338">
              <a:spcAft>
                <a:spcPts val="1200"/>
              </a:spcAft>
              <a:buFont typeface="Wingdings" pitchFamily="2" charset="2"/>
              <a:buNone/>
              <a:defRPr/>
            </a:pPr>
            <a:r>
              <a:rPr lang="en-GB" sz="2000" b="1" spc="300" dirty="0" smtClean="0">
                <a:solidFill>
                  <a:schemeClr val="bg2"/>
                </a:solidFill>
                <a:latin typeface="+mn-lt"/>
              </a:rPr>
              <a:t>RESULTS</a:t>
            </a:r>
            <a:endParaRPr lang="en-US" sz="1600" b="1" dirty="0" smtClean="0"/>
          </a:p>
        </p:txBody>
      </p:sp>
      <p:graphicFrame>
        <p:nvGraphicFramePr>
          <p:cNvPr id="13" name="Table 12"/>
          <p:cNvGraphicFramePr>
            <a:graphicFrameLocks noGrp="1"/>
          </p:cNvGraphicFramePr>
          <p:nvPr userDrawn="1">
            <p:extLst>
              <p:ext uri="{D42A27DB-BD31-4B8C-83A1-F6EECF244321}">
                <p14:modId xmlns:p14="http://schemas.microsoft.com/office/powerpoint/2010/main" val="116516011"/>
              </p:ext>
            </p:extLst>
          </p:nvPr>
        </p:nvGraphicFramePr>
        <p:xfrm>
          <a:off x="274638" y="2545080"/>
          <a:ext cx="8504236" cy="1025434"/>
        </p:xfrm>
        <a:graphic>
          <a:graphicData uri="http://schemas.openxmlformats.org/drawingml/2006/table">
            <a:tbl>
              <a:tblPr firstRow="1" bandRow="1">
                <a:tableStyleId>{5C22544A-7EE6-4342-B048-85BDC9FD1C3A}</a:tableStyleId>
              </a:tblPr>
              <a:tblGrid>
                <a:gridCol w="8504236"/>
              </a:tblGrid>
              <a:tr h="1025434">
                <a:tc>
                  <a:txBody>
                    <a:bodyPr/>
                    <a:lstStyle/>
                    <a:p>
                      <a:pPr lvl="0" fontAlgn="auto">
                        <a:spcBef>
                          <a:spcPts val="0"/>
                        </a:spcBef>
                        <a:spcAft>
                          <a:spcPts val="0"/>
                        </a:spcAft>
                        <a:defRPr/>
                      </a:pPr>
                      <a:r>
                        <a:rPr lang="en-GB" sz="1400" b="1" kern="1200" spc="300" dirty="0" smtClean="0">
                          <a:solidFill>
                            <a:schemeClr val="tx2"/>
                          </a:solidFill>
                          <a:latin typeface="+mn-lt"/>
                          <a:ea typeface="+mn-ea"/>
                          <a:cs typeface="+mn-cs"/>
                        </a:rPr>
                        <a:t>BUSINESS CHALLENGE</a:t>
                      </a:r>
                    </a:p>
                  </a:txBody>
                  <a:tcPr marL="137160" marR="137160" marT="137160" marB="137160">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3" name="Text Placeholder 2"/>
          <p:cNvSpPr>
            <a:spLocks noGrp="1"/>
          </p:cNvSpPr>
          <p:nvPr>
            <p:ph type="body" sz="quarter" idx="11"/>
          </p:nvPr>
        </p:nvSpPr>
        <p:spPr>
          <a:xfrm>
            <a:off x="419575" y="1692275"/>
            <a:ext cx="5448778" cy="593725"/>
          </a:xfrm>
        </p:spPr>
        <p:txBody>
          <a:bodyPr lIns="0" tIns="0" rIns="0" bIns="0" anchor="ctr" anchorCtr="0"/>
          <a:lstStyle>
            <a:lvl1pPr marL="0" indent="0">
              <a:lnSpc>
                <a:spcPct val="90000"/>
              </a:lnSpc>
              <a:buNone/>
              <a:defRPr sz="1600"/>
            </a:lvl1pPr>
          </a:lstStyle>
          <a:p>
            <a:pPr lvl="0"/>
            <a:r>
              <a:rPr lang="en-US" dirty="0" smtClean="0"/>
              <a:t>Click to edit Master</a:t>
            </a:r>
          </a:p>
        </p:txBody>
      </p:sp>
      <p:sp>
        <p:nvSpPr>
          <p:cNvPr id="14" name="Text Placeholder 2"/>
          <p:cNvSpPr>
            <a:spLocks noGrp="1"/>
          </p:cNvSpPr>
          <p:nvPr>
            <p:ph type="body" sz="quarter" idx="12" hasCustomPrompt="1"/>
          </p:nvPr>
        </p:nvSpPr>
        <p:spPr>
          <a:xfrm>
            <a:off x="419574" y="2915246"/>
            <a:ext cx="8359299" cy="593725"/>
          </a:xfrm>
        </p:spPr>
        <p:txBody>
          <a:bodyPr lIns="0" tIns="0" rIns="0" bIns="0" anchor="ctr" anchorCtr="0"/>
          <a:lstStyle>
            <a:lvl1pPr marL="0" indent="0">
              <a:lnSpc>
                <a:spcPct val="90000"/>
              </a:lnSpc>
              <a:buNone/>
              <a:defRPr lang="en-US" sz="1600" kern="1200" dirty="0" smtClean="0">
                <a:solidFill>
                  <a:schemeClr val="tx1">
                    <a:lumMod val="50000"/>
                  </a:schemeClr>
                </a:solidFill>
                <a:latin typeface="+mn-lt"/>
                <a:ea typeface="+mn-ea"/>
                <a:cs typeface="+mn-cs"/>
              </a:defRPr>
            </a:lvl1pPr>
          </a:lstStyle>
          <a:p>
            <a:pPr marL="0" lvl="0" indent="0" algn="l" rtl="0" eaLnBrk="0" fontAlgn="base" hangingPunct="0">
              <a:lnSpc>
                <a:spcPct val="90000"/>
              </a:lnSpc>
              <a:spcBef>
                <a:spcPts val="600"/>
              </a:spcBef>
              <a:spcAft>
                <a:spcPts val="600"/>
              </a:spcAft>
              <a:buClr>
                <a:schemeClr val="bg2"/>
              </a:buClr>
              <a:buSzPct val="100000"/>
              <a:buFont typeface="Wingdings" pitchFamily="2" charset="2"/>
              <a:buNone/>
            </a:pPr>
            <a:r>
              <a:rPr lang="en-US" dirty="0" smtClean="0"/>
              <a:t>Click to edit Master text styles  </a:t>
            </a:r>
          </a:p>
        </p:txBody>
      </p:sp>
      <p:grpSp>
        <p:nvGrpSpPr>
          <p:cNvPr id="9" name="Group 8"/>
          <p:cNvGrpSpPr/>
          <p:nvPr userDrawn="1"/>
        </p:nvGrpSpPr>
        <p:grpSpPr>
          <a:xfrm rot="-360000">
            <a:off x="557767" y="3643214"/>
            <a:ext cx="3431311" cy="2585332"/>
            <a:chOff x="3426689" y="3477679"/>
            <a:chExt cx="3431311" cy="2585332"/>
          </a:xfrm>
        </p:grpSpPr>
        <p:sp>
          <p:nvSpPr>
            <p:cNvPr id="10" name="Folded Corner 9"/>
            <p:cNvSpPr/>
            <p:nvPr/>
          </p:nvSpPr>
          <p:spPr>
            <a:xfrm>
              <a:off x="3426689" y="3477679"/>
              <a:ext cx="3431311" cy="2585332"/>
            </a:xfrm>
            <a:prstGeom prst="foldedCorne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457200" rIns="137160" bIns="0" rtlCol="0" anchor="t" anchorCtr="0"/>
            <a:lstStyle/>
            <a:p>
              <a:pPr>
                <a:lnSpc>
                  <a:spcPct val="110000"/>
                </a:lnSpc>
              </a:pPr>
              <a:endParaRPr lang="en-US" sz="1600" b="1" dirty="0">
                <a:solidFill>
                  <a:schemeClr val="bg1"/>
                </a:solidFill>
              </a:endParaRPr>
            </a:p>
          </p:txBody>
        </p:sp>
        <p:sp>
          <p:nvSpPr>
            <p:cNvPr id="11" name="Rectangle 5"/>
            <p:cNvSpPr>
              <a:spLocks noChangeArrowheads="1"/>
            </p:cNvSpPr>
            <p:nvPr/>
          </p:nvSpPr>
          <p:spPr bwMode="auto">
            <a:xfrm>
              <a:off x="3454361" y="3582856"/>
              <a:ext cx="3134399" cy="533483"/>
            </a:xfrm>
            <a:prstGeom prst="rect">
              <a:avLst/>
            </a:prstGeom>
            <a:noFill/>
            <a:ln w="9525">
              <a:noFill/>
              <a:miter lim="800000"/>
              <a:headEnd/>
              <a:tailEnd/>
            </a:ln>
          </p:spPr>
          <p:txBody>
            <a:bodyPr>
              <a:noAutofit/>
            </a:bodyPr>
            <a:lstStyle/>
            <a:p>
              <a:pPr eaLnBrk="0" hangingPunct="0">
                <a:lnSpc>
                  <a:spcPct val="120000"/>
                </a:lnSpc>
                <a:spcAft>
                  <a:spcPts val="1200"/>
                </a:spcAft>
                <a:buFont typeface="Wingdings" pitchFamily="2" charset="2"/>
                <a:buNone/>
                <a:defRPr/>
              </a:pPr>
              <a:r>
                <a:rPr lang="en-GB" sz="2000" b="1" spc="300" dirty="0" smtClean="0">
                  <a:ln>
                    <a:solidFill>
                      <a:schemeClr val="tx2"/>
                    </a:solidFill>
                  </a:ln>
                  <a:solidFill>
                    <a:schemeClr val="bg1"/>
                  </a:solidFill>
                </a:rPr>
                <a:t>SOLUTION</a:t>
              </a:r>
              <a:endParaRPr lang="en-US" sz="2000" b="1" dirty="0">
                <a:ln>
                  <a:solidFill>
                    <a:schemeClr val="tx2"/>
                  </a:solidFill>
                </a:ln>
                <a:solidFill>
                  <a:schemeClr val="bg1"/>
                </a:solidFill>
              </a:endParaRPr>
            </a:p>
          </p:txBody>
        </p:sp>
      </p:grpSp>
      <p:sp>
        <p:nvSpPr>
          <p:cNvPr id="15" name="Content Placeholder 14"/>
          <p:cNvSpPr>
            <a:spLocks noGrp="1"/>
          </p:cNvSpPr>
          <p:nvPr>
            <p:ph sz="quarter" idx="13"/>
          </p:nvPr>
        </p:nvSpPr>
        <p:spPr>
          <a:xfrm>
            <a:off x="4136065" y="4365533"/>
            <a:ext cx="4642809" cy="2081306"/>
          </a:xfrm>
        </p:spPr>
        <p:txBody>
          <a:bodyPr/>
          <a:lstStyle>
            <a:lvl1pPr marL="344488" indent="-344488" algn="l" rtl="0" fontAlgn="base">
              <a:lnSpc>
                <a:spcPct val="100000"/>
              </a:lnSpc>
              <a:spcBef>
                <a:spcPts val="600"/>
              </a:spcBef>
              <a:spcAft>
                <a:spcPts val="0"/>
              </a:spcAft>
              <a:buClr>
                <a:schemeClr val="bg2"/>
              </a:buClr>
              <a:buSzPct val="200000"/>
              <a:buFont typeface="Wingdings" pitchFamily="2" charset="2"/>
              <a:buChar char="ü"/>
              <a:defRPr lang="en-US" sz="1600" b="1" kern="1200" dirty="0" smtClean="0">
                <a:solidFill>
                  <a:schemeClr val="tx1"/>
                </a:solidFill>
                <a:latin typeface="Arial" charset="0"/>
                <a:ea typeface="+mn-ea"/>
                <a:cs typeface="+mn-cs"/>
              </a:defRPr>
            </a:lvl1pPr>
            <a:lvl2pPr marL="344488" indent="-344488" algn="l" rtl="0" fontAlgn="base">
              <a:spcBef>
                <a:spcPts val="300"/>
              </a:spcBef>
              <a:spcAft>
                <a:spcPts val="900"/>
              </a:spcAft>
              <a:buClr>
                <a:schemeClr val="bg2"/>
              </a:buClr>
              <a:buSzPct val="200000"/>
              <a:buFont typeface="Wingdings" pitchFamily="2" charset="2"/>
              <a:buChar char="ü"/>
              <a:defRPr lang="en-US" sz="1600" b="1" kern="1200" dirty="0" smtClean="0">
                <a:solidFill>
                  <a:schemeClr val="tx1"/>
                </a:solidFill>
                <a:latin typeface="Arial" charset="0"/>
                <a:ea typeface="+mn-ea"/>
                <a:cs typeface="+mn-cs"/>
              </a:defRPr>
            </a:lvl2pPr>
            <a:lvl3pPr marL="344488" indent="-344488" algn="l" rtl="0" fontAlgn="base">
              <a:spcBef>
                <a:spcPts val="300"/>
              </a:spcBef>
              <a:spcAft>
                <a:spcPts val="900"/>
              </a:spcAft>
              <a:buClr>
                <a:schemeClr val="bg2"/>
              </a:buClr>
              <a:buSzPct val="200000"/>
              <a:buFont typeface="Wingdings" pitchFamily="2" charset="2"/>
              <a:buChar char="ü"/>
              <a:defRPr lang="en-US" sz="1600" b="1" kern="1200" dirty="0" smtClean="0">
                <a:solidFill>
                  <a:schemeClr val="tx1"/>
                </a:solidFill>
                <a:latin typeface="Arial" charset="0"/>
                <a:ea typeface="+mn-ea"/>
                <a:cs typeface="+mn-cs"/>
              </a:defRPr>
            </a:lvl3pPr>
            <a:lvl4pPr marL="344488" indent="-344488" algn="l" rtl="0" fontAlgn="base">
              <a:spcBef>
                <a:spcPts val="300"/>
              </a:spcBef>
              <a:spcAft>
                <a:spcPts val="900"/>
              </a:spcAft>
              <a:buClr>
                <a:schemeClr val="bg2"/>
              </a:buClr>
              <a:buSzPct val="200000"/>
              <a:buFont typeface="Wingdings" pitchFamily="2" charset="2"/>
              <a:buChar char="ü"/>
              <a:defRPr lang="en-US" sz="1600" b="1" kern="1200" dirty="0" smtClean="0">
                <a:solidFill>
                  <a:schemeClr val="tx1"/>
                </a:solidFill>
                <a:latin typeface="Arial" charset="0"/>
                <a:ea typeface="+mn-ea"/>
                <a:cs typeface="+mn-cs"/>
              </a:defRPr>
            </a:lvl4pPr>
            <a:lvl5pPr marL="344488" indent="-344488" algn="l" rtl="0" fontAlgn="base">
              <a:spcBef>
                <a:spcPts val="300"/>
              </a:spcBef>
              <a:spcAft>
                <a:spcPts val="900"/>
              </a:spcAft>
              <a:buClr>
                <a:schemeClr val="bg2"/>
              </a:buClr>
              <a:buSzPct val="200000"/>
              <a:buFont typeface="Wingdings" pitchFamily="2" charset="2"/>
              <a:buChar char="ü"/>
              <a:defRPr lang="en-US" sz="1600" b="1" kern="1200" dirty="0">
                <a:solidFill>
                  <a:schemeClr val="tx1"/>
                </a:solidFill>
                <a:latin typeface="Arial" charset="0"/>
                <a:ea typeface="+mn-ea"/>
                <a:cs typeface="+mn-cs"/>
              </a:defRPr>
            </a:lvl5pPr>
          </a:lstStyle>
          <a:p>
            <a:pPr lvl="0"/>
            <a:r>
              <a:rPr lang="en-US" dirty="0" smtClean="0"/>
              <a:t>Click to edit Master text styles</a:t>
            </a:r>
            <a:endParaRPr lang="en-US" dirty="0"/>
          </a:p>
        </p:txBody>
      </p:sp>
      <p:sp>
        <p:nvSpPr>
          <p:cNvPr id="17" name="Text Placeholder 16"/>
          <p:cNvSpPr>
            <a:spLocks noGrp="1"/>
          </p:cNvSpPr>
          <p:nvPr>
            <p:ph type="body" sz="quarter" idx="14"/>
          </p:nvPr>
        </p:nvSpPr>
        <p:spPr>
          <a:xfrm rot="21245631">
            <a:off x="632226" y="4210007"/>
            <a:ext cx="3376060" cy="1959610"/>
          </a:xfrm>
        </p:spPr>
        <p:txBody>
          <a:bodyPr>
            <a:noAutofit/>
          </a:bodyPr>
          <a:lstStyle>
            <a:lvl1pPr marL="0" indent="0">
              <a:lnSpc>
                <a:spcPct val="110000"/>
              </a:lnSpc>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2" name="TextBox 1"/>
          <p:cNvSpPr txBox="1"/>
          <p:nvPr userDrawn="1"/>
        </p:nvSpPr>
        <p:spPr>
          <a:xfrm>
            <a:off x="330040" y="1393032"/>
            <a:ext cx="2544286" cy="307777"/>
          </a:xfrm>
          <a:prstGeom prst="rect">
            <a:avLst/>
          </a:prstGeom>
          <a:noFill/>
        </p:spPr>
        <p:txBody>
          <a:bodyPr wrap="none" rtlCol="0">
            <a:spAutoFit/>
          </a:bodyPr>
          <a:lstStyle/>
          <a:p>
            <a:pPr marL="0" marR="0" indent="0" algn="l" defTabSz="914400" rtl="0" eaLnBrk="1" fontAlgn="base" latinLnBrk="0" hangingPunct="1">
              <a:lnSpc>
                <a:spcPct val="100000"/>
              </a:lnSpc>
              <a:spcBef>
                <a:spcPts val="0"/>
              </a:spcBef>
              <a:spcAft>
                <a:spcPts val="0"/>
              </a:spcAft>
              <a:buClrTx/>
              <a:buSzTx/>
              <a:buFont typeface="Wingdings" pitchFamily="2" charset="2"/>
              <a:buNone/>
              <a:tabLst/>
              <a:defRPr/>
            </a:pPr>
            <a:r>
              <a:rPr lang="en-GB" sz="1400" b="1" kern="1200" spc="300" dirty="0" smtClean="0">
                <a:solidFill>
                  <a:schemeClr val="tx2"/>
                </a:solidFill>
                <a:latin typeface="+mn-lt"/>
                <a:ea typeface="+mn-ea"/>
                <a:cs typeface="+mn-cs"/>
              </a:rPr>
              <a:t>ABOUT THE CLIENT</a:t>
            </a:r>
          </a:p>
        </p:txBody>
      </p:sp>
      <p:sp>
        <p:nvSpPr>
          <p:cNvPr id="4" name="Rectangle 3"/>
          <p:cNvSpPr/>
          <p:nvPr userDrawn="1"/>
        </p:nvSpPr>
        <p:spPr>
          <a:xfrm>
            <a:off x="274638" y="2377439"/>
            <a:ext cx="8504235" cy="167641"/>
          </a:xfrm>
          <a:prstGeom prst="rect">
            <a:avLst/>
          </a:prstGeom>
          <a:solidFill>
            <a:schemeClr val="bg1">
              <a:lumMod val="50000"/>
            </a:schemeClr>
          </a:solidFill>
          <a:ln w="12700">
            <a:solidFill>
              <a:schemeClr val="tx2"/>
            </a:solidFill>
          </a:ln>
          <a:effectLst/>
        </p:spPr>
        <p:txBody>
          <a:bodyPr wrap="square" anchor="ctr" anchorCtr="0">
            <a:noAutofit/>
          </a:bodyPr>
          <a:lstStyle/>
          <a:p>
            <a:pPr lvl="0" algn="ctr">
              <a:spcAft>
                <a:spcPts val="1200"/>
              </a:spcAft>
            </a:pPr>
            <a:endParaRPr lang="en-US" sz="1400" b="0" spc="200" dirty="0">
              <a:solidFill>
                <a:schemeClr val="accent1"/>
              </a:solidFill>
              <a:latin typeface="Arial" charset="0"/>
            </a:endParaRPr>
          </a:p>
        </p:txBody>
      </p:sp>
    </p:spTree>
    <p:extLst>
      <p:ext uri="{BB962C8B-B14F-4D97-AF65-F5344CB8AC3E}">
        <p14:creationId xmlns:p14="http://schemas.microsoft.com/office/powerpoint/2010/main" val="405167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Study Consulting">
    <p:spTree>
      <p:nvGrpSpPr>
        <p:cNvPr id="1" name=""/>
        <p:cNvGrpSpPr/>
        <p:nvPr/>
      </p:nvGrpSpPr>
      <p:grpSpPr>
        <a:xfrm>
          <a:off x="0" y="0"/>
          <a:ext cx="0" cy="0"/>
          <a:chOff x="0" y="0"/>
          <a:chExt cx="0" cy="0"/>
        </a:xfrm>
      </p:grpSpPr>
      <p:sp>
        <p:nvSpPr>
          <p:cNvPr id="21" name="Round Single Corner Rectangle 20"/>
          <p:cNvSpPr/>
          <p:nvPr userDrawn="1"/>
        </p:nvSpPr>
        <p:spPr>
          <a:xfrm rot="10800000" flipH="1">
            <a:off x="274638" y="1279522"/>
            <a:ext cx="8504235" cy="5167313"/>
          </a:xfrm>
          <a:prstGeom prst="round1Rect">
            <a:avLst>
              <a:gd name="adj" fmla="val 11690"/>
            </a:avLst>
          </a:prstGeom>
          <a:gradFill flip="none" rotWithShape="0">
            <a:gsLst>
              <a:gs pos="0">
                <a:schemeClr val="bg1">
                  <a:lumMod val="85000"/>
                </a:schemeClr>
              </a:gs>
              <a:gs pos="65000">
                <a:schemeClr val="bg1"/>
              </a:gs>
            </a:gsLst>
            <a:lin ang="138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Same Side Corner Rectangle 15"/>
          <p:cNvSpPr/>
          <p:nvPr userDrawn="1"/>
        </p:nvSpPr>
        <p:spPr>
          <a:xfrm>
            <a:off x="274638" y="1279523"/>
            <a:ext cx="8504235" cy="1781655"/>
          </a:xfrm>
          <a:prstGeom prst="round2SameRect">
            <a:avLst>
              <a:gd name="adj1" fmla="val 7400"/>
              <a:gd name="adj2" fmla="val 0"/>
            </a:avLst>
          </a:prstGeom>
          <a:solidFill>
            <a:schemeClr val="bg1"/>
          </a:solidFill>
          <a:ln w="12700">
            <a:solidFill>
              <a:schemeClr val="tx2"/>
            </a:solidFill>
          </a:ln>
          <a:effectLst/>
        </p:spPr>
        <p:txBody>
          <a:bodyPr wrap="square" anchor="ctr" anchorCtr="0">
            <a:noAutofit/>
          </a:bodyPr>
          <a:lstStyle/>
          <a:p>
            <a:pPr algn="ctr">
              <a:spcAft>
                <a:spcPts val="1200"/>
              </a:spcAft>
            </a:pPr>
            <a:endParaRPr lang="en-GB" sz="1400" b="0" spc="200" dirty="0">
              <a:solidFill>
                <a:schemeClr val="accent1"/>
              </a:solidFill>
            </a:endParaRPr>
          </a:p>
        </p:txBody>
      </p:sp>
      <p:sp>
        <p:nvSpPr>
          <p:cNvPr id="22" name="Rectangle 21"/>
          <p:cNvSpPr/>
          <p:nvPr userDrawn="1"/>
        </p:nvSpPr>
        <p:spPr>
          <a:xfrm>
            <a:off x="290463" y="2900612"/>
            <a:ext cx="8504235" cy="167641"/>
          </a:xfrm>
          <a:prstGeom prst="rect">
            <a:avLst/>
          </a:prstGeom>
          <a:solidFill>
            <a:schemeClr val="bg1">
              <a:lumMod val="50000"/>
            </a:schemeClr>
          </a:solidFill>
          <a:ln w="12700">
            <a:solidFill>
              <a:schemeClr val="tx2"/>
            </a:solidFill>
          </a:ln>
          <a:effectLst/>
        </p:spPr>
        <p:txBody>
          <a:bodyPr wrap="square" anchor="ctr" anchorCtr="0">
            <a:noAutofit/>
          </a:bodyPr>
          <a:lstStyle/>
          <a:p>
            <a:pPr lvl="0" algn="ctr">
              <a:spcAft>
                <a:spcPts val="1200"/>
              </a:spcAft>
            </a:pPr>
            <a:endParaRPr lang="en-US" sz="1400" b="0" spc="200" dirty="0">
              <a:solidFill>
                <a:schemeClr val="accent1"/>
              </a:solidFill>
              <a:latin typeface="Arial" charset="0"/>
            </a:endParaRPr>
          </a:p>
        </p:txBody>
      </p:sp>
      <p:sp>
        <p:nvSpPr>
          <p:cNvPr id="5" name="Title 4"/>
          <p:cNvSpPr>
            <a:spLocks noGrp="1"/>
          </p:cNvSpPr>
          <p:nvPr>
            <p:ph type="title" hasCustomPrompt="1"/>
          </p:nvPr>
        </p:nvSpPr>
        <p:spPr/>
        <p:txBody>
          <a:bodyPr/>
          <a:lstStyle>
            <a:lvl1pPr>
              <a:defRPr/>
            </a:lvl1pPr>
          </a:lstStyle>
          <a:p>
            <a:r>
              <a:rPr lang="en-US" dirty="0" smtClean="0"/>
              <a:t>Click to edit </a:t>
            </a:r>
            <a:br>
              <a:rPr lang="en-US" dirty="0" smtClean="0"/>
            </a:br>
            <a:r>
              <a:rPr lang="en-US" dirty="0" smtClean="0"/>
              <a:t>Master title style</a:t>
            </a:r>
            <a:endParaRPr lang="en-US" dirty="0"/>
          </a:p>
        </p:txBody>
      </p:sp>
      <p:sp>
        <p:nvSpPr>
          <p:cNvPr id="7" name="Rectangle 6"/>
          <p:cNvSpPr>
            <a:spLocks noChangeArrowheads="1"/>
          </p:cNvSpPr>
          <p:nvPr userDrawn="1"/>
        </p:nvSpPr>
        <p:spPr bwMode="auto">
          <a:xfrm>
            <a:off x="4114800" y="3201891"/>
            <a:ext cx="5044176" cy="411480"/>
          </a:xfrm>
          <a:prstGeom prst="rect">
            <a:avLst/>
          </a:prstGeom>
          <a:noFill/>
          <a:ln w="9525">
            <a:noFill/>
            <a:miter lim="800000"/>
            <a:headEnd/>
            <a:tailEnd/>
          </a:ln>
        </p:spPr>
        <p:txBody>
          <a:bodyPr/>
          <a:lstStyle/>
          <a:p>
            <a:pPr marL="287338" indent="-287338">
              <a:spcAft>
                <a:spcPts val="1200"/>
              </a:spcAft>
              <a:buFont typeface="Wingdings" pitchFamily="2" charset="2"/>
              <a:buNone/>
              <a:defRPr/>
            </a:pPr>
            <a:r>
              <a:rPr lang="en-GB" sz="2000" b="1" spc="300" dirty="0" smtClean="0">
                <a:solidFill>
                  <a:schemeClr val="bg2"/>
                </a:solidFill>
                <a:latin typeface="+mn-lt"/>
              </a:rPr>
              <a:t>RESULTS</a:t>
            </a:r>
            <a:endParaRPr lang="en-US" sz="1600" b="1" dirty="0" smtClean="0"/>
          </a:p>
        </p:txBody>
      </p:sp>
      <p:grpSp>
        <p:nvGrpSpPr>
          <p:cNvPr id="9" name="Group 8"/>
          <p:cNvGrpSpPr/>
          <p:nvPr userDrawn="1"/>
        </p:nvGrpSpPr>
        <p:grpSpPr>
          <a:xfrm rot="-360000">
            <a:off x="429267" y="3070982"/>
            <a:ext cx="3431311" cy="3273023"/>
            <a:chOff x="3426689" y="3477679"/>
            <a:chExt cx="3431311" cy="2585332"/>
          </a:xfrm>
        </p:grpSpPr>
        <p:sp>
          <p:nvSpPr>
            <p:cNvPr id="10" name="Folded Corner 9"/>
            <p:cNvSpPr/>
            <p:nvPr/>
          </p:nvSpPr>
          <p:spPr>
            <a:xfrm>
              <a:off x="3426689" y="3477679"/>
              <a:ext cx="3431311" cy="2585332"/>
            </a:xfrm>
            <a:prstGeom prst="foldedCorne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457200" rIns="137160" bIns="0" rtlCol="0" anchor="t" anchorCtr="0"/>
            <a:lstStyle/>
            <a:p>
              <a:pPr>
                <a:lnSpc>
                  <a:spcPct val="110000"/>
                </a:lnSpc>
              </a:pPr>
              <a:endParaRPr lang="en-US" sz="1600" b="1" dirty="0">
                <a:solidFill>
                  <a:schemeClr val="bg1"/>
                </a:solidFill>
              </a:endParaRPr>
            </a:p>
          </p:txBody>
        </p:sp>
        <p:sp>
          <p:nvSpPr>
            <p:cNvPr id="11" name="Rectangle 5"/>
            <p:cNvSpPr>
              <a:spLocks noChangeArrowheads="1"/>
            </p:cNvSpPr>
            <p:nvPr/>
          </p:nvSpPr>
          <p:spPr bwMode="auto">
            <a:xfrm>
              <a:off x="3454361" y="3582856"/>
              <a:ext cx="3134399" cy="533483"/>
            </a:xfrm>
            <a:prstGeom prst="rect">
              <a:avLst/>
            </a:prstGeom>
            <a:noFill/>
            <a:ln w="9525">
              <a:noFill/>
              <a:miter lim="800000"/>
              <a:headEnd/>
              <a:tailEnd/>
            </a:ln>
          </p:spPr>
          <p:txBody>
            <a:bodyPr>
              <a:noAutofit/>
            </a:bodyPr>
            <a:lstStyle/>
            <a:p>
              <a:pPr eaLnBrk="0" hangingPunct="0">
                <a:lnSpc>
                  <a:spcPct val="120000"/>
                </a:lnSpc>
                <a:spcAft>
                  <a:spcPts val="1200"/>
                </a:spcAft>
                <a:buFont typeface="Wingdings" pitchFamily="2" charset="2"/>
                <a:buNone/>
                <a:defRPr/>
              </a:pPr>
              <a:r>
                <a:rPr lang="en-GB" sz="2000" b="1" spc="300" dirty="0" smtClean="0">
                  <a:ln>
                    <a:solidFill>
                      <a:schemeClr val="tx2"/>
                    </a:solidFill>
                  </a:ln>
                  <a:solidFill>
                    <a:schemeClr val="bg1"/>
                  </a:solidFill>
                </a:rPr>
                <a:t>SOLUTION</a:t>
              </a:r>
              <a:endParaRPr lang="en-US" sz="2000" b="1" dirty="0">
                <a:ln>
                  <a:solidFill>
                    <a:schemeClr val="tx2"/>
                  </a:solidFill>
                </a:ln>
                <a:solidFill>
                  <a:schemeClr val="bg1"/>
                </a:solidFill>
              </a:endParaRPr>
            </a:p>
          </p:txBody>
        </p:sp>
      </p:grpSp>
      <p:sp>
        <p:nvSpPr>
          <p:cNvPr id="15" name="Content Placeholder 14"/>
          <p:cNvSpPr>
            <a:spLocks noGrp="1"/>
          </p:cNvSpPr>
          <p:nvPr>
            <p:ph sz="quarter" idx="13"/>
          </p:nvPr>
        </p:nvSpPr>
        <p:spPr>
          <a:xfrm>
            <a:off x="4136065" y="3681224"/>
            <a:ext cx="4642809" cy="2582416"/>
          </a:xfrm>
        </p:spPr>
        <p:txBody>
          <a:bodyPr/>
          <a:lstStyle>
            <a:lvl1pPr marL="344488" indent="-344488" algn="l" rtl="0" fontAlgn="base">
              <a:lnSpc>
                <a:spcPct val="110000"/>
              </a:lnSpc>
              <a:spcBef>
                <a:spcPts val="300"/>
              </a:spcBef>
              <a:spcAft>
                <a:spcPts val="900"/>
              </a:spcAft>
              <a:buClr>
                <a:schemeClr val="bg2"/>
              </a:buClr>
              <a:buSzPct val="200000"/>
              <a:buFont typeface="Wingdings" pitchFamily="2" charset="2"/>
              <a:buChar char="ü"/>
              <a:defRPr lang="en-US" sz="1400" b="1" kern="1200" dirty="0" smtClean="0">
                <a:solidFill>
                  <a:schemeClr val="tx1"/>
                </a:solidFill>
                <a:latin typeface="Arial" charset="0"/>
                <a:ea typeface="+mn-ea"/>
                <a:cs typeface="+mn-cs"/>
              </a:defRPr>
            </a:lvl1pPr>
            <a:lvl2pPr marL="344488" indent="-344488" algn="l" rtl="0" fontAlgn="base">
              <a:spcBef>
                <a:spcPts val="300"/>
              </a:spcBef>
              <a:spcAft>
                <a:spcPts val="900"/>
              </a:spcAft>
              <a:buClr>
                <a:schemeClr val="bg2"/>
              </a:buClr>
              <a:buSzPct val="200000"/>
              <a:buFont typeface="Wingdings" pitchFamily="2" charset="2"/>
              <a:buChar char="ü"/>
              <a:defRPr lang="en-US" sz="1600" b="1" kern="1200" dirty="0" smtClean="0">
                <a:solidFill>
                  <a:schemeClr val="tx1"/>
                </a:solidFill>
                <a:latin typeface="Arial" charset="0"/>
                <a:ea typeface="+mn-ea"/>
                <a:cs typeface="+mn-cs"/>
              </a:defRPr>
            </a:lvl2pPr>
            <a:lvl3pPr marL="344488" indent="-344488" algn="l" rtl="0" fontAlgn="base">
              <a:spcBef>
                <a:spcPts val="300"/>
              </a:spcBef>
              <a:spcAft>
                <a:spcPts val="900"/>
              </a:spcAft>
              <a:buClr>
                <a:schemeClr val="bg2"/>
              </a:buClr>
              <a:buSzPct val="200000"/>
              <a:buFont typeface="Wingdings" pitchFamily="2" charset="2"/>
              <a:buChar char="ü"/>
              <a:defRPr lang="en-US" sz="1600" b="1" kern="1200" dirty="0" smtClean="0">
                <a:solidFill>
                  <a:schemeClr val="tx1"/>
                </a:solidFill>
                <a:latin typeface="Arial" charset="0"/>
                <a:ea typeface="+mn-ea"/>
                <a:cs typeface="+mn-cs"/>
              </a:defRPr>
            </a:lvl3pPr>
            <a:lvl4pPr marL="344488" indent="-344488" algn="l" rtl="0" fontAlgn="base">
              <a:spcBef>
                <a:spcPts val="300"/>
              </a:spcBef>
              <a:spcAft>
                <a:spcPts val="900"/>
              </a:spcAft>
              <a:buClr>
                <a:schemeClr val="bg2"/>
              </a:buClr>
              <a:buSzPct val="200000"/>
              <a:buFont typeface="Wingdings" pitchFamily="2" charset="2"/>
              <a:buChar char="ü"/>
              <a:defRPr lang="en-US" sz="1600" b="1" kern="1200" dirty="0" smtClean="0">
                <a:solidFill>
                  <a:schemeClr val="tx1"/>
                </a:solidFill>
                <a:latin typeface="Arial" charset="0"/>
                <a:ea typeface="+mn-ea"/>
                <a:cs typeface="+mn-cs"/>
              </a:defRPr>
            </a:lvl4pPr>
            <a:lvl5pPr marL="344488" indent="-344488" algn="l" rtl="0" fontAlgn="base">
              <a:spcBef>
                <a:spcPts val="300"/>
              </a:spcBef>
              <a:spcAft>
                <a:spcPts val="900"/>
              </a:spcAft>
              <a:buClr>
                <a:schemeClr val="bg2"/>
              </a:buClr>
              <a:buSzPct val="200000"/>
              <a:buFont typeface="Wingdings" pitchFamily="2" charset="2"/>
              <a:buChar char="ü"/>
              <a:defRPr lang="en-US" sz="1600" b="1" kern="1200" dirty="0">
                <a:solidFill>
                  <a:schemeClr val="tx1"/>
                </a:solidFill>
                <a:latin typeface="Arial" charset="0"/>
                <a:ea typeface="+mn-ea"/>
                <a:cs typeface="+mn-cs"/>
              </a:defRPr>
            </a:lvl5pPr>
          </a:lstStyle>
          <a:p>
            <a:pPr lvl="0"/>
            <a:r>
              <a:rPr lang="en-US" dirty="0" smtClean="0"/>
              <a:t>Click to edit Master text styles</a:t>
            </a:r>
            <a:endParaRPr lang="en-US" dirty="0"/>
          </a:p>
        </p:txBody>
      </p:sp>
      <p:sp>
        <p:nvSpPr>
          <p:cNvPr id="17" name="Text Placeholder 16"/>
          <p:cNvSpPr>
            <a:spLocks noGrp="1"/>
          </p:cNvSpPr>
          <p:nvPr>
            <p:ph type="body" sz="quarter" idx="14"/>
          </p:nvPr>
        </p:nvSpPr>
        <p:spPr>
          <a:xfrm rot="21222621">
            <a:off x="500835" y="3637954"/>
            <a:ext cx="3376060" cy="2601990"/>
          </a:xfrm>
        </p:spPr>
        <p:txBody>
          <a:bodyPr>
            <a:noAutofit/>
          </a:bodyPr>
          <a:lstStyle>
            <a:lvl1pPr marL="0" indent="0">
              <a:lnSpc>
                <a:spcPct val="110000"/>
              </a:lnSpc>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2" name="TextBox 1"/>
          <p:cNvSpPr txBox="1"/>
          <p:nvPr userDrawn="1"/>
        </p:nvSpPr>
        <p:spPr>
          <a:xfrm>
            <a:off x="330039" y="1393032"/>
            <a:ext cx="8356761" cy="307777"/>
          </a:xfrm>
          <a:prstGeom prst="rect">
            <a:avLst/>
          </a:prstGeom>
          <a:noFill/>
        </p:spPr>
        <p:txBody>
          <a:bodyPr wrap="square" rtlCol="0">
            <a:spAutoFit/>
          </a:bodyPr>
          <a:lstStyle/>
          <a:p>
            <a:pPr lvl="0" fontAlgn="auto">
              <a:spcBef>
                <a:spcPts val="0"/>
              </a:spcBef>
              <a:spcAft>
                <a:spcPts val="0"/>
              </a:spcAft>
              <a:defRPr/>
            </a:pPr>
            <a:r>
              <a:rPr lang="en-GB" sz="1400" b="1" kern="1200" spc="300" dirty="0" smtClean="0">
                <a:solidFill>
                  <a:schemeClr val="tx2"/>
                </a:solidFill>
                <a:latin typeface="Arial" charset="0"/>
                <a:ea typeface="+mn-ea"/>
                <a:cs typeface="+mn-cs"/>
              </a:rPr>
              <a:t>BUSINESS CHALLENGE</a:t>
            </a:r>
          </a:p>
        </p:txBody>
      </p:sp>
      <p:sp>
        <p:nvSpPr>
          <p:cNvPr id="20" name="Text Placeholder 19"/>
          <p:cNvSpPr>
            <a:spLocks noGrp="1"/>
          </p:cNvSpPr>
          <p:nvPr>
            <p:ph type="body" sz="quarter" idx="15"/>
          </p:nvPr>
        </p:nvSpPr>
        <p:spPr>
          <a:xfrm>
            <a:off x="352713" y="1700809"/>
            <a:ext cx="8334087" cy="1199803"/>
          </a:xfrm>
        </p:spPr>
        <p:txBody>
          <a:bodyPr/>
          <a:lstStyle>
            <a:lvl1pPr marL="179388" indent="-179388">
              <a:lnSpc>
                <a:spcPct val="100000"/>
              </a:lnSpc>
              <a:spcBef>
                <a:spcPts val="0"/>
              </a:spcBef>
              <a:defRPr sz="1400"/>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34892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ase Study with Logo">
    <p:spTree>
      <p:nvGrpSpPr>
        <p:cNvPr id="1" name=""/>
        <p:cNvGrpSpPr/>
        <p:nvPr/>
      </p:nvGrpSpPr>
      <p:grpSpPr>
        <a:xfrm>
          <a:off x="0" y="0"/>
          <a:ext cx="0" cy="0"/>
          <a:chOff x="0" y="0"/>
          <a:chExt cx="0" cy="0"/>
        </a:xfrm>
      </p:grpSpPr>
      <p:sp>
        <p:nvSpPr>
          <p:cNvPr id="5" name="Title 4"/>
          <p:cNvSpPr>
            <a:spLocks noGrp="1"/>
          </p:cNvSpPr>
          <p:nvPr>
            <p:ph type="title"/>
          </p:nvPr>
        </p:nvSpPr>
        <p:spPr>
          <a:xfrm>
            <a:off x="1098550" y="182881"/>
            <a:ext cx="7815263" cy="503721"/>
          </a:xfrm>
          <a:noFill/>
          <a:ln w="9525">
            <a:noFill/>
            <a:miter lim="800000"/>
            <a:headEnd/>
            <a:tailEnd/>
          </a:ln>
        </p:spPr>
        <p:txBody>
          <a:bodyPr vert="horz" wrap="square" lIns="91440" tIns="45720" rIns="91440" bIns="45720" numCol="1" anchor="ctr" anchorCtr="0" compatLnSpc="1">
            <a:prstTxWarp prst="textNoShape">
              <a:avLst/>
            </a:prstTxWarp>
          </a:bodyPr>
          <a:lstStyle>
            <a:lvl1pPr algn="r">
              <a:defRPr lang="en-US" sz="2800" b="0" cap="all" spc="-120" baseline="0" dirty="0">
                <a:solidFill>
                  <a:schemeClr val="tx1"/>
                </a:solidFill>
              </a:defRPr>
            </a:lvl1pPr>
          </a:lstStyle>
          <a:p>
            <a:pPr lvl="0" algn="r"/>
            <a:r>
              <a:rPr lang="en-US" dirty="0" smtClean="0"/>
              <a:t>Click to edit Master title style</a:t>
            </a:r>
            <a:endParaRPr lang="en-US" dirty="0"/>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flipH="1">
            <a:off x="8872338" y="-8481"/>
            <a:ext cx="280144" cy="285458"/>
          </a:xfrm>
          <a:prstGeom prst="rect">
            <a:avLst/>
          </a:prstGeom>
        </p:spPr>
      </p:pic>
      <p:sp>
        <p:nvSpPr>
          <p:cNvPr id="4" name="Text Placeholder 3"/>
          <p:cNvSpPr>
            <a:spLocks noGrp="1"/>
          </p:cNvSpPr>
          <p:nvPr>
            <p:ph type="body" sz="quarter" idx="13"/>
          </p:nvPr>
        </p:nvSpPr>
        <p:spPr>
          <a:xfrm>
            <a:off x="6136202" y="1762372"/>
            <a:ext cx="2777611" cy="958850"/>
          </a:xfrm>
        </p:spPr>
        <p:txBody>
          <a:bodyPr/>
          <a:lstStyle>
            <a:lvl1pPr marL="0" indent="0" algn="l" rtl="0" eaLnBrk="0" fontAlgn="base" hangingPunct="0">
              <a:lnSpc>
                <a:spcPct val="90000"/>
              </a:lnSpc>
              <a:spcBef>
                <a:spcPts val="600"/>
              </a:spcBef>
              <a:spcAft>
                <a:spcPts val="600"/>
              </a:spcAft>
              <a:buClr>
                <a:schemeClr val="bg2"/>
              </a:buClr>
              <a:buSzPct val="100000"/>
              <a:buFont typeface="Wingdings" pitchFamily="2" charset="2"/>
              <a:buNone/>
              <a:defRPr lang="en-US" sz="2100" kern="1200" cap="all" baseline="0" dirty="0" smtClean="0">
                <a:solidFill>
                  <a:schemeClr val="accent1">
                    <a:lumMod val="75000"/>
                  </a:schemeClr>
                </a:solidFill>
                <a:latin typeface="Arial"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14" name="Text Placeholder 13"/>
          <p:cNvSpPr>
            <a:spLocks noGrp="1"/>
          </p:cNvSpPr>
          <p:nvPr>
            <p:ph type="body" sz="quarter" idx="14"/>
          </p:nvPr>
        </p:nvSpPr>
        <p:spPr>
          <a:xfrm>
            <a:off x="6136201" y="2759188"/>
            <a:ext cx="2777611" cy="3230131"/>
          </a:xfrm>
        </p:spPr>
        <p:txBody>
          <a:bodyPr/>
          <a:lstStyle>
            <a:lvl1pPr marL="0" indent="0">
              <a:lnSpc>
                <a:spcPct val="110000"/>
              </a:lnSpc>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86143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cial Wide Tab">
    <p:spTree>
      <p:nvGrpSpPr>
        <p:cNvPr id="1" name=""/>
        <p:cNvGrpSpPr/>
        <p:nvPr/>
      </p:nvGrpSpPr>
      <p:grpSpPr>
        <a:xfrm>
          <a:off x="0" y="0"/>
          <a:ext cx="0" cy="0"/>
          <a:chOff x="0" y="0"/>
          <a:chExt cx="0" cy="0"/>
        </a:xfrm>
      </p:grpSpPr>
      <p:sp>
        <p:nvSpPr>
          <p:cNvPr id="5" name="Title 4"/>
          <p:cNvSpPr>
            <a:spLocks noGrp="1"/>
          </p:cNvSpPr>
          <p:nvPr>
            <p:ph type="title"/>
          </p:nvPr>
        </p:nvSpPr>
        <p:spPr>
          <a:xfrm>
            <a:off x="1098550" y="182881"/>
            <a:ext cx="7815263" cy="685827"/>
          </a:xfrm>
        </p:spPr>
        <p:txBody>
          <a:bodyPr/>
          <a:lstStyle>
            <a:lvl1pPr>
              <a:defRPr spc="-7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809047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rp-Blu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8550" y="1368425"/>
            <a:ext cx="7680324" cy="5124450"/>
          </a:xfrm>
        </p:spPr>
        <p:txBody>
          <a:bodyPr>
            <a:normAutofit/>
          </a:bodyPr>
          <a:lstStyle>
            <a:lvl1pPr marL="176213" indent="-176213">
              <a:defRPr>
                <a:solidFill>
                  <a:schemeClr val="tx2"/>
                </a:solidFill>
              </a:defRPr>
            </a:lvl1pPr>
            <a:lvl2pPr marL="633413" indent="-176213">
              <a:defRPr>
                <a:solidFill>
                  <a:schemeClr val="tx2"/>
                </a:solidFill>
              </a:defRPr>
            </a:lvl2pPr>
            <a:lvl3pPr marL="1090613" indent="-176213">
              <a:defRPr>
                <a:solidFill>
                  <a:schemeClr val="tx2"/>
                </a:solidFill>
              </a:defRPr>
            </a:lvl3pPr>
            <a:lvl4pPr marL="1600200" indent="-228600">
              <a:defRPr>
                <a:solidFill>
                  <a:schemeClr val="tx2"/>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Title 5"/>
          <p:cNvSpPr>
            <a:spLocks noGrp="1"/>
          </p:cNvSpPr>
          <p:nvPr>
            <p:ph type="title"/>
          </p:nvPr>
        </p:nvSpPr>
        <p:spPr>
          <a:xfrm>
            <a:off x="1098550" y="225425"/>
            <a:ext cx="7815263" cy="643283"/>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spc="-70"/>
            </a:lvl1pPr>
          </a:lstStyle>
          <a:p>
            <a:pPr lvl="0"/>
            <a:r>
              <a:rPr lang="en-US" smtClean="0"/>
              <a:t>Click to edit Master title style</a:t>
            </a:r>
            <a:endParaRPr lang="en-US"/>
          </a:p>
        </p:txBody>
      </p:sp>
    </p:spTree>
    <p:extLst>
      <p:ext uri="{BB962C8B-B14F-4D97-AF65-F5344CB8AC3E}">
        <p14:creationId xmlns:p14="http://schemas.microsoft.com/office/powerpoint/2010/main" val="1781721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rp-Blue- Title Only">
    <p:spTree>
      <p:nvGrpSpPr>
        <p:cNvPr id="1" name=""/>
        <p:cNvGrpSpPr/>
        <p:nvPr/>
      </p:nvGrpSpPr>
      <p:grpSpPr>
        <a:xfrm>
          <a:off x="0" y="0"/>
          <a:ext cx="0" cy="0"/>
          <a:chOff x="0" y="0"/>
          <a:chExt cx="0" cy="0"/>
        </a:xfrm>
      </p:grpSpPr>
      <p:sp>
        <p:nvSpPr>
          <p:cNvPr id="6" name="Title 5"/>
          <p:cNvSpPr>
            <a:spLocks noGrp="1"/>
          </p:cNvSpPr>
          <p:nvPr>
            <p:ph type="title"/>
          </p:nvPr>
        </p:nvSpPr>
        <p:spPr>
          <a:xfrm>
            <a:off x="1098550" y="225425"/>
            <a:ext cx="7815263" cy="643283"/>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n-US" spc="-70"/>
            </a:lvl1pPr>
          </a:lstStyle>
          <a:p>
            <a:pPr lvl="0"/>
            <a:r>
              <a:rPr lang="en-US" dirty="0" smtClean="0"/>
              <a:t>Click to edit Master title style</a:t>
            </a:r>
            <a:endParaRPr lang="en-US" dirty="0"/>
          </a:p>
        </p:txBody>
      </p:sp>
      <p:sp>
        <p:nvSpPr>
          <p:cNvPr id="2" name="Rectangle 1"/>
          <p:cNvSpPr/>
          <p:nvPr userDrawn="1"/>
        </p:nvSpPr>
        <p:spPr>
          <a:xfrm>
            <a:off x="5760720" y="1099575"/>
            <a:ext cx="3383280" cy="17995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F2F2F"/>
              </a:solidFill>
            </a:endParaRPr>
          </a:p>
        </p:txBody>
      </p:sp>
    </p:spTree>
    <p:extLst>
      <p:ext uri="{BB962C8B-B14F-4D97-AF65-F5344CB8AC3E}">
        <p14:creationId xmlns:p14="http://schemas.microsoft.com/office/powerpoint/2010/main" val="1142059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only_WHITE">
    <p:spTree>
      <p:nvGrpSpPr>
        <p:cNvPr id="1" name=""/>
        <p:cNvGrpSpPr/>
        <p:nvPr/>
      </p:nvGrpSpPr>
      <p:grpSpPr>
        <a:xfrm>
          <a:off x="0" y="0"/>
          <a:ext cx="0" cy="0"/>
          <a:chOff x="0" y="0"/>
          <a:chExt cx="0" cy="0"/>
        </a:xfrm>
      </p:grpSpPr>
      <p:pic>
        <p:nvPicPr>
          <p:cNvPr id="9" name="Picture 2" descr="C:\Users\jacqui.blakeley\Desktop\EXP225_GrowthConferencePresentation\imagery\cross_sell_POV_GLOBAL-1.jpg"/>
          <p:cNvPicPr>
            <a:picLocks noChangeAspect="1" noChangeArrowheads="1"/>
          </p:cNvPicPr>
          <p:nvPr userDrawn="1"/>
        </p:nvPicPr>
        <p:blipFill rotWithShape="1">
          <a:blip r:embed="rId2" cstate="email">
            <a:grayscl/>
            <a:extLst>
              <a:ext uri="{28A0092B-C50C-407E-A947-70E740481C1C}">
                <a14:useLocalDpi xmlns:a14="http://schemas.microsoft.com/office/drawing/2010/main"/>
              </a:ext>
            </a:extLst>
          </a:blip>
          <a:srcRect/>
          <a:stretch/>
        </p:blipFill>
        <p:spPr bwMode="auto">
          <a:xfrm>
            <a:off x="1" y="1541694"/>
            <a:ext cx="4937759" cy="46263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flipH="1">
            <a:off x="1" y="1096964"/>
            <a:ext cx="9144000" cy="321462"/>
          </a:xfrm>
          <a:prstGeom prst="rect">
            <a:avLst/>
          </a:prstGeom>
          <a:gradFill flip="none" rotWithShape="1">
            <a:gsLst>
              <a:gs pos="0">
                <a:schemeClr val="tx1">
                  <a:tint val="66000"/>
                  <a:satMod val="160000"/>
                </a:schemeClr>
              </a:gs>
              <a:gs pos="20000">
                <a:schemeClr val="tx1">
                  <a:tint val="44500"/>
                  <a:satMod val="160000"/>
                </a:schemeClr>
              </a:gs>
              <a:gs pos="87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F2F2F"/>
              </a:solidFill>
            </a:endParaRPr>
          </a:p>
        </p:txBody>
      </p:sp>
      <p:sp>
        <p:nvSpPr>
          <p:cNvPr id="6" name="Round Single Corner Rectangle 5"/>
          <p:cNvSpPr/>
          <p:nvPr userDrawn="1"/>
        </p:nvSpPr>
        <p:spPr>
          <a:xfrm flipH="1">
            <a:off x="4942067" y="851700"/>
            <a:ext cx="4196990" cy="566726"/>
          </a:xfrm>
          <a:prstGeom prst="round1Rect">
            <a:avLst>
              <a:gd name="adj" fmla="val 26505"/>
            </a:avLst>
          </a:prstGeom>
          <a:solidFill>
            <a:schemeClr val="bg1">
              <a:lumMod val="85000"/>
            </a:schemeClr>
          </a:solidFill>
          <a:effectLst>
            <a:innerShdw blurRad="63500" dist="50800" dir="18900000">
              <a:prstClr val="black">
                <a:alpha val="50000"/>
              </a:prstClr>
            </a:innerShdw>
          </a:effectLst>
        </p:spPr>
        <p:txBody>
          <a:bodyPr wrap="square" anchor="ctr" anchorCtr="0">
            <a:noAutofit/>
          </a:bodyPr>
          <a:lstStyle/>
          <a:p>
            <a:pPr algn="ctr">
              <a:spcAft>
                <a:spcPts val="1200"/>
              </a:spcAft>
            </a:pPr>
            <a:endParaRPr lang="en-GB" sz="2100" spc="600" dirty="0">
              <a:solidFill>
                <a:srgbClr val="FFFFFF">
                  <a:lumMod val="50000"/>
                </a:srgbClr>
              </a:solidFill>
            </a:endParaRPr>
          </a:p>
        </p:txBody>
      </p:sp>
      <p:sp>
        <p:nvSpPr>
          <p:cNvPr id="8" name="Rectangle 7"/>
          <p:cNvSpPr/>
          <p:nvPr userDrawn="1"/>
        </p:nvSpPr>
        <p:spPr>
          <a:xfrm>
            <a:off x="4937125" y="1541694"/>
            <a:ext cx="4201932" cy="4618037"/>
          </a:xfrm>
          <a:prstGeom prst="rect">
            <a:avLst/>
          </a:prstGeom>
          <a:gradFill>
            <a:gsLst>
              <a:gs pos="0">
                <a:schemeClr val="bg1">
                  <a:lumMod val="75000"/>
                </a:schemeClr>
              </a:gs>
              <a:gs pos="100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F2F2F"/>
              </a:solidFill>
            </a:endParaRPr>
          </a:p>
        </p:txBody>
      </p:sp>
      <p:sp>
        <p:nvSpPr>
          <p:cNvPr id="5" name="Title 4"/>
          <p:cNvSpPr>
            <a:spLocks noGrp="1"/>
          </p:cNvSpPr>
          <p:nvPr>
            <p:ph type="title" hasCustomPrompt="1"/>
          </p:nvPr>
        </p:nvSpPr>
        <p:spPr>
          <a:xfrm>
            <a:off x="4942067" y="813491"/>
            <a:ext cx="4196990" cy="720675"/>
          </a:xfrm>
        </p:spPr>
        <p:txBody>
          <a:bodyPr/>
          <a:lstStyle>
            <a:lvl1pPr marL="234950" indent="0" algn="l" rtl="0" fontAlgn="base">
              <a:spcBef>
                <a:spcPct val="0"/>
              </a:spcBef>
              <a:spcAft>
                <a:spcPts val="1200"/>
              </a:spcAft>
              <a:defRPr lang="en-US" sz="1800" b="0" kern="1200" cap="all" spc="600" baseline="0" dirty="0">
                <a:solidFill>
                  <a:srgbClr val="FFFFFF">
                    <a:lumMod val="50000"/>
                  </a:srgbClr>
                </a:solidFill>
                <a:latin typeface="Arial" charset="0"/>
                <a:ea typeface="+mn-ea"/>
                <a:cs typeface="+mn-cs"/>
              </a:defRPr>
            </a:lvl1pPr>
          </a:lstStyle>
          <a:p>
            <a:r>
              <a:rPr lang="en-US" dirty="0" smtClean="0"/>
              <a:t>CLICK</a:t>
            </a:r>
            <a:endParaRPr lang="en-US" dirty="0"/>
          </a:p>
        </p:txBody>
      </p:sp>
    </p:spTree>
    <p:extLst>
      <p:ext uri="{BB962C8B-B14F-4D97-AF65-F5344CB8AC3E}">
        <p14:creationId xmlns:p14="http://schemas.microsoft.com/office/powerpoint/2010/main" val="1726942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pic>
        <p:nvPicPr>
          <p:cNvPr id="16" name="Picture 15" descr="EXPERIAN_1CLR-REVERSED_RGB.png"/>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a:xfrm>
            <a:off x="300038" y="271463"/>
            <a:ext cx="628478" cy="604911"/>
          </a:xfrm>
          <a:prstGeom prst="rect">
            <a:avLst/>
          </a:prstGeom>
        </p:spPr>
      </p:pic>
      <p:sp>
        <p:nvSpPr>
          <p:cNvPr id="12" name="Rectangle 11"/>
          <p:cNvSpPr/>
          <p:nvPr userDrawn="1"/>
        </p:nvSpPr>
        <p:spPr>
          <a:xfrm flipH="1">
            <a:off x="1" y="0"/>
            <a:ext cx="9144000" cy="1095375"/>
          </a:xfrm>
          <a:prstGeom prst="rect">
            <a:avLst/>
          </a:prstGeom>
          <a:gradFill flip="none" rotWithShape="1">
            <a:gsLst>
              <a:gs pos="0">
                <a:schemeClr val="tx1">
                  <a:tint val="66000"/>
                  <a:satMod val="160000"/>
                </a:schemeClr>
              </a:gs>
              <a:gs pos="20000">
                <a:schemeClr val="tx1">
                  <a:tint val="44500"/>
                  <a:satMod val="160000"/>
                </a:schemeClr>
              </a:gs>
              <a:gs pos="87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Title Placeholder 1"/>
          <p:cNvSpPr>
            <a:spLocks noGrp="1"/>
          </p:cNvSpPr>
          <p:nvPr>
            <p:ph type="title"/>
          </p:nvPr>
        </p:nvSpPr>
        <p:spPr bwMode="auto">
          <a:xfrm>
            <a:off x="1098550" y="225425"/>
            <a:ext cx="7815263" cy="6509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a:t>
            </a:r>
            <a:br>
              <a:rPr lang="en-US" dirty="0" smtClean="0"/>
            </a:br>
            <a:r>
              <a:rPr lang="en-US" dirty="0" smtClean="0"/>
              <a:t>Master title style</a:t>
            </a:r>
          </a:p>
        </p:txBody>
      </p:sp>
      <p:sp>
        <p:nvSpPr>
          <p:cNvPr id="1027" name="Text Placeholder 2"/>
          <p:cNvSpPr>
            <a:spLocks noGrp="1"/>
          </p:cNvSpPr>
          <p:nvPr>
            <p:ph type="body" idx="1"/>
          </p:nvPr>
        </p:nvSpPr>
        <p:spPr bwMode="auto">
          <a:xfrm>
            <a:off x="228600" y="1368425"/>
            <a:ext cx="8685213" cy="5124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Box 8"/>
          <p:cNvSpPr txBox="1">
            <a:spLocks noChangeArrowheads="1"/>
          </p:cNvSpPr>
          <p:nvPr userDrawn="1"/>
        </p:nvSpPr>
        <p:spPr bwMode="auto">
          <a:xfrm>
            <a:off x="8574088" y="6605200"/>
            <a:ext cx="339725" cy="228600"/>
          </a:xfrm>
          <a:prstGeom prst="rect">
            <a:avLst/>
          </a:prstGeom>
          <a:noFill/>
          <a:ln w="9525">
            <a:noFill/>
            <a:miter lim="800000"/>
            <a:headEnd/>
            <a:tailEnd/>
          </a:ln>
          <a:effectLst/>
        </p:spPr>
        <p:txBody>
          <a:bodyPr wrap="none">
            <a:spAutoFit/>
          </a:bodyPr>
          <a:lstStyle/>
          <a:p>
            <a:pPr algn="r" eaLnBrk="0" fontAlgn="auto" hangingPunct="0">
              <a:lnSpc>
                <a:spcPct val="90000"/>
              </a:lnSpc>
              <a:spcBef>
                <a:spcPct val="90000"/>
              </a:spcBef>
              <a:spcAft>
                <a:spcPts val="0"/>
              </a:spcAft>
              <a:defRPr/>
            </a:pPr>
            <a:fld id="{1254A590-13D2-46B1-951E-FE61E0E48011}" type="slidenum">
              <a:rPr lang="en-US" sz="1000">
                <a:solidFill>
                  <a:schemeClr val="tx1"/>
                </a:solidFill>
                <a:latin typeface="Arial" pitchFamily="34" charset="0"/>
                <a:cs typeface="Arial" pitchFamily="34" charset="0"/>
              </a:rPr>
              <a:pPr algn="r" eaLnBrk="0" fontAlgn="auto" hangingPunct="0">
                <a:lnSpc>
                  <a:spcPct val="90000"/>
                </a:lnSpc>
                <a:spcBef>
                  <a:spcPct val="90000"/>
                </a:spcBef>
                <a:spcAft>
                  <a:spcPts val="0"/>
                </a:spcAft>
                <a:defRPr/>
              </a:pPr>
              <a:t>‹#›</a:t>
            </a:fld>
            <a:endParaRPr lang="en-US" sz="1000" dirty="0">
              <a:solidFill>
                <a:schemeClr val="tx1"/>
              </a:solidFill>
              <a:latin typeface="Arial" pitchFamily="34" charset="0"/>
              <a:cs typeface="Arial" pitchFamily="34" charset="0"/>
            </a:endParaRPr>
          </a:p>
        </p:txBody>
      </p:sp>
      <p:sp>
        <p:nvSpPr>
          <p:cNvPr id="13" name="TextBox 12"/>
          <p:cNvSpPr txBox="1"/>
          <p:nvPr userDrawn="1"/>
        </p:nvSpPr>
        <p:spPr>
          <a:xfrm>
            <a:off x="155576" y="6581001"/>
            <a:ext cx="8758237" cy="276999"/>
          </a:xfrm>
          <a:prstGeom prst="rect">
            <a:avLst/>
          </a:prstGeom>
          <a:noFill/>
        </p:spPr>
        <p:txBody>
          <a:bodyPr wrap="square" anchor="ctr">
            <a:spAutoFit/>
          </a:bodyPr>
          <a:lstStyle/>
          <a:p>
            <a:pPr marL="58738" indent="-58738" algn="l" fontAlgn="auto">
              <a:spcBef>
                <a:spcPts val="0"/>
              </a:spcBef>
              <a:spcAft>
                <a:spcPts val="0"/>
              </a:spcAft>
              <a:tabLst>
                <a:tab pos="58738" algn="l"/>
              </a:tabLst>
              <a:defRPr/>
            </a:pPr>
            <a:r>
              <a:rPr lang="en-US" sz="600" dirty="0" smtClean="0">
                <a:solidFill>
                  <a:schemeClr val="tx1"/>
                </a:solidFill>
                <a:latin typeface="Arial"/>
              </a:rPr>
              <a:t>©	2015 </a:t>
            </a:r>
            <a:r>
              <a:rPr lang="en-US" sz="600" dirty="0">
                <a:solidFill>
                  <a:schemeClr val="tx1"/>
                </a:solidFill>
                <a:latin typeface="Arial"/>
              </a:rPr>
              <a:t>Experian Information Solutions, Inc. All rights reserved</a:t>
            </a:r>
            <a:r>
              <a:rPr lang="en-US" sz="600" dirty="0" smtClean="0">
                <a:solidFill>
                  <a:schemeClr val="tx1"/>
                </a:solidFill>
                <a:latin typeface="Arial"/>
              </a:rPr>
              <a:t>.</a:t>
            </a:r>
            <a:r>
              <a:rPr lang="en-US" sz="600" dirty="0">
                <a:solidFill>
                  <a:schemeClr val="tx1"/>
                </a:solidFill>
                <a:latin typeface="Arial"/>
              </a:rPr>
              <a:t/>
            </a:r>
            <a:br>
              <a:rPr lang="en-US" sz="600" dirty="0">
                <a:solidFill>
                  <a:schemeClr val="tx1"/>
                </a:solidFill>
                <a:latin typeface="Arial"/>
              </a:rPr>
            </a:br>
            <a:r>
              <a:rPr lang="en-US" sz="600" b="1" dirty="0" smtClean="0">
                <a:solidFill>
                  <a:schemeClr val="tx1"/>
                </a:solidFill>
                <a:latin typeface="Arial"/>
              </a:rPr>
              <a:t>Experian Public.</a:t>
            </a:r>
            <a:endParaRPr lang="en-US" sz="600" b="1" dirty="0">
              <a:solidFill>
                <a:schemeClr val="tx1"/>
              </a:solidFill>
              <a:latin typeface="Arial"/>
            </a:endParaRPr>
          </a:p>
        </p:txBody>
      </p:sp>
      <p:pic>
        <p:nvPicPr>
          <p:cNvPr id="2" name="Picture 2" descr="H:\Bambi &amp; Ter Share\logo symbol\png\Logo Symbol_2CLR_RGB.png"/>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231774" y="268287"/>
            <a:ext cx="649263" cy="665733"/>
          </a:xfrm>
          <a:prstGeom prst="rect">
            <a:avLst/>
          </a:prstGeom>
          <a:noFill/>
        </p:spPr>
      </p:pic>
    </p:spTree>
  </p:cSld>
  <p:clrMap bg1="dk1" tx1="lt1" bg2="dk2" tx2="lt2" accent1="accent1" accent2="accent2" accent3="accent3" accent4="accent4" accent5="accent5" accent6="accent6" hlink="hlink" folHlink="folHlink"/>
  <p:sldLayoutIdLst>
    <p:sldLayoutId id="2147483745" r:id="rId1"/>
    <p:sldLayoutId id="2147483747" r:id="rId2"/>
    <p:sldLayoutId id="2147483787" r:id="rId3"/>
    <p:sldLayoutId id="2147483794" r:id="rId4"/>
    <p:sldLayoutId id="2147483790" r:id="rId5"/>
    <p:sldLayoutId id="2147483791" r:id="rId6"/>
    <p:sldLayoutId id="2147483771" r:id="rId7"/>
    <p:sldLayoutId id="2147483772" r:id="rId8"/>
    <p:sldLayoutId id="2147483793" r:id="rId9"/>
    <p:sldLayoutId id="2147483800" r:id="rId10"/>
    <p:sldLayoutId id="2147483801" r:id="rId11"/>
    <p:sldLayoutId id="2147483802" r:id="rId12"/>
    <p:sldLayoutId id="2147483812" r:id="rId13"/>
    <p:sldLayoutId id="2147483813" r:id="rId14"/>
    <p:sldLayoutId id="2147483815" r:id="rId1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l" rtl="0" eaLnBrk="0" fontAlgn="base" hangingPunct="0">
        <a:lnSpc>
          <a:spcPct val="90000"/>
        </a:lnSpc>
        <a:spcBef>
          <a:spcPct val="0"/>
        </a:spcBef>
        <a:spcAft>
          <a:spcPts val="600"/>
        </a:spcAft>
        <a:defRPr sz="2000" b="1" kern="1200" baseline="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fontAlgn="base">
        <a:lnSpc>
          <a:spcPct val="90000"/>
        </a:lnSpc>
        <a:spcBef>
          <a:spcPct val="0"/>
        </a:spcBef>
        <a:spcAft>
          <a:spcPct val="0"/>
        </a:spcAft>
        <a:defRPr sz="2400" b="1">
          <a:solidFill>
            <a:schemeClr val="tx2"/>
          </a:solidFill>
          <a:latin typeface="Arial" charset="0"/>
        </a:defRPr>
      </a:lvl6pPr>
      <a:lvl7pPr marL="914400" algn="l" rtl="0" fontAlgn="base">
        <a:lnSpc>
          <a:spcPct val="90000"/>
        </a:lnSpc>
        <a:spcBef>
          <a:spcPct val="0"/>
        </a:spcBef>
        <a:spcAft>
          <a:spcPct val="0"/>
        </a:spcAft>
        <a:defRPr sz="2400" b="1">
          <a:solidFill>
            <a:schemeClr val="tx2"/>
          </a:solidFill>
          <a:latin typeface="Arial" charset="0"/>
        </a:defRPr>
      </a:lvl7pPr>
      <a:lvl8pPr marL="1371600" algn="l" rtl="0" fontAlgn="base">
        <a:lnSpc>
          <a:spcPct val="90000"/>
        </a:lnSpc>
        <a:spcBef>
          <a:spcPct val="0"/>
        </a:spcBef>
        <a:spcAft>
          <a:spcPct val="0"/>
        </a:spcAft>
        <a:defRPr sz="2400" b="1">
          <a:solidFill>
            <a:schemeClr val="tx2"/>
          </a:solidFill>
          <a:latin typeface="Arial" charset="0"/>
        </a:defRPr>
      </a:lvl8pPr>
      <a:lvl9pPr marL="1828800" algn="l" rtl="0" fontAlgn="base">
        <a:lnSpc>
          <a:spcPct val="90000"/>
        </a:lnSpc>
        <a:spcBef>
          <a:spcPct val="0"/>
        </a:spcBef>
        <a:spcAft>
          <a:spcPct val="0"/>
        </a:spcAft>
        <a:defRPr sz="2400" b="1">
          <a:solidFill>
            <a:schemeClr val="tx2"/>
          </a:solidFill>
          <a:latin typeface="Arial" charset="0"/>
        </a:defRPr>
      </a:lvl9pPr>
    </p:titleStyle>
    <p:bodyStyle>
      <a:lvl1pPr marL="280988" indent="-280988" algn="l" rtl="0" eaLnBrk="0" fontAlgn="base" hangingPunct="0">
        <a:lnSpc>
          <a:spcPct val="90000"/>
        </a:lnSpc>
        <a:spcBef>
          <a:spcPts val="600"/>
        </a:spcBef>
        <a:spcAft>
          <a:spcPts val="600"/>
        </a:spcAft>
        <a:buClr>
          <a:schemeClr val="bg2"/>
        </a:buClr>
        <a:buSzPct val="100000"/>
        <a:buFont typeface="Wingdings" pitchFamily="2" charset="2"/>
        <a:buChar char="§"/>
        <a:defRPr sz="1800" kern="1200">
          <a:solidFill>
            <a:schemeClr val="tx1">
              <a:lumMod val="50000"/>
            </a:schemeClr>
          </a:solidFill>
          <a:latin typeface="+mn-lt"/>
          <a:ea typeface="+mn-ea"/>
          <a:cs typeface="+mn-cs"/>
        </a:defRPr>
      </a:lvl1pPr>
      <a:lvl2pPr marL="742950" indent="-285750" algn="l" rtl="0" eaLnBrk="0" fontAlgn="base" hangingPunct="0">
        <a:lnSpc>
          <a:spcPct val="90000"/>
        </a:lnSpc>
        <a:spcBef>
          <a:spcPts val="600"/>
        </a:spcBef>
        <a:spcAft>
          <a:spcPts val="600"/>
        </a:spcAft>
        <a:buClr>
          <a:schemeClr val="bg2"/>
        </a:buClr>
        <a:buSzPct val="50000"/>
        <a:buFont typeface="Arial" charset="0"/>
        <a:buChar char="►"/>
        <a:defRPr sz="1800" kern="1200">
          <a:solidFill>
            <a:schemeClr val="tx1">
              <a:lumMod val="50000"/>
            </a:schemeClr>
          </a:solidFill>
          <a:latin typeface="+mn-lt"/>
          <a:ea typeface="+mn-ea"/>
          <a:cs typeface="+mn-cs"/>
        </a:defRPr>
      </a:lvl2pPr>
      <a:lvl3pPr marL="1143000" indent="-228600" algn="l" rtl="0" eaLnBrk="0" fontAlgn="base" hangingPunct="0">
        <a:lnSpc>
          <a:spcPct val="90000"/>
        </a:lnSpc>
        <a:spcBef>
          <a:spcPts val="600"/>
        </a:spcBef>
        <a:spcAft>
          <a:spcPts val="600"/>
        </a:spcAft>
        <a:buClr>
          <a:schemeClr val="bg2"/>
        </a:buClr>
        <a:buSzPct val="70000"/>
        <a:buFont typeface="Arial" charset="0"/>
        <a:buChar char="●"/>
        <a:defRPr sz="1800" kern="1200">
          <a:solidFill>
            <a:schemeClr val="tx1">
              <a:lumMod val="50000"/>
            </a:schemeClr>
          </a:solidFill>
          <a:latin typeface="+mn-lt"/>
          <a:ea typeface="+mn-ea"/>
          <a:cs typeface="+mn-cs"/>
        </a:defRPr>
      </a:lvl3pPr>
      <a:lvl4pPr marL="1600200" indent="-228600" algn="l" rtl="0" eaLnBrk="0" fontAlgn="base" hangingPunct="0">
        <a:lnSpc>
          <a:spcPct val="90000"/>
        </a:lnSpc>
        <a:spcBef>
          <a:spcPts val="600"/>
        </a:spcBef>
        <a:spcAft>
          <a:spcPts val="600"/>
        </a:spcAft>
        <a:buClr>
          <a:schemeClr val="bg2"/>
        </a:buClr>
        <a:buSzPct val="50000"/>
        <a:buFont typeface="Arial" charset="0"/>
        <a:buChar char="▲"/>
        <a:defRPr sz="1800" kern="1200">
          <a:solidFill>
            <a:schemeClr val="tx1">
              <a:lumMod val="50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Forum-300dpi.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682685"/>
            <a:ext cx="9144001" cy="3626688"/>
          </a:xfrm>
          <a:prstGeom prst="rect">
            <a:avLst/>
          </a:prstGeom>
          <a:noFill/>
          <a:ln>
            <a:noFill/>
          </a:ln>
        </p:spPr>
      </p:pic>
      <p:sp>
        <p:nvSpPr>
          <p:cNvPr id="15" name="Rectangle 14"/>
          <p:cNvSpPr/>
          <p:nvPr/>
        </p:nvSpPr>
        <p:spPr>
          <a:xfrm>
            <a:off x="3364992" y="2682688"/>
            <a:ext cx="5779008" cy="3626689"/>
          </a:xfrm>
          <a:prstGeom prst="rect">
            <a:avLst/>
          </a:prstGeom>
          <a:solidFill>
            <a:srgbClr val="FFFFFF">
              <a:alpha val="69804"/>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ctrTitle"/>
          </p:nvPr>
        </p:nvSpPr>
        <p:spPr>
          <a:xfrm>
            <a:off x="2657014" y="2911671"/>
            <a:ext cx="6401922" cy="1265800"/>
          </a:xfrm>
        </p:spPr>
        <p:txBody>
          <a:bodyPr/>
          <a:lstStyle/>
          <a:p>
            <a:pPr algn="r"/>
            <a:r>
              <a:rPr lang="en-US" dirty="0" smtClean="0">
                <a:solidFill>
                  <a:srgbClr val="015CAE"/>
                </a:solidFill>
              </a:rPr>
              <a:t>Enabling Enterprise </a:t>
            </a:r>
            <a:br>
              <a:rPr lang="en-US" dirty="0" smtClean="0">
                <a:solidFill>
                  <a:srgbClr val="015CAE"/>
                </a:solidFill>
              </a:rPr>
            </a:br>
            <a:r>
              <a:rPr lang="en-US" dirty="0" smtClean="0">
                <a:solidFill>
                  <a:srgbClr val="015CAE"/>
                </a:solidFill>
              </a:rPr>
              <a:t>Deposit Management</a:t>
            </a:r>
            <a:endParaRPr lang="en-US" dirty="0">
              <a:solidFill>
                <a:srgbClr val="015CAE"/>
              </a:solidFill>
            </a:endParaRPr>
          </a:p>
        </p:txBody>
      </p:sp>
      <p:sp>
        <p:nvSpPr>
          <p:cNvPr id="7" name="TextBox 6"/>
          <p:cNvSpPr txBox="1"/>
          <p:nvPr/>
        </p:nvSpPr>
        <p:spPr>
          <a:xfrm>
            <a:off x="5407124" y="65073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365756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7160" y="4556480"/>
            <a:ext cx="8866018" cy="1891946"/>
          </a:xfrm>
          <a:prstGeom prst="roundRect">
            <a:avLst/>
          </a:prstGeom>
          <a:gradFill flip="none" rotWithShape="1">
            <a:gsLst>
              <a:gs pos="0">
                <a:schemeClr val="tx2">
                  <a:tint val="66000"/>
                  <a:satMod val="160000"/>
                </a:schemeClr>
              </a:gs>
              <a:gs pos="19000">
                <a:schemeClr val="tx2">
                  <a:tint val="44500"/>
                  <a:satMod val="160000"/>
                </a:schemeClr>
              </a:gs>
              <a:gs pos="100000">
                <a:schemeClr val="bg1"/>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53" name="Freeform 7590"/>
          <p:cNvSpPr>
            <a:spLocks/>
          </p:cNvSpPr>
          <p:nvPr/>
        </p:nvSpPr>
        <p:spPr bwMode="auto">
          <a:xfrm>
            <a:off x="2107439" y="2331846"/>
            <a:ext cx="5588036" cy="2688384"/>
          </a:xfrm>
          <a:custGeom>
            <a:avLst/>
            <a:gdLst>
              <a:gd name="T0" fmla="*/ 0 w 2297"/>
              <a:gd name="T1" fmla="*/ 110 h 1286"/>
              <a:gd name="T2" fmla="*/ 1846 w 2297"/>
              <a:gd name="T3" fmla="*/ 110 h 1286"/>
              <a:gd name="T4" fmla="*/ 1892 w 2297"/>
              <a:gd name="T5" fmla="*/ 115 h 1286"/>
              <a:gd name="T6" fmla="*/ 1989 w 2297"/>
              <a:gd name="T7" fmla="*/ 158 h 1286"/>
              <a:gd name="T8" fmla="*/ 2125 w 2297"/>
              <a:gd name="T9" fmla="*/ 315 h 1286"/>
              <a:gd name="T10" fmla="*/ 2170 w 2297"/>
              <a:gd name="T11" fmla="*/ 442 h 1286"/>
              <a:gd name="T12" fmla="*/ 2187 w 2297"/>
              <a:gd name="T13" fmla="*/ 607 h 1286"/>
              <a:gd name="T14" fmla="*/ 2148 w 2297"/>
              <a:gd name="T15" fmla="*/ 856 h 1286"/>
              <a:gd name="T16" fmla="*/ 2082 w 2297"/>
              <a:gd name="T17" fmla="*/ 998 h 1286"/>
              <a:gd name="T18" fmla="*/ 1955 w 2297"/>
              <a:gd name="T19" fmla="*/ 1134 h 1286"/>
              <a:gd name="T20" fmla="*/ 1894 w 2297"/>
              <a:gd name="T21" fmla="*/ 1166 h 1286"/>
              <a:gd name="T22" fmla="*/ 1846 w 2297"/>
              <a:gd name="T23" fmla="*/ 1176 h 1286"/>
              <a:gd name="T24" fmla="*/ 12 w 2297"/>
              <a:gd name="T25" fmla="*/ 1176 h 1286"/>
              <a:gd name="T26" fmla="*/ 12 w 2297"/>
              <a:gd name="T27" fmla="*/ 1286 h 1286"/>
              <a:gd name="T28" fmla="*/ 1846 w 2297"/>
              <a:gd name="T29" fmla="*/ 1286 h 1286"/>
              <a:gd name="T30" fmla="*/ 1922 w 2297"/>
              <a:gd name="T31" fmla="*/ 1273 h 1286"/>
              <a:gd name="T32" fmla="*/ 2054 w 2297"/>
              <a:gd name="T33" fmla="*/ 1196 h 1286"/>
              <a:gd name="T34" fmla="*/ 2224 w 2297"/>
              <a:gd name="T35" fmla="*/ 965 h 1286"/>
              <a:gd name="T36" fmla="*/ 2297 w 2297"/>
              <a:gd name="T37" fmla="*/ 607 h 1286"/>
              <a:gd name="T38" fmla="*/ 2252 w 2297"/>
              <a:gd name="T39" fmla="*/ 333 h 1286"/>
              <a:gd name="T40" fmla="*/ 2172 w 2297"/>
              <a:gd name="T41" fmla="*/ 183 h 1286"/>
              <a:gd name="T42" fmla="*/ 2011 w 2297"/>
              <a:gd name="T43" fmla="*/ 45 h 1286"/>
              <a:gd name="T44" fmla="*/ 1926 w 2297"/>
              <a:gd name="T45" fmla="*/ 11 h 1286"/>
              <a:gd name="T46" fmla="*/ 1846 w 2297"/>
              <a:gd name="T47" fmla="*/ 0 h 1286"/>
              <a:gd name="T48" fmla="*/ 0 w 2297"/>
              <a:gd name="T49" fmla="*/ 0 h 1286"/>
              <a:gd name="T50" fmla="*/ 0 w 2297"/>
              <a:gd name="T51" fmla="*/ 11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97" h="1286">
                <a:moveTo>
                  <a:pt x="0" y="110"/>
                </a:moveTo>
                <a:cubicBezTo>
                  <a:pt x="1846" y="110"/>
                  <a:pt x="1846" y="110"/>
                  <a:pt x="1846" y="110"/>
                </a:cubicBezTo>
                <a:cubicBezTo>
                  <a:pt x="1859" y="110"/>
                  <a:pt x="1875" y="111"/>
                  <a:pt x="1892" y="115"/>
                </a:cubicBezTo>
                <a:cubicBezTo>
                  <a:pt x="1922" y="123"/>
                  <a:pt x="1955" y="136"/>
                  <a:pt x="1989" y="158"/>
                </a:cubicBezTo>
                <a:cubicBezTo>
                  <a:pt x="2039" y="191"/>
                  <a:pt x="2088" y="242"/>
                  <a:pt x="2125" y="315"/>
                </a:cubicBezTo>
                <a:cubicBezTo>
                  <a:pt x="2143" y="351"/>
                  <a:pt x="2159" y="393"/>
                  <a:pt x="2170" y="442"/>
                </a:cubicBezTo>
                <a:cubicBezTo>
                  <a:pt x="2181" y="490"/>
                  <a:pt x="2187" y="545"/>
                  <a:pt x="2187" y="607"/>
                </a:cubicBezTo>
                <a:cubicBezTo>
                  <a:pt x="2187" y="702"/>
                  <a:pt x="2172" y="785"/>
                  <a:pt x="2148" y="856"/>
                </a:cubicBezTo>
                <a:cubicBezTo>
                  <a:pt x="2131" y="910"/>
                  <a:pt x="2108" y="957"/>
                  <a:pt x="2082" y="998"/>
                </a:cubicBezTo>
                <a:cubicBezTo>
                  <a:pt x="2043" y="1058"/>
                  <a:pt x="1998" y="1104"/>
                  <a:pt x="1955" y="1134"/>
                </a:cubicBezTo>
                <a:cubicBezTo>
                  <a:pt x="1933" y="1149"/>
                  <a:pt x="1912" y="1159"/>
                  <a:pt x="1894" y="1166"/>
                </a:cubicBezTo>
                <a:cubicBezTo>
                  <a:pt x="1875" y="1173"/>
                  <a:pt x="1858" y="1176"/>
                  <a:pt x="1846" y="1176"/>
                </a:cubicBezTo>
                <a:cubicBezTo>
                  <a:pt x="12" y="1176"/>
                  <a:pt x="12" y="1176"/>
                  <a:pt x="12" y="1176"/>
                </a:cubicBezTo>
                <a:cubicBezTo>
                  <a:pt x="12" y="1286"/>
                  <a:pt x="12" y="1286"/>
                  <a:pt x="12" y="1286"/>
                </a:cubicBezTo>
                <a:cubicBezTo>
                  <a:pt x="1846" y="1286"/>
                  <a:pt x="1846" y="1286"/>
                  <a:pt x="1846" y="1286"/>
                </a:cubicBezTo>
                <a:cubicBezTo>
                  <a:pt x="1871" y="1286"/>
                  <a:pt x="1896" y="1281"/>
                  <a:pt x="1922" y="1273"/>
                </a:cubicBezTo>
                <a:cubicBezTo>
                  <a:pt x="1966" y="1258"/>
                  <a:pt x="2011" y="1232"/>
                  <a:pt x="2054" y="1196"/>
                </a:cubicBezTo>
                <a:cubicBezTo>
                  <a:pt x="2119" y="1141"/>
                  <a:pt x="2179" y="1064"/>
                  <a:pt x="2224" y="965"/>
                </a:cubicBezTo>
                <a:cubicBezTo>
                  <a:pt x="2268" y="866"/>
                  <a:pt x="2297" y="746"/>
                  <a:pt x="2297" y="607"/>
                </a:cubicBezTo>
                <a:cubicBezTo>
                  <a:pt x="2297" y="501"/>
                  <a:pt x="2280" y="410"/>
                  <a:pt x="2252" y="333"/>
                </a:cubicBezTo>
                <a:cubicBezTo>
                  <a:pt x="2231" y="275"/>
                  <a:pt x="2203" y="226"/>
                  <a:pt x="2172" y="183"/>
                </a:cubicBezTo>
                <a:cubicBezTo>
                  <a:pt x="2124" y="120"/>
                  <a:pt x="2068" y="74"/>
                  <a:pt x="2011" y="45"/>
                </a:cubicBezTo>
                <a:cubicBezTo>
                  <a:pt x="1983" y="30"/>
                  <a:pt x="1954" y="19"/>
                  <a:pt x="1926" y="11"/>
                </a:cubicBezTo>
                <a:cubicBezTo>
                  <a:pt x="1899" y="4"/>
                  <a:pt x="1871" y="0"/>
                  <a:pt x="1846" y="0"/>
                </a:cubicBezTo>
                <a:cubicBezTo>
                  <a:pt x="0" y="0"/>
                  <a:pt x="0" y="0"/>
                  <a:pt x="0" y="0"/>
                </a:cubicBezTo>
                <a:cubicBezTo>
                  <a:pt x="0" y="110"/>
                  <a:pt x="0" y="110"/>
                  <a:pt x="0" y="110"/>
                </a:cubicBezTo>
              </a:path>
            </a:pathLst>
          </a:custGeom>
          <a:solidFill>
            <a:srgbClr val="105E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59" name="Oval 7596"/>
          <p:cNvSpPr>
            <a:spLocks noChangeArrowheads="1"/>
          </p:cNvSpPr>
          <p:nvPr/>
        </p:nvSpPr>
        <p:spPr bwMode="auto">
          <a:xfrm>
            <a:off x="3846878" y="3896429"/>
            <a:ext cx="1644368" cy="1644368"/>
          </a:xfrm>
          <a:prstGeom prst="ellipse">
            <a:avLst/>
          </a:prstGeom>
          <a:solidFill>
            <a:srgbClr val="105E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64" name="Oval 7595"/>
          <p:cNvSpPr>
            <a:spLocks noChangeArrowheads="1"/>
          </p:cNvSpPr>
          <p:nvPr/>
        </p:nvSpPr>
        <p:spPr bwMode="auto">
          <a:xfrm>
            <a:off x="4042387" y="4188500"/>
            <a:ext cx="1230779" cy="1230779"/>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9989" name="Oval 7927"/>
          <p:cNvSpPr>
            <a:spLocks noChangeArrowheads="1"/>
          </p:cNvSpPr>
          <p:nvPr/>
        </p:nvSpPr>
        <p:spPr bwMode="auto">
          <a:xfrm>
            <a:off x="5659101" y="3744399"/>
            <a:ext cx="2288736" cy="2290497"/>
          </a:xfrm>
          <a:prstGeom prst="ellipse">
            <a:avLst/>
          </a:prstGeom>
          <a:solidFill>
            <a:srgbClr val="105E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60" name="Oval 7595"/>
          <p:cNvSpPr>
            <a:spLocks noChangeArrowheads="1"/>
          </p:cNvSpPr>
          <p:nvPr/>
        </p:nvSpPr>
        <p:spPr bwMode="auto">
          <a:xfrm>
            <a:off x="5806535" y="3973180"/>
            <a:ext cx="1985572" cy="198557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054" name="Oval 7591"/>
          <p:cNvSpPr>
            <a:spLocks noChangeArrowheads="1"/>
          </p:cNvSpPr>
          <p:nvPr/>
        </p:nvSpPr>
        <p:spPr bwMode="auto">
          <a:xfrm>
            <a:off x="1375044" y="3745580"/>
            <a:ext cx="2288736" cy="2288735"/>
          </a:xfrm>
          <a:prstGeom prst="ellipse">
            <a:avLst/>
          </a:prstGeom>
          <a:solidFill>
            <a:srgbClr val="105E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59" name="Oval 7595"/>
          <p:cNvSpPr>
            <a:spLocks noChangeArrowheads="1"/>
          </p:cNvSpPr>
          <p:nvPr/>
        </p:nvSpPr>
        <p:spPr bwMode="auto">
          <a:xfrm>
            <a:off x="1526067" y="3991682"/>
            <a:ext cx="1985572" cy="198557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258" name="Oval 7595"/>
          <p:cNvSpPr>
            <a:spLocks noChangeArrowheads="1"/>
          </p:cNvSpPr>
          <p:nvPr/>
        </p:nvSpPr>
        <p:spPr bwMode="auto">
          <a:xfrm>
            <a:off x="1614493" y="4121564"/>
            <a:ext cx="1808041" cy="1808041"/>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57" name="Oval 7594"/>
          <p:cNvSpPr>
            <a:spLocks noChangeArrowheads="1"/>
          </p:cNvSpPr>
          <p:nvPr/>
        </p:nvSpPr>
        <p:spPr bwMode="auto">
          <a:xfrm>
            <a:off x="6116828" y="1431401"/>
            <a:ext cx="1646130" cy="1644368"/>
          </a:xfrm>
          <a:prstGeom prst="ellipse">
            <a:avLst/>
          </a:prstGeom>
          <a:solidFill>
            <a:srgbClr val="105E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57" name="Oval 7595"/>
          <p:cNvSpPr>
            <a:spLocks noChangeArrowheads="1"/>
          </p:cNvSpPr>
          <p:nvPr/>
        </p:nvSpPr>
        <p:spPr bwMode="auto">
          <a:xfrm>
            <a:off x="6325042" y="1696025"/>
            <a:ext cx="1230779" cy="1230779"/>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0058" name="Oval 7595"/>
          <p:cNvSpPr>
            <a:spLocks noChangeArrowheads="1"/>
          </p:cNvSpPr>
          <p:nvPr/>
        </p:nvSpPr>
        <p:spPr bwMode="auto">
          <a:xfrm>
            <a:off x="1471876" y="1456629"/>
            <a:ext cx="1644368" cy="1644368"/>
          </a:xfrm>
          <a:prstGeom prst="ellipse">
            <a:avLst/>
          </a:prstGeom>
          <a:solidFill>
            <a:srgbClr val="105E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60" name="Rectangle 7597"/>
          <p:cNvSpPr>
            <a:spLocks noChangeArrowheads="1"/>
          </p:cNvSpPr>
          <p:nvPr/>
        </p:nvSpPr>
        <p:spPr bwMode="auto">
          <a:xfrm rot="19980000">
            <a:off x="1912017" y="1560503"/>
            <a:ext cx="158451"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1" name="Rectangle 7598"/>
          <p:cNvSpPr>
            <a:spLocks noChangeArrowheads="1"/>
          </p:cNvSpPr>
          <p:nvPr/>
        </p:nvSpPr>
        <p:spPr bwMode="auto">
          <a:xfrm rot="20400000">
            <a:off x="1984200" y="1532334"/>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2" name="Rectangle 7599"/>
          <p:cNvSpPr>
            <a:spLocks noChangeArrowheads="1"/>
          </p:cNvSpPr>
          <p:nvPr/>
        </p:nvSpPr>
        <p:spPr bwMode="auto">
          <a:xfrm rot="20820000">
            <a:off x="2073989" y="1509446"/>
            <a:ext cx="177818"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3" name="Rectangle 7600"/>
          <p:cNvSpPr>
            <a:spLocks noChangeArrowheads="1"/>
          </p:cNvSpPr>
          <p:nvPr/>
        </p:nvSpPr>
        <p:spPr bwMode="auto">
          <a:xfrm rot="21240000">
            <a:off x="2167299" y="1500644"/>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4" name="Rectangle 7601"/>
          <p:cNvSpPr>
            <a:spLocks noChangeArrowheads="1"/>
          </p:cNvSpPr>
          <p:nvPr/>
        </p:nvSpPr>
        <p:spPr bwMode="auto">
          <a:xfrm>
            <a:off x="2260609" y="1494640"/>
            <a:ext cx="161972"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FF"/>
                </a:solidFill>
                <a:effectLst/>
                <a:latin typeface="Gothic 720" pitchFamily="50" charset="0"/>
                <a:cs typeface="Arial" pitchFamily="34" charset="0"/>
              </a:rPr>
              <a:t>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065" name="Rectangle 7602"/>
          <p:cNvSpPr>
            <a:spLocks noChangeArrowheads="1"/>
          </p:cNvSpPr>
          <p:nvPr/>
        </p:nvSpPr>
        <p:spPr bwMode="auto">
          <a:xfrm rot="360000">
            <a:off x="2338074" y="1511207"/>
            <a:ext cx="158451"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FF"/>
                </a:solidFill>
                <a:effectLst/>
                <a:latin typeface="Gothic 720" pitchFamily="50" charset="0"/>
                <a:cs typeface="Arial" pitchFamily="34" charset="0"/>
              </a:rPr>
              <a:t>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066" name="Rectangle 7603"/>
          <p:cNvSpPr>
            <a:spLocks noChangeArrowheads="1"/>
          </p:cNvSpPr>
          <p:nvPr/>
        </p:nvSpPr>
        <p:spPr bwMode="auto">
          <a:xfrm rot="660000">
            <a:off x="2412018" y="1527052"/>
            <a:ext cx="123240"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67" name="Rectangle 7604"/>
          <p:cNvSpPr>
            <a:spLocks noChangeArrowheads="1"/>
          </p:cNvSpPr>
          <p:nvPr/>
        </p:nvSpPr>
        <p:spPr bwMode="auto">
          <a:xfrm rot="960000">
            <a:off x="2479057" y="1548806"/>
            <a:ext cx="14178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FF"/>
                </a:solidFill>
                <a:effectLst/>
                <a:latin typeface="Gothic 720" pitchFamily="50" charset="0"/>
                <a:cs typeface="Arial" pitchFamily="34" charset="0"/>
              </a:rPr>
              <a:t>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068" name="Rectangle 7605"/>
          <p:cNvSpPr>
            <a:spLocks noChangeArrowheads="1"/>
          </p:cNvSpPr>
          <p:nvPr/>
        </p:nvSpPr>
        <p:spPr bwMode="auto">
          <a:xfrm rot="1380000">
            <a:off x="2542300" y="1583390"/>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2" name="Rectangle 7629"/>
          <p:cNvSpPr>
            <a:spLocks noChangeArrowheads="1"/>
          </p:cNvSpPr>
          <p:nvPr/>
        </p:nvSpPr>
        <p:spPr bwMode="auto">
          <a:xfrm rot="18960000">
            <a:off x="6353924" y="1671418"/>
            <a:ext cx="177818"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3" name="Rectangle 7630"/>
          <p:cNvSpPr>
            <a:spLocks noChangeArrowheads="1"/>
          </p:cNvSpPr>
          <p:nvPr/>
        </p:nvSpPr>
        <p:spPr bwMode="auto">
          <a:xfrm rot="19320000">
            <a:off x="6429629" y="1620362"/>
            <a:ext cx="161972"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4" name="Rectangle 7631"/>
          <p:cNvSpPr>
            <a:spLocks noChangeArrowheads="1"/>
          </p:cNvSpPr>
          <p:nvPr/>
        </p:nvSpPr>
        <p:spPr bwMode="auto">
          <a:xfrm rot="19740000">
            <a:off x="6494769" y="1578109"/>
            <a:ext cx="170775"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5" name="Rectangle 7632"/>
          <p:cNvSpPr>
            <a:spLocks noChangeArrowheads="1"/>
          </p:cNvSpPr>
          <p:nvPr/>
        </p:nvSpPr>
        <p:spPr bwMode="auto">
          <a:xfrm rot="20100000">
            <a:off x="6572234" y="1542897"/>
            <a:ext cx="17429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6" name="Rectangle 7633"/>
          <p:cNvSpPr>
            <a:spLocks noChangeArrowheads="1"/>
          </p:cNvSpPr>
          <p:nvPr/>
        </p:nvSpPr>
        <p:spPr bwMode="auto">
          <a:xfrm rot="20580000">
            <a:off x="6658502" y="1514728"/>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7" name="Rectangle 7634"/>
          <p:cNvSpPr>
            <a:spLocks noChangeArrowheads="1"/>
          </p:cNvSpPr>
          <p:nvPr/>
        </p:nvSpPr>
        <p:spPr bwMode="auto">
          <a:xfrm rot="21000000">
            <a:off x="6758854" y="1498883"/>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8" name="Rectangle 7635"/>
          <p:cNvSpPr>
            <a:spLocks noChangeArrowheads="1"/>
          </p:cNvSpPr>
          <p:nvPr/>
        </p:nvSpPr>
        <p:spPr bwMode="auto">
          <a:xfrm rot="21420000">
            <a:off x="6857446" y="1491840"/>
            <a:ext cx="170775"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99" name="Rectangle 7636"/>
          <p:cNvSpPr>
            <a:spLocks noChangeArrowheads="1"/>
          </p:cNvSpPr>
          <p:nvPr/>
        </p:nvSpPr>
        <p:spPr bwMode="auto">
          <a:xfrm rot="240000">
            <a:off x="6947235" y="1500644"/>
            <a:ext cx="161972"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0" name="Rectangle 7637"/>
          <p:cNvSpPr>
            <a:spLocks noChangeArrowheads="1"/>
          </p:cNvSpPr>
          <p:nvPr/>
        </p:nvSpPr>
        <p:spPr bwMode="auto">
          <a:xfrm rot="780000">
            <a:off x="7056390" y="1523531"/>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1" name="Rectangle 7638"/>
          <p:cNvSpPr>
            <a:spLocks noChangeArrowheads="1"/>
          </p:cNvSpPr>
          <p:nvPr/>
        </p:nvSpPr>
        <p:spPr bwMode="auto">
          <a:xfrm rot="1200000">
            <a:off x="7140898" y="1556982"/>
            <a:ext cx="184860"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H</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2" name="Rectangle 7639"/>
          <p:cNvSpPr>
            <a:spLocks noChangeArrowheads="1"/>
          </p:cNvSpPr>
          <p:nvPr/>
        </p:nvSpPr>
        <p:spPr bwMode="auto">
          <a:xfrm rot="1620000">
            <a:off x="7230686" y="1600995"/>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3" name="Rectangle 7640"/>
          <p:cNvSpPr>
            <a:spLocks noChangeArrowheads="1"/>
          </p:cNvSpPr>
          <p:nvPr/>
        </p:nvSpPr>
        <p:spPr bwMode="auto">
          <a:xfrm rot="2100000">
            <a:off x="7306391" y="1657334"/>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4" name="Rectangle 7641"/>
          <p:cNvSpPr>
            <a:spLocks noChangeArrowheads="1"/>
          </p:cNvSpPr>
          <p:nvPr/>
        </p:nvSpPr>
        <p:spPr bwMode="auto">
          <a:xfrm rot="2520000">
            <a:off x="7382094" y="1724235"/>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5" name="Rectangle 7642"/>
          <p:cNvSpPr>
            <a:spLocks noChangeArrowheads="1"/>
          </p:cNvSpPr>
          <p:nvPr/>
        </p:nvSpPr>
        <p:spPr bwMode="auto">
          <a:xfrm rot="2940000">
            <a:off x="7450756" y="1791137"/>
            <a:ext cx="161972" cy="20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6" name="Rectangle 7643"/>
          <p:cNvSpPr>
            <a:spLocks noChangeArrowheads="1"/>
          </p:cNvSpPr>
          <p:nvPr/>
        </p:nvSpPr>
        <p:spPr bwMode="auto">
          <a:xfrm rot="3300000">
            <a:off x="7496531" y="1852757"/>
            <a:ext cx="153170" cy="20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09" name="Freeform 7646"/>
          <p:cNvSpPr>
            <a:spLocks noEditPoints="1"/>
          </p:cNvSpPr>
          <p:nvPr/>
        </p:nvSpPr>
        <p:spPr bwMode="auto">
          <a:xfrm>
            <a:off x="4443727" y="4405808"/>
            <a:ext cx="491198" cy="485916"/>
          </a:xfrm>
          <a:custGeom>
            <a:avLst/>
            <a:gdLst>
              <a:gd name="T0" fmla="*/ 190 w 202"/>
              <a:gd name="T1" fmla="*/ 105 h 200"/>
              <a:gd name="T2" fmla="*/ 175 w 202"/>
              <a:gd name="T3" fmla="*/ 82 h 200"/>
              <a:gd name="T4" fmla="*/ 156 w 202"/>
              <a:gd name="T5" fmla="*/ 63 h 200"/>
              <a:gd name="T6" fmla="*/ 154 w 202"/>
              <a:gd name="T7" fmla="*/ 29 h 200"/>
              <a:gd name="T8" fmla="*/ 122 w 202"/>
              <a:gd name="T9" fmla="*/ 0 h 200"/>
              <a:gd name="T10" fmla="*/ 48 w 202"/>
              <a:gd name="T11" fmla="*/ 13 h 200"/>
              <a:gd name="T12" fmla="*/ 45 w 202"/>
              <a:gd name="T13" fmla="*/ 47 h 200"/>
              <a:gd name="T14" fmla="*/ 20 w 202"/>
              <a:gd name="T15" fmla="*/ 56 h 200"/>
              <a:gd name="T16" fmla="*/ 19 w 202"/>
              <a:gd name="T17" fmla="*/ 63 h 200"/>
              <a:gd name="T18" fmla="*/ 0 w 202"/>
              <a:gd name="T19" fmla="*/ 82 h 200"/>
              <a:gd name="T20" fmla="*/ 2 w 202"/>
              <a:gd name="T21" fmla="*/ 191 h 200"/>
              <a:gd name="T22" fmla="*/ 14 w 202"/>
              <a:gd name="T23" fmla="*/ 200 h 200"/>
              <a:gd name="T24" fmla="*/ 175 w 202"/>
              <a:gd name="T25" fmla="*/ 185 h 200"/>
              <a:gd name="T26" fmla="*/ 200 w 202"/>
              <a:gd name="T27" fmla="*/ 110 h 200"/>
              <a:gd name="T28" fmla="*/ 166 w 202"/>
              <a:gd name="T29" fmla="*/ 82 h 200"/>
              <a:gd name="T30" fmla="*/ 156 w 202"/>
              <a:gd name="T31" fmla="*/ 105 h 200"/>
              <a:gd name="T32" fmla="*/ 157 w 202"/>
              <a:gd name="T33" fmla="*/ 72 h 200"/>
              <a:gd name="T34" fmla="*/ 147 w 202"/>
              <a:gd name="T35" fmla="*/ 34 h 200"/>
              <a:gd name="T36" fmla="*/ 123 w 202"/>
              <a:gd name="T37" fmla="*/ 12 h 200"/>
              <a:gd name="T38" fmla="*/ 61 w 202"/>
              <a:gd name="T39" fmla="*/ 9 h 200"/>
              <a:gd name="T40" fmla="*/ 114 w 202"/>
              <a:gd name="T41" fmla="*/ 39 h 200"/>
              <a:gd name="T42" fmla="*/ 147 w 202"/>
              <a:gd name="T43" fmla="*/ 43 h 200"/>
              <a:gd name="T44" fmla="*/ 57 w 202"/>
              <a:gd name="T45" fmla="*/ 105 h 200"/>
              <a:gd name="T46" fmla="*/ 61 w 202"/>
              <a:gd name="T47" fmla="*/ 9 h 200"/>
              <a:gd name="T48" fmla="*/ 19 w 202"/>
              <a:gd name="T49" fmla="*/ 72 h 200"/>
              <a:gd name="T50" fmla="*/ 29 w 202"/>
              <a:gd name="T51" fmla="*/ 63 h 200"/>
              <a:gd name="T52" fmla="*/ 29 w 202"/>
              <a:gd name="T53" fmla="*/ 56 h 200"/>
              <a:gd name="T54" fmla="*/ 48 w 202"/>
              <a:gd name="T55" fmla="*/ 55 h 200"/>
              <a:gd name="T56" fmla="*/ 28 w 202"/>
              <a:gd name="T57" fmla="*/ 119 h 200"/>
              <a:gd name="T58" fmla="*/ 9 w 202"/>
              <a:gd name="T59" fmla="*/ 82 h 200"/>
              <a:gd name="T60" fmla="*/ 192 w 202"/>
              <a:gd name="T61" fmla="*/ 119 h 200"/>
              <a:gd name="T62" fmla="*/ 155 w 202"/>
              <a:gd name="T63" fmla="*/ 191 h 200"/>
              <a:gd name="T64" fmla="*/ 11 w 202"/>
              <a:gd name="T65" fmla="*/ 190 h 200"/>
              <a:gd name="T66" fmla="*/ 37 w 202"/>
              <a:gd name="T67" fmla="*/ 123 h 200"/>
              <a:gd name="T68" fmla="*/ 190 w 202"/>
              <a:gd name="T69" fmla="*/ 114 h 200"/>
              <a:gd name="T70" fmla="*/ 192 w 202"/>
              <a:gd name="T71"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2" h="200">
                <a:moveTo>
                  <a:pt x="200" y="110"/>
                </a:moveTo>
                <a:cubicBezTo>
                  <a:pt x="198" y="107"/>
                  <a:pt x="194" y="105"/>
                  <a:pt x="190" y="105"/>
                </a:cubicBezTo>
                <a:cubicBezTo>
                  <a:pt x="175" y="105"/>
                  <a:pt x="175" y="105"/>
                  <a:pt x="175" y="105"/>
                </a:cubicBezTo>
                <a:cubicBezTo>
                  <a:pt x="175" y="82"/>
                  <a:pt x="175" y="82"/>
                  <a:pt x="175" y="82"/>
                </a:cubicBezTo>
                <a:cubicBezTo>
                  <a:pt x="175" y="71"/>
                  <a:pt x="167" y="63"/>
                  <a:pt x="157" y="63"/>
                </a:cubicBezTo>
                <a:cubicBezTo>
                  <a:pt x="156" y="63"/>
                  <a:pt x="156" y="63"/>
                  <a:pt x="156" y="63"/>
                </a:cubicBezTo>
                <a:cubicBezTo>
                  <a:pt x="156" y="32"/>
                  <a:pt x="156" y="32"/>
                  <a:pt x="156" y="32"/>
                </a:cubicBezTo>
                <a:cubicBezTo>
                  <a:pt x="156" y="31"/>
                  <a:pt x="155" y="30"/>
                  <a:pt x="154" y="29"/>
                </a:cubicBezTo>
                <a:cubicBezTo>
                  <a:pt x="125" y="1"/>
                  <a:pt x="125" y="1"/>
                  <a:pt x="125" y="1"/>
                </a:cubicBezTo>
                <a:cubicBezTo>
                  <a:pt x="124" y="0"/>
                  <a:pt x="123" y="0"/>
                  <a:pt x="122" y="0"/>
                </a:cubicBezTo>
                <a:cubicBezTo>
                  <a:pt x="61" y="0"/>
                  <a:pt x="61" y="0"/>
                  <a:pt x="61" y="0"/>
                </a:cubicBezTo>
                <a:cubicBezTo>
                  <a:pt x="54" y="0"/>
                  <a:pt x="48" y="6"/>
                  <a:pt x="48" y="13"/>
                </a:cubicBezTo>
                <a:cubicBezTo>
                  <a:pt x="48" y="47"/>
                  <a:pt x="48" y="47"/>
                  <a:pt x="48" y="47"/>
                </a:cubicBezTo>
                <a:cubicBezTo>
                  <a:pt x="47" y="47"/>
                  <a:pt x="46" y="47"/>
                  <a:pt x="45" y="47"/>
                </a:cubicBezTo>
                <a:cubicBezTo>
                  <a:pt x="29" y="47"/>
                  <a:pt x="29" y="47"/>
                  <a:pt x="29" y="47"/>
                </a:cubicBezTo>
                <a:cubicBezTo>
                  <a:pt x="24" y="47"/>
                  <a:pt x="20" y="51"/>
                  <a:pt x="20" y="56"/>
                </a:cubicBezTo>
                <a:cubicBezTo>
                  <a:pt x="20" y="63"/>
                  <a:pt x="20" y="63"/>
                  <a:pt x="20" y="63"/>
                </a:cubicBezTo>
                <a:cubicBezTo>
                  <a:pt x="19" y="63"/>
                  <a:pt x="19" y="63"/>
                  <a:pt x="19" y="63"/>
                </a:cubicBezTo>
                <a:cubicBezTo>
                  <a:pt x="18" y="63"/>
                  <a:pt x="18" y="63"/>
                  <a:pt x="18" y="63"/>
                </a:cubicBezTo>
                <a:cubicBezTo>
                  <a:pt x="8" y="64"/>
                  <a:pt x="0" y="72"/>
                  <a:pt x="0" y="82"/>
                </a:cubicBezTo>
                <a:cubicBezTo>
                  <a:pt x="0" y="187"/>
                  <a:pt x="0" y="187"/>
                  <a:pt x="0" y="187"/>
                </a:cubicBezTo>
                <a:cubicBezTo>
                  <a:pt x="0" y="189"/>
                  <a:pt x="1" y="190"/>
                  <a:pt x="2" y="191"/>
                </a:cubicBezTo>
                <a:cubicBezTo>
                  <a:pt x="2" y="192"/>
                  <a:pt x="3" y="194"/>
                  <a:pt x="4" y="195"/>
                </a:cubicBezTo>
                <a:cubicBezTo>
                  <a:pt x="6" y="198"/>
                  <a:pt x="9" y="200"/>
                  <a:pt x="14" y="200"/>
                </a:cubicBezTo>
                <a:cubicBezTo>
                  <a:pt x="155" y="200"/>
                  <a:pt x="155" y="200"/>
                  <a:pt x="155" y="200"/>
                </a:cubicBezTo>
                <a:cubicBezTo>
                  <a:pt x="163" y="200"/>
                  <a:pt x="172" y="193"/>
                  <a:pt x="175" y="185"/>
                </a:cubicBezTo>
                <a:cubicBezTo>
                  <a:pt x="200" y="123"/>
                  <a:pt x="200" y="123"/>
                  <a:pt x="200" y="123"/>
                </a:cubicBezTo>
                <a:cubicBezTo>
                  <a:pt x="202" y="118"/>
                  <a:pt x="202" y="113"/>
                  <a:pt x="200" y="110"/>
                </a:cubicBezTo>
                <a:moveTo>
                  <a:pt x="157" y="72"/>
                </a:moveTo>
                <a:cubicBezTo>
                  <a:pt x="162" y="72"/>
                  <a:pt x="166" y="76"/>
                  <a:pt x="166" y="82"/>
                </a:cubicBezTo>
                <a:cubicBezTo>
                  <a:pt x="166" y="105"/>
                  <a:pt x="166" y="105"/>
                  <a:pt x="166" y="105"/>
                </a:cubicBezTo>
                <a:cubicBezTo>
                  <a:pt x="156" y="105"/>
                  <a:pt x="156" y="105"/>
                  <a:pt x="156" y="105"/>
                </a:cubicBezTo>
                <a:cubicBezTo>
                  <a:pt x="156" y="71"/>
                  <a:pt x="156" y="71"/>
                  <a:pt x="156" y="71"/>
                </a:cubicBezTo>
                <a:cubicBezTo>
                  <a:pt x="156" y="72"/>
                  <a:pt x="156" y="72"/>
                  <a:pt x="157" y="72"/>
                </a:cubicBezTo>
                <a:moveTo>
                  <a:pt x="147" y="34"/>
                </a:moveTo>
                <a:cubicBezTo>
                  <a:pt x="147" y="34"/>
                  <a:pt x="147" y="34"/>
                  <a:pt x="147" y="34"/>
                </a:cubicBezTo>
                <a:cubicBezTo>
                  <a:pt x="123" y="34"/>
                  <a:pt x="123" y="34"/>
                  <a:pt x="123" y="34"/>
                </a:cubicBezTo>
                <a:cubicBezTo>
                  <a:pt x="123" y="12"/>
                  <a:pt x="123" y="12"/>
                  <a:pt x="123" y="12"/>
                </a:cubicBezTo>
                <a:cubicBezTo>
                  <a:pt x="147" y="34"/>
                  <a:pt x="147" y="34"/>
                  <a:pt x="147" y="34"/>
                </a:cubicBezTo>
                <a:moveTo>
                  <a:pt x="61" y="9"/>
                </a:moveTo>
                <a:cubicBezTo>
                  <a:pt x="114" y="9"/>
                  <a:pt x="114" y="9"/>
                  <a:pt x="114" y="9"/>
                </a:cubicBezTo>
                <a:cubicBezTo>
                  <a:pt x="114" y="39"/>
                  <a:pt x="114" y="39"/>
                  <a:pt x="114" y="39"/>
                </a:cubicBezTo>
                <a:cubicBezTo>
                  <a:pt x="114" y="41"/>
                  <a:pt x="116" y="43"/>
                  <a:pt x="119" y="43"/>
                </a:cubicBezTo>
                <a:cubicBezTo>
                  <a:pt x="147" y="43"/>
                  <a:pt x="147" y="43"/>
                  <a:pt x="147" y="43"/>
                </a:cubicBezTo>
                <a:cubicBezTo>
                  <a:pt x="147" y="105"/>
                  <a:pt x="147" y="105"/>
                  <a:pt x="147" y="105"/>
                </a:cubicBezTo>
                <a:cubicBezTo>
                  <a:pt x="57" y="105"/>
                  <a:pt x="57" y="105"/>
                  <a:pt x="57" y="105"/>
                </a:cubicBezTo>
                <a:cubicBezTo>
                  <a:pt x="57" y="13"/>
                  <a:pt x="57" y="13"/>
                  <a:pt x="57" y="13"/>
                </a:cubicBezTo>
                <a:cubicBezTo>
                  <a:pt x="57" y="11"/>
                  <a:pt x="59" y="9"/>
                  <a:pt x="61" y="9"/>
                </a:cubicBezTo>
                <a:moveTo>
                  <a:pt x="18" y="72"/>
                </a:moveTo>
                <a:cubicBezTo>
                  <a:pt x="19" y="72"/>
                  <a:pt x="19" y="72"/>
                  <a:pt x="19" y="72"/>
                </a:cubicBezTo>
                <a:cubicBezTo>
                  <a:pt x="21" y="72"/>
                  <a:pt x="21" y="72"/>
                  <a:pt x="21" y="72"/>
                </a:cubicBezTo>
                <a:cubicBezTo>
                  <a:pt x="25" y="72"/>
                  <a:pt x="29" y="68"/>
                  <a:pt x="29" y="63"/>
                </a:cubicBezTo>
                <a:cubicBezTo>
                  <a:pt x="29" y="56"/>
                  <a:pt x="29" y="56"/>
                  <a:pt x="29" y="56"/>
                </a:cubicBezTo>
                <a:cubicBezTo>
                  <a:pt x="29" y="56"/>
                  <a:pt x="29" y="56"/>
                  <a:pt x="29" y="56"/>
                </a:cubicBezTo>
                <a:cubicBezTo>
                  <a:pt x="45" y="56"/>
                  <a:pt x="45" y="56"/>
                  <a:pt x="45" y="56"/>
                </a:cubicBezTo>
                <a:cubicBezTo>
                  <a:pt x="46" y="56"/>
                  <a:pt x="47" y="55"/>
                  <a:pt x="48" y="55"/>
                </a:cubicBezTo>
                <a:cubicBezTo>
                  <a:pt x="48" y="105"/>
                  <a:pt x="48" y="105"/>
                  <a:pt x="48" y="105"/>
                </a:cubicBezTo>
                <a:cubicBezTo>
                  <a:pt x="40" y="105"/>
                  <a:pt x="32" y="112"/>
                  <a:pt x="28" y="119"/>
                </a:cubicBezTo>
                <a:cubicBezTo>
                  <a:pt x="9" y="168"/>
                  <a:pt x="9" y="168"/>
                  <a:pt x="9" y="168"/>
                </a:cubicBezTo>
                <a:cubicBezTo>
                  <a:pt x="9" y="82"/>
                  <a:pt x="9" y="82"/>
                  <a:pt x="9" y="82"/>
                </a:cubicBezTo>
                <a:cubicBezTo>
                  <a:pt x="9" y="77"/>
                  <a:pt x="13" y="72"/>
                  <a:pt x="18" y="72"/>
                </a:cubicBezTo>
                <a:moveTo>
                  <a:pt x="192" y="119"/>
                </a:moveTo>
                <a:cubicBezTo>
                  <a:pt x="167" y="182"/>
                  <a:pt x="167" y="182"/>
                  <a:pt x="167" y="182"/>
                </a:cubicBezTo>
                <a:cubicBezTo>
                  <a:pt x="165" y="187"/>
                  <a:pt x="159" y="191"/>
                  <a:pt x="155" y="191"/>
                </a:cubicBezTo>
                <a:cubicBezTo>
                  <a:pt x="14" y="191"/>
                  <a:pt x="14" y="191"/>
                  <a:pt x="14" y="191"/>
                </a:cubicBezTo>
                <a:cubicBezTo>
                  <a:pt x="13" y="191"/>
                  <a:pt x="12" y="191"/>
                  <a:pt x="11" y="190"/>
                </a:cubicBezTo>
                <a:cubicBezTo>
                  <a:pt x="10" y="189"/>
                  <a:pt x="10" y="187"/>
                  <a:pt x="11" y="185"/>
                </a:cubicBezTo>
                <a:cubicBezTo>
                  <a:pt x="37" y="123"/>
                  <a:pt x="37" y="123"/>
                  <a:pt x="37" y="123"/>
                </a:cubicBezTo>
                <a:cubicBezTo>
                  <a:pt x="39" y="118"/>
                  <a:pt x="44" y="114"/>
                  <a:pt x="49" y="114"/>
                </a:cubicBezTo>
                <a:cubicBezTo>
                  <a:pt x="190" y="114"/>
                  <a:pt x="190" y="114"/>
                  <a:pt x="190" y="114"/>
                </a:cubicBezTo>
                <a:cubicBezTo>
                  <a:pt x="190" y="114"/>
                  <a:pt x="192" y="114"/>
                  <a:pt x="192" y="115"/>
                </a:cubicBezTo>
                <a:cubicBezTo>
                  <a:pt x="193" y="116"/>
                  <a:pt x="193" y="117"/>
                  <a:pt x="192" y="1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0" name="Freeform 7647"/>
          <p:cNvSpPr>
            <a:spLocks/>
          </p:cNvSpPr>
          <p:nvPr/>
        </p:nvSpPr>
        <p:spPr bwMode="auto">
          <a:xfrm>
            <a:off x="4619767" y="4566004"/>
            <a:ext cx="167254" cy="21127"/>
          </a:xfrm>
          <a:custGeom>
            <a:avLst/>
            <a:gdLst>
              <a:gd name="T0" fmla="*/ 4 w 69"/>
              <a:gd name="T1" fmla="*/ 9 h 9"/>
              <a:gd name="T2" fmla="*/ 65 w 69"/>
              <a:gd name="T3" fmla="*/ 9 h 9"/>
              <a:gd name="T4" fmla="*/ 69 w 69"/>
              <a:gd name="T5" fmla="*/ 4 h 9"/>
              <a:gd name="T6" fmla="*/ 65 w 69"/>
              <a:gd name="T7" fmla="*/ 0 h 9"/>
              <a:gd name="T8" fmla="*/ 4 w 69"/>
              <a:gd name="T9" fmla="*/ 0 h 9"/>
              <a:gd name="T10" fmla="*/ 0 w 69"/>
              <a:gd name="T11" fmla="*/ 4 h 9"/>
              <a:gd name="T12" fmla="*/ 4 w 6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9" h="9">
                <a:moveTo>
                  <a:pt x="4" y="9"/>
                </a:moveTo>
                <a:cubicBezTo>
                  <a:pt x="65" y="9"/>
                  <a:pt x="65" y="9"/>
                  <a:pt x="65" y="9"/>
                </a:cubicBezTo>
                <a:cubicBezTo>
                  <a:pt x="67" y="9"/>
                  <a:pt x="69" y="7"/>
                  <a:pt x="69" y="4"/>
                </a:cubicBezTo>
                <a:cubicBezTo>
                  <a:pt x="69" y="2"/>
                  <a:pt x="67" y="0"/>
                  <a:pt x="65" y="0"/>
                </a:cubicBezTo>
                <a:cubicBezTo>
                  <a:pt x="4" y="0"/>
                  <a:pt x="4" y="0"/>
                  <a:pt x="4" y="0"/>
                </a:cubicBezTo>
                <a:cubicBezTo>
                  <a:pt x="2" y="0"/>
                  <a:pt x="0" y="2"/>
                  <a:pt x="0" y="4"/>
                </a:cubicBezTo>
                <a:cubicBezTo>
                  <a:pt x="0" y="7"/>
                  <a:pt x="2" y="9"/>
                  <a:pt x="4"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1" name="Freeform 7648"/>
          <p:cNvSpPr>
            <a:spLocks/>
          </p:cNvSpPr>
          <p:nvPr/>
        </p:nvSpPr>
        <p:spPr bwMode="auto">
          <a:xfrm>
            <a:off x="4619767" y="4617060"/>
            <a:ext cx="167254" cy="21127"/>
          </a:xfrm>
          <a:custGeom>
            <a:avLst/>
            <a:gdLst>
              <a:gd name="T0" fmla="*/ 4 w 69"/>
              <a:gd name="T1" fmla="*/ 9 h 9"/>
              <a:gd name="T2" fmla="*/ 65 w 69"/>
              <a:gd name="T3" fmla="*/ 9 h 9"/>
              <a:gd name="T4" fmla="*/ 69 w 69"/>
              <a:gd name="T5" fmla="*/ 5 h 9"/>
              <a:gd name="T6" fmla="*/ 65 w 69"/>
              <a:gd name="T7" fmla="*/ 0 h 9"/>
              <a:gd name="T8" fmla="*/ 4 w 69"/>
              <a:gd name="T9" fmla="*/ 0 h 9"/>
              <a:gd name="T10" fmla="*/ 0 w 69"/>
              <a:gd name="T11" fmla="*/ 5 h 9"/>
              <a:gd name="T12" fmla="*/ 4 w 6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9" h="9">
                <a:moveTo>
                  <a:pt x="4" y="9"/>
                </a:moveTo>
                <a:cubicBezTo>
                  <a:pt x="65" y="9"/>
                  <a:pt x="65" y="9"/>
                  <a:pt x="65" y="9"/>
                </a:cubicBezTo>
                <a:cubicBezTo>
                  <a:pt x="67" y="9"/>
                  <a:pt x="69" y="7"/>
                  <a:pt x="69" y="5"/>
                </a:cubicBezTo>
                <a:cubicBezTo>
                  <a:pt x="69" y="2"/>
                  <a:pt x="67" y="0"/>
                  <a:pt x="65" y="0"/>
                </a:cubicBezTo>
                <a:cubicBezTo>
                  <a:pt x="4" y="0"/>
                  <a:pt x="4" y="0"/>
                  <a:pt x="4" y="0"/>
                </a:cubicBezTo>
                <a:cubicBezTo>
                  <a:pt x="2" y="0"/>
                  <a:pt x="0" y="2"/>
                  <a:pt x="0" y="5"/>
                </a:cubicBezTo>
                <a:cubicBezTo>
                  <a:pt x="0" y="7"/>
                  <a:pt x="2" y="9"/>
                  <a:pt x="4"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2" name="Freeform 7649"/>
          <p:cNvSpPr>
            <a:spLocks noEditPoints="1"/>
          </p:cNvSpPr>
          <p:nvPr/>
        </p:nvSpPr>
        <p:spPr bwMode="auto">
          <a:xfrm>
            <a:off x="6588080" y="2329870"/>
            <a:ext cx="281691" cy="369719"/>
          </a:xfrm>
          <a:custGeom>
            <a:avLst/>
            <a:gdLst>
              <a:gd name="T0" fmla="*/ 88 w 116"/>
              <a:gd name="T1" fmla="*/ 79 h 152"/>
              <a:gd name="T2" fmla="*/ 82 w 116"/>
              <a:gd name="T3" fmla="*/ 79 h 152"/>
              <a:gd name="T4" fmla="*/ 101 w 116"/>
              <a:gd name="T5" fmla="*/ 43 h 152"/>
              <a:gd name="T6" fmla="*/ 58 w 116"/>
              <a:gd name="T7" fmla="*/ 0 h 152"/>
              <a:gd name="T8" fmla="*/ 15 w 116"/>
              <a:gd name="T9" fmla="*/ 43 h 152"/>
              <a:gd name="T10" fmla="*/ 35 w 116"/>
              <a:gd name="T11" fmla="*/ 79 h 152"/>
              <a:gd name="T12" fmla="*/ 29 w 116"/>
              <a:gd name="T13" fmla="*/ 79 h 152"/>
              <a:gd name="T14" fmla="*/ 0 w 116"/>
              <a:gd name="T15" fmla="*/ 108 h 152"/>
              <a:gd name="T16" fmla="*/ 0 w 116"/>
              <a:gd name="T17" fmla="*/ 148 h 152"/>
              <a:gd name="T18" fmla="*/ 5 w 116"/>
              <a:gd name="T19" fmla="*/ 152 h 152"/>
              <a:gd name="T20" fmla="*/ 112 w 116"/>
              <a:gd name="T21" fmla="*/ 152 h 152"/>
              <a:gd name="T22" fmla="*/ 116 w 116"/>
              <a:gd name="T23" fmla="*/ 148 h 152"/>
              <a:gd name="T24" fmla="*/ 116 w 116"/>
              <a:gd name="T25" fmla="*/ 108 h 152"/>
              <a:gd name="T26" fmla="*/ 88 w 116"/>
              <a:gd name="T27" fmla="*/ 79 h 152"/>
              <a:gd name="T28" fmla="*/ 25 w 116"/>
              <a:gd name="T29" fmla="*/ 43 h 152"/>
              <a:gd name="T30" fmla="*/ 58 w 116"/>
              <a:gd name="T31" fmla="*/ 10 h 152"/>
              <a:gd name="T32" fmla="*/ 92 w 116"/>
              <a:gd name="T33" fmla="*/ 43 h 152"/>
              <a:gd name="T34" fmla="*/ 58 w 116"/>
              <a:gd name="T35" fmla="*/ 77 h 152"/>
              <a:gd name="T36" fmla="*/ 25 w 116"/>
              <a:gd name="T37" fmla="*/ 43 h 152"/>
              <a:gd name="T38" fmla="*/ 72 w 116"/>
              <a:gd name="T39" fmla="*/ 84 h 152"/>
              <a:gd name="T40" fmla="*/ 58 w 116"/>
              <a:gd name="T41" fmla="*/ 98 h 152"/>
              <a:gd name="T42" fmla="*/ 44 w 116"/>
              <a:gd name="T43" fmla="*/ 84 h 152"/>
              <a:gd name="T44" fmla="*/ 58 w 116"/>
              <a:gd name="T45" fmla="*/ 86 h 152"/>
              <a:gd name="T46" fmla="*/ 72 w 116"/>
              <a:gd name="T47" fmla="*/ 84 h 152"/>
              <a:gd name="T48" fmla="*/ 107 w 116"/>
              <a:gd name="T49" fmla="*/ 143 h 152"/>
              <a:gd name="T50" fmla="*/ 94 w 116"/>
              <a:gd name="T51" fmla="*/ 143 h 152"/>
              <a:gd name="T52" fmla="*/ 94 w 116"/>
              <a:gd name="T53" fmla="*/ 120 h 152"/>
              <a:gd name="T54" fmla="*/ 89 w 116"/>
              <a:gd name="T55" fmla="*/ 115 h 152"/>
              <a:gd name="T56" fmla="*/ 84 w 116"/>
              <a:gd name="T57" fmla="*/ 120 h 152"/>
              <a:gd name="T58" fmla="*/ 84 w 116"/>
              <a:gd name="T59" fmla="*/ 143 h 152"/>
              <a:gd name="T60" fmla="*/ 32 w 116"/>
              <a:gd name="T61" fmla="*/ 143 h 152"/>
              <a:gd name="T62" fmla="*/ 32 w 116"/>
              <a:gd name="T63" fmla="*/ 120 h 152"/>
              <a:gd name="T64" fmla="*/ 27 w 116"/>
              <a:gd name="T65" fmla="*/ 115 h 152"/>
              <a:gd name="T66" fmla="*/ 23 w 116"/>
              <a:gd name="T67" fmla="*/ 120 h 152"/>
              <a:gd name="T68" fmla="*/ 23 w 116"/>
              <a:gd name="T69" fmla="*/ 143 h 152"/>
              <a:gd name="T70" fmla="*/ 10 w 116"/>
              <a:gd name="T71" fmla="*/ 143 h 152"/>
              <a:gd name="T72" fmla="*/ 10 w 116"/>
              <a:gd name="T73" fmla="*/ 108 h 152"/>
              <a:gd name="T74" fmla="*/ 29 w 116"/>
              <a:gd name="T75" fmla="*/ 89 h 152"/>
              <a:gd name="T76" fmla="*/ 36 w 116"/>
              <a:gd name="T77" fmla="*/ 89 h 152"/>
              <a:gd name="T78" fmla="*/ 55 w 116"/>
              <a:gd name="T79" fmla="*/ 108 h 152"/>
              <a:gd name="T80" fmla="*/ 58 w 116"/>
              <a:gd name="T81" fmla="*/ 109 h 152"/>
              <a:gd name="T82" fmla="*/ 62 w 116"/>
              <a:gd name="T83" fmla="*/ 108 h 152"/>
              <a:gd name="T84" fmla="*/ 81 w 116"/>
              <a:gd name="T85" fmla="*/ 89 h 152"/>
              <a:gd name="T86" fmla="*/ 88 w 116"/>
              <a:gd name="T87" fmla="*/ 89 h 152"/>
              <a:gd name="T88" fmla="*/ 107 w 116"/>
              <a:gd name="T89" fmla="*/ 108 h 152"/>
              <a:gd name="T90" fmla="*/ 107 w 116"/>
              <a:gd name="T91" fmla="*/ 14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6" h="152">
                <a:moveTo>
                  <a:pt x="88" y="79"/>
                </a:moveTo>
                <a:cubicBezTo>
                  <a:pt x="82" y="79"/>
                  <a:pt x="82" y="79"/>
                  <a:pt x="82" y="79"/>
                </a:cubicBezTo>
                <a:cubicBezTo>
                  <a:pt x="93" y="71"/>
                  <a:pt x="101" y="58"/>
                  <a:pt x="101" y="43"/>
                </a:cubicBezTo>
                <a:cubicBezTo>
                  <a:pt x="101" y="19"/>
                  <a:pt x="82" y="0"/>
                  <a:pt x="58" y="0"/>
                </a:cubicBezTo>
                <a:cubicBezTo>
                  <a:pt x="35" y="0"/>
                  <a:pt x="15" y="19"/>
                  <a:pt x="15" y="43"/>
                </a:cubicBezTo>
                <a:cubicBezTo>
                  <a:pt x="15" y="58"/>
                  <a:pt x="23" y="71"/>
                  <a:pt x="35" y="79"/>
                </a:cubicBezTo>
                <a:cubicBezTo>
                  <a:pt x="29" y="79"/>
                  <a:pt x="29" y="79"/>
                  <a:pt x="29" y="79"/>
                </a:cubicBezTo>
                <a:cubicBezTo>
                  <a:pt x="13" y="79"/>
                  <a:pt x="0" y="92"/>
                  <a:pt x="0" y="108"/>
                </a:cubicBezTo>
                <a:cubicBezTo>
                  <a:pt x="0" y="148"/>
                  <a:pt x="0" y="148"/>
                  <a:pt x="0" y="148"/>
                </a:cubicBezTo>
                <a:cubicBezTo>
                  <a:pt x="0" y="150"/>
                  <a:pt x="2" y="152"/>
                  <a:pt x="5" y="152"/>
                </a:cubicBezTo>
                <a:cubicBezTo>
                  <a:pt x="112" y="152"/>
                  <a:pt x="112" y="152"/>
                  <a:pt x="112" y="152"/>
                </a:cubicBezTo>
                <a:cubicBezTo>
                  <a:pt x="114" y="152"/>
                  <a:pt x="116" y="150"/>
                  <a:pt x="116" y="148"/>
                </a:cubicBezTo>
                <a:cubicBezTo>
                  <a:pt x="116" y="108"/>
                  <a:pt x="116" y="108"/>
                  <a:pt x="116" y="108"/>
                </a:cubicBezTo>
                <a:cubicBezTo>
                  <a:pt x="116" y="92"/>
                  <a:pt x="103" y="79"/>
                  <a:pt x="88" y="79"/>
                </a:cubicBezTo>
                <a:moveTo>
                  <a:pt x="25" y="43"/>
                </a:moveTo>
                <a:cubicBezTo>
                  <a:pt x="25" y="25"/>
                  <a:pt x="40" y="10"/>
                  <a:pt x="58" y="10"/>
                </a:cubicBezTo>
                <a:cubicBezTo>
                  <a:pt x="77" y="10"/>
                  <a:pt x="92" y="25"/>
                  <a:pt x="92" y="43"/>
                </a:cubicBezTo>
                <a:cubicBezTo>
                  <a:pt x="92" y="61"/>
                  <a:pt x="77" y="77"/>
                  <a:pt x="58" y="77"/>
                </a:cubicBezTo>
                <a:cubicBezTo>
                  <a:pt x="40" y="77"/>
                  <a:pt x="25" y="61"/>
                  <a:pt x="25" y="43"/>
                </a:cubicBezTo>
                <a:moveTo>
                  <a:pt x="72" y="84"/>
                </a:moveTo>
                <a:cubicBezTo>
                  <a:pt x="58" y="98"/>
                  <a:pt x="58" y="98"/>
                  <a:pt x="58" y="98"/>
                </a:cubicBezTo>
                <a:cubicBezTo>
                  <a:pt x="44" y="84"/>
                  <a:pt x="44" y="84"/>
                  <a:pt x="44" y="84"/>
                </a:cubicBezTo>
                <a:cubicBezTo>
                  <a:pt x="49" y="85"/>
                  <a:pt x="53" y="86"/>
                  <a:pt x="58" y="86"/>
                </a:cubicBezTo>
                <a:cubicBezTo>
                  <a:pt x="63" y="86"/>
                  <a:pt x="68" y="85"/>
                  <a:pt x="72" y="84"/>
                </a:cubicBezTo>
                <a:moveTo>
                  <a:pt x="107" y="143"/>
                </a:moveTo>
                <a:cubicBezTo>
                  <a:pt x="94" y="143"/>
                  <a:pt x="94" y="143"/>
                  <a:pt x="94" y="143"/>
                </a:cubicBezTo>
                <a:cubicBezTo>
                  <a:pt x="94" y="120"/>
                  <a:pt x="94" y="120"/>
                  <a:pt x="94" y="120"/>
                </a:cubicBezTo>
                <a:cubicBezTo>
                  <a:pt x="94" y="117"/>
                  <a:pt x="92" y="115"/>
                  <a:pt x="89" y="115"/>
                </a:cubicBezTo>
                <a:cubicBezTo>
                  <a:pt x="86" y="115"/>
                  <a:pt x="84" y="117"/>
                  <a:pt x="84" y="120"/>
                </a:cubicBezTo>
                <a:cubicBezTo>
                  <a:pt x="84" y="143"/>
                  <a:pt x="84" y="143"/>
                  <a:pt x="84" y="143"/>
                </a:cubicBezTo>
                <a:cubicBezTo>
                  <a:pt x="32" y="143"/>
                  <a:pt x="32" y="143"/>
                  <a:pt x="32" y="143"/>
                </a:cubicBezTo>
                <a:cubicBezTo>
                  <a:pt x="32" y="120"/>
                  <a:pt x="32" y="120"/>
                  <a:pt x="32" y="120"/>
                </a:cubicBezTo>
                <a:cubicBezTo>
                  <a:pt x="32" y="117"/>
                  <a:pt x="30" y="115"/>
                  <a:pt x="27" y="115"/>
                </a:cubicBezTo>
                <a:cubicBezTo>
                  <a:pt x="25" y="115"/>
                  <a:pt x="23" y="117"/>
                  <a:pt x="23" y="120"/>
                </a:cubicBezTo>
                <a:cubicBezTo>
                  <a:pt x="23" y="143"/>
                  <a:pt x="23" y="143"/>
                  <a:pt x="23" y="143"/>
                </a:cubicBezTo>
                <a:cubicBezTo>
                  <a:pt x="10" y="143"/>
                  <a:pt x="10" y="143"/>
                  <a:pt x="10" y="143"/>
                </a:cubicBezTo>
                <a:cubicBezTo>
                  <a:pt x="10" y="108"/>
                  <a:pt x="10" y="108"/>
                  <a:pt x="10" y="108"/>
                </a:cubicBezTo>
                <a:cubicBezTo>
                  <a:pt x="10" y="97"/>
                  <a:pt x="18" y="89"/>
                  <a:pt x="29" y="89"/>
                </a:cubicBezTo>
                <a:cubicBezTo>
                  <a:pt x="36" y="89"/>
                  <a:pt x="36" y="89"/>
                  <a:pt x="36" y="89"/>
                </a:cubicBezTo>
                <a:cubicBezTo>
                  <a:pt x="55" y="108"/>
                  <a:pt x="55" y="108"/>
                  <a:pt x="55" y="108"/>
                </a:cubicBezTo>
                <a:cubicBezTo>
                  <a:pt x="56" y="109"/>
                  <a:pt x="57" y="109"/>
                  <a:pt x="58" y="109"/>
                </a:cubicBezTo>
                <a:cubicBezTo>
                  <a:pt x="60" y="109"/>
                  <a:pt x="61" y="109"/>
                  <a:pt x="62" y="108"/>
                </a:cubicBezTo>
                <a:cubicBezTo>
                  <a:pt x="81" y="89"/>
                  <a:pt x="81" y="89"/>
                  <a:pt x="81" y="89"/>
                </a:cubicBezTo>
                <a:cubicBezTo>
                  <a:pt x="88" y="89"/>
                  <a:pt x="88" y="89"/>
                  <a:pt x="88" y="89"/>
                </a:cubicBezTo>
                <a:cubicBezTo>
                  <a:pt x="98" y="89"/>
                  <a:pt x="107" y="97"/>
                  <a:pt x="107" y="108"/>
                </a:cubicBezTo>
                <a:lnTo>
                  <a:pt x="107"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3" name="Freeform 7650"/>
          <p:cNvSpPr>
            <a:spLocks noEditPoints="1"/>
          </p:cNvSpPr>
          <p:nvPr/>
        </p:nvSpPr>
        <p:spPr bwMode="auto">
          <a:xfrm>
            <a:off x="7054629" y="2368602"/>
            <a:ext cx="207747" cy="366198"/>
          </a:xfrm>
          <a:custGeom>
            <a:avLst/>
            <a:gdLst>
              <a:gd name="T0" fmla="*/ 74 w 85"/>
              <a:gd name="T1" fmla="*/ 0 h 150"/>
              <a:gd name="T2" fmla="*/ 11 w 85"/>
              <a:gd name="T3" fmla="*/ 0 h 150"/>
              <a:gd name="T4" fmla="*/ 0 w 85"/>
              <a:gd name="T5" fmla="*/ 11 h 150"/>
              <a:gd name="T6" fmla="*/ 0 w 85"/>
              <a:gd name="T7" fmla="*/ 139 h 150"/>
              <a:gd name="T8" fmla="*/ 11 w 85"/>
              <a:gd name="T9" fmla="*/ 150 h 150"/>
              <a:gd name="T10" fmla="*/ 74 w 85"/>
              <a:gd name="T11" fmla="*/ 150 h 150"/>
              <a:gd name="T12" fmla="*/ 85 w 85"/>
              <a:gd name="T13" fmla="*/ 139 h 150"/>
              <a:gd name="T14" fmla="*/ 85 w 85"/>
              <a:gd name="T15" fmla="*/ 11 h 150"/>
              <a:gd name="T16" fmla="*/ 74 w 85"/>
              <a:gd name="T17" fmla="*/ 0 h 150"/>
              <a:gd name="T18" fmla="*/ 27 w 85"/>
              <a:gd name="T19" fmla="*/ 6 h 150"/>
              <a:gd name="T20" fmla="*/ 58 w 85"/>
              <a:gd name="T21" fmla="*/ 6 h 150"/>
              <a:gd name="T22" fmla="*/ 60 w 85"/>
              <a:gd name="T23" fmla="*/ 9 h 150"/>
              <a:gd name="T24" fmla="*/ 58 w 85"/>
              <a:gd name="T25" fmla="*/ 12 h 150"/>
              <a:gd name="T26" fmla="*/ 27 w 85"/>
              <a:gd name="T27" fmla="*/ 12 h 150"/>
              <a:gd name="T28" fmla="*/ 26 w 85"/>
              <a:gd name="T29" fmla="*/ 9 h 150"/>
              <a:gd name="T30" fmla="*/ 27 w 85"/>
              <a:gd name="T31" fmla="*/ 6 h 150"/>
              <a:gd name="T32" fmla="*/ 43 w 85"/>
              <a:gd name="T33" fmla="*/ 139 h 150"/>
              <a:gd name="T34" fmla="*/ 36 w 85"/>
              <a:gd name="T35" fmla="*/ 132 h 150"/>
              <a:gd name="T36" fmla="*/ 43 w 85"/>
              <a:gd name="T37" fmla="*/ 125 h 150"/>
              <a:gd name="T38" fmla="*/ 50 w 85"/>
              <a:gd name="T39" fmla="*/ 132 h 150"/>
              <a:gd name="T40" fmla="*/ 43 w 85"/>
              <a:gd name="T41" fmla="*/ 139 h 150"/>
              <a:gd name="T42" fmla="*/ 77 w 85"/>
              <a:gd name="T43" fmla="*/ 115 h 150"/>
              <a:gd name="T44" fmla="*/ 9 w 85"/>
              <a:gd name="T45" fmla="*/ 115 h 150"/>
              <a:gd name="T46" fmla="*/ 9 w 85"/>
              <a:gd name="T47" fmla="*/ 18 h 150"/>
              <a:gd name="T48" fmla="*/ 77 w 85"/>
              <a:gd name="T49" fmla="*/ 18 h 150"/>
              <a:gd name="T50" fmla="*/ 77 w 85"/>
              <a:gd name="T51" fmla="*/ 11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150">
                <a:moveTo>
                  <a:pt x="74" y="0"/>
                </a:moveTo>
                <a:cubicBezTo>
                  <a:pt x="11" y="0"/>
                  <a:pt x="11" y="0"/>
                  <a:pt x="11" y="0"/>
                </a:cubicBezTo>
                <a:cubicBezTo>
                  <a:pt x="5" y="0"/>
                  <a:pt x="0" y="5"/>
                  <a:pt x="0" y="11"/>
                </a:cubicBezTo>
                <a:cubicBezTo>
                  <a:pt x="0" y="139"/>
                  <a:pt x="0" y="139"/>
                  <a:pt x="0" y="139"/>
                </a:cubicBezTo>
                <a:cubicBezTo>
                  <a:pt x="0" y="145"/>
                  <a:pt x="5" y="150"/>
                  <a:pt x="11" y="150"/>
                </a:cubicBezTo>
                <a:cubicBezTo>
                  <a:pt x="74" y="150"/>
                  <a:pt x="74" y="150"/>
                  <a:pt x="74" y="150"/>
                </a:cubicBezTo>
                <a:cubicBezTo>
                  <a:pt x="80" y="150"/>
                  <a:pt x="85" y="145"/>
                  <a:pt x="85" y="139"/>
                </a:cubicBezTo>
                <a:cubicBezTo>
                  <a:pt x="85" y="11"/>
                  <a:pt x="85" y="11"/>
                  <a:pt x="85" y="11"/>
                </a:cubicBezTo>
                <a:cubicBezTo>
                  <a:pt x="85" y="5"/>
                  <a:pt x="80" y="0"/>
                  <a:pt x="74" y="0"/>
                </a:cubicBezTo>
                <a:close/>
                <a:moveTo>
                  <a:pt x="27" y="6"/>
                </a:moveTo>
                <a:cubicBezTo>
                  <a:pt x="58" y="6"/>
                  <a:pt x="58" y="6"/>
                  <a:pt x="58" y="6"/>
                </a:cubicBezTo>
                <a:cubicBezTo>
                  <a:pt x="59" y="6"/>
                  <a:pt x="60" y="8"/>
                  <a:pt x="60" y="9"/>
                </a:cubicBezTo>
                <a:cubicBezTo>
                  <a:pt x="60" y="10"/>
                  <a:pt x="59" y="12"/>
                  <a:pt x="58" y="12"/>
                </a:cubicBezTo>
                <a:cubicBezTo>
                  <a:pt x="27" y="12"/>
                  <a:pt x="27" y="12"/>
                  <a:pt x="27" y="12"/>
                </a:cubicBezTo>
                <a:cubicBezTo>
                  <a:pt x="26" y="12"/>
                  <a:pt x="26" y="10"/>
                  <a:pt x="26" y="9"/>
                </a:cubicBezTo>
                <a:cubicBezTo>
                  <a:pt x="26" y="8"/>
                  <a:pt x="26" y="6"/>
                  <a:pt x="27" y="6"/>
                </a:cubicBezTo>
                <a:close/>
                <a:moveTo>
                  <a:pt x="43" y="139"/>
                </a:moveTo>
                <a:cubicBezTo>
                  <a:pt x="39" y="139"/>
                  <a:pt x="36" y="136"/>
                  <a:pt x="36" y="132"/>
                </a:cubicBezTo>
                <a:cubicBezTo>
                  <a:pt x="36" y="128"/>
                  <a:pt x="39" y="125"/>
                  <a:pt x="43" y="125"/>
                </a:cubicBezTo>
                <a:cubicBezTo>
                  <a:pt x="47" y="125"/>
                  <a:pt x="50" y="128"/>
                  <a:pt x="50" y="132"/>
                </a:cubicBezTo>
                <a:cubicBezTo>
                  <a:pt x="50" y="136"/>
                  <a:pt x="47" y="139"/>
                  <a:pt x="43" y="139"/>
                </a:cubicBezTo>
                <a:close/>
                <a:moveTo>
                  <a:pt x="77" y="115"/>
                </a:moveTo>
                <a:cubicBezTo>
                  <a:pt x="9" y="115"/>
                  <a:pt x="9" y="115"/>
                  <a:pt x="9" y="115"/>
                </a:cubicBezTo>
                <a:cubicBezTo>
                  <a:pt x="9" y="18"/>
                  <a:pt x="9" y="18"/>
                  <a:pt x="9" y="18"/>
                </a:cubicBezTo>
                <a:cubicBezTo>
                  <a:pt x="77" y="18"/>
                  <a:pt x="77" y="18"/>
                  <a:pt x="77" y="18"/>
                </a:cubicBezTo>
                <a:lnTo>
                  <a:pt x="77"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4" name="Freeform 7651"/>
          <p:cNvSpPr>
            <a:spLocks/>
          </p:cNvSpPr>
          <p:nvPr/>
        </p:nvSpPr>
        <p:spPr bwMode="auto">
          <a:xfrm>
            <a:off x="6588080" y="2245362"/>
            <a:ext cx="311621" cy="28169"/>
          </a:xfrm>
          <a:custGeom>
            <a:avLst/>
            <a:gdLst>
              <a:gd name="T0" fmla="*/ 122 w 128"/>
              <a:gd name="T1" fmla="*/ 0 h 12"/>
              <a:gd name="T2" fmla="*/ 6 w 128"/>
              <a:gd name="T3" fmla="*/ 0 h 12"/>
              <a:gd name="T4" fmla="*/ 0 w 128"/>
              <a:gd name="T5" fmla="*/ 6 h 12"/>
              <a:gd name="T6" fmla="*/ 6 w 128"/>
              <a:gd name="T7" fmla="*/ 12 h 12"/>
              <a:gd name="T8" fmla="*/ 122 w 128"/>
              <a:gd name="T9" fmla="*/ 12 h 12"/>
              <a:gd name="T10" fmla="*/ 128 w 128"/>
              <a:gd name="T11" fmla="*/ 6 h 12"/>
              <a:gd name="T12" fmla="*/ 122 w 128"/>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8" h="12">
                <a:moveTo>
                  <a:pt x="122" y="0"/>
                </a:moveTo>
                <a:cubicBezTo>
                  <a:pt x="6" y="0"/>
                  <a:pt x="6" y="0"/>
                  <a:pt x="6" y="0"/>
                </a:cubicBezTo>
                <a:cubicBezTo>
                  <a:pt x="3" y="0"/>
                  <a:pt x="0" y="3"/>
                  <a:pt x="0" y="6"/>
                </a:cubicBezTo>
                <a:cubicBezTo>
                  <a:pt x="0" y="9"/>
                  <a:pt x="3" y="12"/>
                  <a:pt x="6" y="12"/>
                </a:cubicBezTo>
                <a:cubicBezTo>
                  <a:pt x="122" y="12"/>
                  <a:pt x="122" y="12"/>
                  <a:pt x="122" y="12"/>
                </a:cubicBezTo>
                <a:cubicBezTo>
                  <a:pt x="125" y="12"/>
                  <a:pt x="128" y="9"/>
                  <a:pt x="128" y="6"/>
                </a:cubicBezTo>
                <a:cubicBezTo>
                  <a:pt x="128" y="3"/>
                  <a:pt x="125" y="0"/>
                  <a:pt x="1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5" name="Freeform 7652"/>
          <p:cNvSpPr>
            <a:spLocks noEditPoints="1"/>
          </p:cNvSpPr>
          <p:nvPr/>
        </p:nvSpPr>
        <p:spPr bwMode="auto">
          <a:xfrm>
            <a:off x="6607446" y="2067546"/>
            <a:ext cx="272888" cy="170775"/>
          </a:xfrm>
          <a:custGeom>
            <a:avLst/>
            <a:gdLst>
              <a:gd name="T0" fmla="*/ 5 w 112"/>
              <a:gd name="T1" fmla="*/ 58 h 70"/>
              <a:gd name="T2" fmla="*/ 0 w 112"/>
              <a:gd name="T3" fmla="*/ 64 h 70"/>
              <a:gd name="T4" fmla="*/ 5 w 112"/>
              <a:gd name="T5" fmla="*/ 70 h 70"/>
              <a:gd name="T6" fmla="*/ 106 w 112"/>
              <a:gd name="T7" fmla="*/ 70 h 70"/>
              <a:gd name="T8" fmla="*/ 112 w 112"/>
              <a:gd name="T9" fmla="*/ 64 h 70"/>
              <a:gd name="T10" fmla="*/ 106 w 112"/>
              <a:gd name="T11" fmla="*/ 58 h 70"/>
              <a:gd name="T12" fmla="*/ 105 w 112"/>
              <a:gd name="T13" fmla="*/ 58 h 70"/>
              <a:gd name="T14" fmla="*/ 105 w 112"/>
              <a:gd name="T15" fmla="*/ 6 h 70"/>
              <a:gd name="T16" fmla="*/ 106 w 112"/>
              <a:gd name="T17" fmla="*/ 6 h 70"/>
              <a:gd name="T18" fmla="*/ 109 w 112"/>
              <a:gd name="T19" fmla="*/ 3 h 70"/>
              <a:gd name="T20" fmla="*/ 106 w 112"/>
              <a:gd name="T21" fmla="*/ 0 h 70"/>
              <a:gd name="T22" fmla="*/ 5 w 112"/>
              <a:gd name="T23" fmla="*/ 0 h 70"/>
              <a:gd name="T24" fmla="*/ 2 w 112"/>
              <a:gd name="T25" fmla="*/ 3 h 70"/>
              <a:gd name="T26" fmla="*/ 5 w 112"/>
              <a:gd name="T27" fmla="*/ 6 h 70"/>
              <a:gd name="T28" fmla="*/ 7 w 112"/>
              <a:gd name="T29" fmla="*/ 6 h 70"/>
              <a:gd name="T30" fmla="*/ 7 w 112"/>
              <a:gd name="T31" fmla="*/ 58 h 70"/>
              <a:gd name="T32" fmla="*/ 5 w 112"/>
              <a:gd name="T33" fmla="*/ 58 h 70"/>
              <a:gd name="T34" fmla="*/ 93 w 112"/>
              <a:gd name="T35" fmla="*/ 6 h 70"/>
              <a:gd name="T36" fmla="*/ 93 w 112"/>
              <a:gd name="T37" fmla="*/ 58 h 70"/>
              <a:gd name="T38" fmla="*/ 76 w 112"/>
              <a:gd name="T39" fmla="*/ 58 h 70"/>
              <a:gd name="T40" fmla="*/ 76 w 112"/>
              <a:gd name="T41" fmla="*/ 6 h 70"/>
              <a:gd name="T42" fmla="*/ 93 w 112"/>
              <a:gd name="T43" fmla="*/ 6 h 70"/>
              <a:gd name="T44" fmla="*/ 65 w 112"/>
              <a:gd name="T45" fmla="*/ 6 h 70"/>
              <a:gd name="T46" fmla="*/ 65 w 112"/>
              <a:gd name="T47" fmla="*/ 58 h 70"/>
              <a:gd name="T48" fmla="*/ 47 w 112"/>
              <a:gd name="T49" fmla="*/ 58 h 70"/>
              <a:gd name="T50" fmla="*/ 47 w 112"/>
              <a:gd name="T51" fmla="*/ 6 h 70"/>
              <a:gd name="T52" fmla="*/ 65 w 112"/>
              <a:gd name="T53" fmla="*/ 6 h 70"/>
              <a:gd name="T54" fmla="*/ 18 w 112"/>
              <a:gd name="T55" fmla="*/ 6 h 70"/>
              <a:gd name="T56" fmla="*/ 36 w 112"/>
              <a:gd name="T57" fmla="*/ 6 h 70"/>
              <a:gd name="T58" fmla="*/ 36 w 112"/>
              <a:gd name="T59" fmla="*/ 58 h 70"/>
              <a:gd name="T60" fmla="*/ 18 w 112"/>
              <a:gd name="T61" fmla="*/ 58 h 70"/>
              <a:gd name="T62" fmla="*/ 18 w 112"/>
              <a:gd name="T63"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70">
                <a:moveTo>
                  <a:pt x="5" y="58"/>
                </a:moveTo>
                <a:cubicBezTo>
                  <a:pt x="2" y="58"/>
                  <a:pt x="0" y="61"/>
                  <a:pt x="0" y="64"/>
                </a:cubicBezTo>
                <a:cubicBezTo>
                  <a:pt x="0" y="67"/>
                  <a:pt x="2" y="70"/>
                  <a:pt x="5" y="70"/>
                </a:cubicBezTo>
                <a:cubicBezTo>
                  <a:pt x="106" y="70"/>
                  <a:pt x="106" y="70"/>
                  <a:pt x="106" y="70"/>
                </a:cubicBezTo>
                <a:cubicBezTo>
                  <a:pt x="110" y="70"/>
                  <a:pt x="112" y="67"/>
                  <a:pt x="112" y="64"/>
                </a:cubicBezTo>
                <a:cubicBezTo>
                  <a:pt x="112" y="61"/>
                  <a:pt x="110" y="58"/>
                  <a:pt x="106" y="58"/>
                </a:cubicBezTo>
                <a:cubicBezTo>
                  <a:pt x="105" y="58"/>
                  <a:pt x="105" y="58"/>
                  <a:pt x="105" y="58"/>
                </a:cubicBezTo>
                <a:cubicBezTo>
                  <a:pt x="105" y="6"/>
                  <a:pt x="105" y="6"/>
                  <a:pt x="105" y="6"/>
                </a:cubicBezTo>
                <a:cubicBezTo>
                  <a:pt x="106" y="6"/>
                  <a:pt x="106" y="6"/>
                  <a:pt x="106" y="6"/>
                </a:cubicBezTo>
                <a:cubicBezTo>
                  <a:pt x="108" y="6"/>
                  <a:pt x="109" y="5"/>
                  <a:pt x="109" y="3"/>
                </a:cubicBezTo>
                <a:cubicBezTo>
                  <a:pt x="109" y="2"/>
                  <a:pt x="108" y="0"/>
                  <a:pt x="106" y="0"/>
                </a:cubicBezTo>
                <a:cubicBezTo>
                  <a:pt x="5" y="0"/>
                  <a:pt x="5" y="0"/>
                  <a:pt x="5" y="0"/>
                </a:cubicBezTo>
                <a:cubicBezTo>
                  <a:pt x="4" y="0"/>
                  <a:pt x="2" y="2"/>
                  <a:pt x="2" y="3"/>
                </a:cubicBezTo>
                <a:cubicBezTo>
                  <a:pt x="2" y="5"/>
                  <a:pt x="4" y="6"/>
                  <a:pt x="5" y="6"/>
                </a:cubicBezTo>
                <a:cubicBezTo>
                  <a:pt x="7" y="6"/>
                  <a:pt x="7" y="6"/>
                  <a:pt x="7" y="6"/>
                </a:cubicBezTo>
                <a:cubicBezTo>
                  <a:pt x="7" y="58"/>
                  <a:pt x="7" y="58"/>
                  <a:pt x="7" y="58"/>
                </a:cubicBezTo>
                <a:lnTo>
                  <a:pt x="5" y="58"/>
                </a:lnTo>
                <a:close/>
                <a:moveTo>
                  <a:pt x="93" y="6"/>
                </a:moveTo>
                <a:cubicBezTo>
                  <a:pt x="93" y="58"/>
                  <a:pt x="93" y="58"/>
                  <a:pt x="93" y="58"/>
                </a:cubicBezTo>
                <a:cubicBezTo>
                  <a:pt x="76" y="58"/>
                  <a:pt x="76" y="58"/>
                  <a:pt x="76" y="58"/>
                </a:cubicBezTo>
                <a:cubicBezTo>
                  <a:pt x="76" y="6"/>
                  <a:pt x="76" y="6"/>
                  <a:pt x="76" y="6"/>
                </a:cubicBezTo>
                <a:lnTo>
                  <a:pt x="93" y="6"/>
                </a:lnTo>
                <a:close/>
                <a:moveTo>
                  <a:pt x="65" y="6"/>
                </a:moveTo>
                <a:cubicBezTo>
                  <a:pt x="65" y="58"/>
                  <a:pt x="65" y="58"/>
                  <a:pt x="65" y="58"/>
                </a:cubicBezTo>
                <a:cubicBezTo>
                  <a:pt x="47" y="58"/>
                  <a:pt x="47" y="58"/>
                  <a:pt x="47" y="58"/>
                </a:cubicBezTo>
                <a:cubicBezTo>
                  <a:pt x="47" y="6"/>
                  <a:pt x="47" y="6"/>
                  <a:pt x="47" y="6"/>
                </a:cubicBezTo>
                <a:lnTo>
                  <a:pt x="65" y="6"/>
                </a:lnTo>
                <a:close/>
                <a:moveTo>
                  <a:pt x="18" y="6"/>
                </a:moveTo>
                <a:cubicBezTo>
                  <a:pt x="36" y="6"/>
                  <a:pt x="36" y="6"/>
                  <a:pt x="36" y="6"/>
                </a:cubicBezTo>
                <a:cubicBezTo>
                  <a:pt x="36" y="58"/>
                  <a:pt x="36" y="58"/>
                  <a:pt x="36" y="58"/>
                </a:cubicBezTo>
                <a:cubicBezTo>
                  <a:pt x="18" y="58"/>
                  <a:pt x="18" y="58"/>
                  <a:pt x="18" y="58"/>
                </a:cubicBez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6" name="Freeform 7653"/>
          <p:cNvSpPr>
            <a:spLocks/>
          </p:cNvSpPr>
          <p:nvPr/>
        </p:nvSpPr>
        <p:spPr bwMode="auto">
          <a:xfrm>
            <a:off x="6588080" y="1961912"/>
            <a:ext cx="311621" cy="93311"/>
          </a:xfrm>
          <a:custGeom>
            <a:avLst/>
            <a:gdLst>
              <a:gd name="T0" fmla="*/ 6 w 128"/>
              <a:gd name="T1" fmla="*/ 38 h 38"/>
              <a:gd name="T2" fmla="*/ 122 w 128"/>
              <a:gd name="T3" fmla="*/ 38 h 38"/>
              <a:gd name="T4" fmla="*/ 128 w 128"/>
              <a:gd name="T5" fmla="*/ 32 h 38"/>
              <a:gd name="T6" fmla="*/ 124 w 128"/>
              <a:gd name="T7" fmla="*/ 27 h 38"/>
              <a:gd name="T8" fmla="*/ 66 w 128"/>
              <a:gd name="T9" fmla="*/ 1 h 38"/>
              <a:gd name="T10" fmla="*/ 62 w 128"/>
              <a:gd name="T11" fmla="*/ 1 h 38"/>
              <a:gd name="T12" fmla="*/ 4 w 128"/>
              <a:gd name="T13" fmla="*/ 27 h 38"/>
              <a:gd name="T14" fmla="*/ 0 w 128"/>
              <a:gd name="T15" fmla="*/ 34 h 38"/>
              <a:gd name="T16" fmla="*/ 6 w 128"/>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38">
                <a:moveTo>
                  <a:pt x="6" y="38"/>
                </a:moveTo>
                <a:cubicBezTo>
                  <a:pt x="122" y="38"/>
                  <a:pt x="122" y="38"/>
                  <a:pt x="122" y="38"/>
                </a:cubicBezTo>
                <a:cubicBezTo>
                  <a:pt x="125" y="38"/>
                  <a:pt x="128" y="36"/>
                  <a:pt x="128" y="32"/>
                </a:cubicBezTo>
                <a:cubicBezTo>
                  <a:pt x="128" y="30"/>
                  <a:pt x="126" y="28"/>
                  <a:pt x="124" y="27"/>
                </a:cubicBezTo>
                <a:cubicBezTo>
                  <a:pt x="66" y="1"/>
                  <a:pt x="66" y="1"/>
                  <a:pt x="66" y="1"/>
                </a:cubicBezTo>
                <a:cubicBezTo>
                  <a:pt x="65" y="0"/>
                  <a:pt x="63" y="0"/>
                  <a:pt x="62" y="1"/>
                </a:cubicBezTo>
                <a:cubicBezTo>
                  <a:pt x="4" y="27"/>
                  <a:pt x="4" y="27"/>
                  <a:pt x="4" y="27"/>
                </a:cubicBezTo>
                <a:cubicBezTo>
                  <a:pt x="1" y="28"/>
                  <a:pt x="0" y="31"/>
                  <a:pt x="0" y="34"/>
                </a:cubicBezTo>
                <a:cubicBezTo>
                  <a:pt x="1" y="36"/>
                  <a:pt x="3" y="38"/>
                  <a:pt x="6"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7" name="Freeform 7654"/>
          <p:cNvSpPr>
            <a:spLocks noEditPoints="1"/>
          </p:cNvSpPr>
          <p:nvPr/>
        </p:nvSpPr>
        <p:spPr bwMode="auto">
          <a:xfrm>
            <a:off x="7000052" y="2009447"/>
            <a:ext cx="306338" cy="260564"/>
          </a:xfrm>
          <a:custGeom>
            <a:avLst/>
            <a:gdLst>
              <a:gd name="T0" fmla="*/ 126 w 126"/>
              <a:gd name="T1" fmla="*/ 100 h 107"/>
              <a:gd name="T2" fmla="*/ 118 w 126"/>
              <a:gd name="T3" fmla="*/ 69 h 107"/>
              <a:gd name="T4" fmla="*/ 117 w 126"/>
              <a:gd name="T5" fmla="*/ 67 h 107"/>
              <a:gd name="T6" fmla="*/ 118 w 126"/>
              <a:gd name="T7" fmla="*/ 63 h 107"/>
              <a:gd name="T8" fmla="*/ 118 w 126"/>
              <a:gd name="T9" fmla="*/ 12 h 107"/>
              <a:gd name="T10" fmla="*/ 106 w 126"/>
              <a:gd name="T11" fmla="*/ 0 h 107"/>
              <a:gd name="T12" fmla="*/ 20 w 126"/>
              <a:gd name="T13" fmla="*/ 0 h 107"/>
              <a:gd name="T14" fmla="*/ 8 w 126"/>
              <a:gd name="T15" fmla="*/ 12 h 107"/>
              <a:gd name="T16" fmla="*/ 8 w 126"/>
              <a:gd name="T17" fmla="*/ 63 h 107"/>
              <a:gd name="T18" fmla="*/ 9 w 126"/>
              <a:gd name="T19" fmla="*/ 67 h 107"/>
              <a:gd name="T20" fmla="*/ 8 w 126"/>
              <a:gd name="T21" fmla="*/ 69 h 107"/>
              <a:gd name="T22" fmla="*/ 0 w 126"/>
              <a:gd name="T23" fmla="*/ 100 h 107"/>
              <a:gd name="T24" fmla="*/ 1 w 126"/>
              <a:gd name="T25" fmla="*/ 105 h 107"/>
              <a:gd name="T26" fmla="*/ 5 w 126"/>
              <a:gd name="T27" fmla="*/ 107 h 107"/>
              <a:gd name="T28" fmla="*/ 121 w 126"/>
              <a:gd name="T29" fmla="*/ 107 h 107"/>
              <a:gd name="T30" fmla="*/ 126 w 126"/>
              <a:gd name="T31" fmla="*/ 101 h 107"/>
              <a:gd name="T32" fmla="*/ 126 w 126"/>
              <a:gd name="T33" fmla="*/ 100 h 107"/>
              <a:gd name="T34" fmla="*/ 76 w 126"/>
              <a:gd name="T35" fmla="*/ 98 h 107"/>
              <a:gd name="T36" fmla="*/ 76 w 126"/>
              <a:gd name="T37" fmla="*/ 98 h 107"/>
              <a:gd name="T38" fmla="*/ 50 w 126"/>
              <a:gd name="T39" fmla="*/ 98 h 107"/>
              <a:gd name="T40" fmla="*/ 49 w 126"/>
              <a:gd name="T41" fmla="*/ 98 h 107"/>
              <a:gd name="T42" fmla="*/ 49 w 126"/>
              <a:gd name="T43" fmla="*/ 97 h 107"/>
              <a:gd name="T44" fmla="*/ 51 w 126"/>
              <a:gd name="T45" fmla="*/ 86 h 107"/>
              <a:gd name="T46" fmla="*/ 52 w 126"/>
              <a:gd name="T47" fmla="*/ 85 h 107"/>
              <a:gd name="T48" fmla="*/ 74 w 126"/>
              <a:gd name="T49" fmla="*/ 85 h 107"/>
              <a:gd name="T50" fmla="*/ 75 w 126"/>
              <a:gd name="T51" fmla="*/ 86 h 107"/>
              <a:gd name="T52" fmla="*/ 77 w 126"/>
              <a:gd name="T53" fmla="*/ 97 h 107"/>
              <a:gd name="T54" fmla="*/ 77 w 126"/>
              <a:gd name="T55" fmla="*/ 97 h 107"/>
              <a:gd name="T56" fmla="*/ 76 w 126"/>
              <a:gd name="T57" fmla="*/ 98 h 107"/>
              <a:gd name="T58" fmla="*/ 108 w 126"/>
              <a:gd name="T59" fmla="*/ 63 h 107"/>
              <a:gd name="T60" fmla="*/ 107 w 126"/>
              <a:gd name="T61" fmla="*/ 65 h 107"/>
              <a:gd name="T62" fmla="*/ 19 w 126"/>
              <a:gd name="T63" fmla="*/ 65 h 107"/>
              <a:gd name="T64" fmla="*/ 18 w 126"/>
              <a:gd name="T65" fmla="*/ 63 h 107"/>
              <a:gd name="T66" fmla="*/ 18 w 126"/>
              <a:gd name="T67" fmla="*/ 12 h 107"/>
              <a:gd name="T68" fmla="*/ 20 w 126"/>
              <a:gd name="T69" fmla="*/ 10 h 107"/>
              <a:gd name="T70" fmla="*/ 106 w 126"/>
              <a:gd name="T71" fmla="*/ 10 h 107"/>
              <a:gd name="T72" fmla="*/ 108 w 126"/>
              <a:gd name="T73" fmla="*/ 12 h 107"/>
              <a:gd name="T74" fmla="*/ 108 w 126"/>
              <a:gd name="T75" fmla="*/ 6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07">
                <a:moveTo>
                  <a:pt x="126" y="100"/>
                </a:moveTo>
                <a:cubicBezTo>
                  <a:pt x="118" y="69"/>
                  <a:pt x="118" y="69"/>
                  <a:pt x="118" y="69"/>
                </a:cubicBezTo>
                <a:cubicBezTo>
                  <a:pt x="118" y="68"/>
                  <a:pt x="117" y="68"/>
                  <a:pt x="117" y="67"/>
                </a:cubicBezTo>
                <a:cubicBezTo>
                  <a:pt x="118" y="66"/>
                  <a:pt x="118" y="65"/>
                  <a:pt x="118" y="63"/>
                </a:cubicBezTo>
                <a:cubicBezTo>
                  <a:pt x="118" y="12"/>
                  <a:pt x="118" y="12"/>
                  <a:pt x="118" y="12"/>
                </a:cubicBezTo>
                <a:cubicBezTo>
                  <a:pt x="118" y="5"/>
                  <a:pt x="113" y="0"/>
                  <a:pt x="106" y="0"/>
                </a:cubicBezTo>
                <a:cubicBezTo>
                  <a:pt x="20" y="0"/>
                  <a:pt x="20" y="0"/>
                  <a:pt x="20" y="0"/>
                </a:cubicBezTo>
                <a:cubicBezTo>
                  <a:pt x="13" y="0"/>
                  <a:pt x="8" y="5"/>
                  <a:pt x="8" y="12"/>
                </a:cubicBezTo>
                <a:cubicBezTo>
                  <a:pt x="8" y="63"/>
                  <a:pt x="8" y="63"/>
                  <a:pt x="8" y="63"/>
                </a:cubicBezTo>
                <a:cubicBezTo>
                  <a:pt x="8" y="65"/>
                  <a:pt x="8" y="66"/>
                  <a:pt x="9" y="67"/>
                </a:cubicBezTo>
                <a:cubicBezTo>
                  <a:pt x="9" y="68"/>
                  <a:pt x="8" y="68"/>
                  <a:pt x="8" y="69"/>
                </a:cubicBezTo>
                <a:cubicBezTo>
                  <a:pt x="0" y="100"/>
                  <a:pt x="0" y="100"/>
                  <a:pt x="0" y="100"/>
                </a:cubicBezTo>
                <a:cubicBezTo>
                  <a:pt x="0" y="102"/>
                  <a:pt x="0" y="103"/>
                  <a:pt x="1" y="105"/>
                </a:cubicBezTo>
                <a:cubicBezTo>
                  <a:pt x="2" y="106"/>
                  <a:pt x="4" y="107"/>
                  <a:pt x="5" y="107"/>
                </a:cubicBezTo>
                <a:cubicBezTo>
                  <a:pt x="121" y="107"/>
                  <a:pt x="121" y="107"/>
                  <a:pt x="121" y="107"/>
                </a:cubicBezTo>
                <a:cubicBezTo>
                  <a:pt x="123" y="107"/>
                  <a:pt x="126" y="104"/>
                  <a:pt x="126" y="101"/>
                </a:cubicBezTo>
                <a:cubicBezTo>
                  <a:pt x="126" y="101"/>
                  <a:pt x="126" y="100"/>
                  <a:pt x="126" y="100"/>
                </a:cubicBezTo>
                <a:close/>
                <a:moveTo>
                  <a:pt x="76" y="98"/>
                </a:moveTo>
                <a:cubicBezTo>
                  <a:pt x="76" y="98"/>
                  <a:pt x="76" y="98"/>
                  <a:pt x="76" y="98"/>
                </a:cubicBezTo>
                <a:cubicBezTo>
                  <a:pt x="50" y="98"/>
                  <a:pt x="50" y="98"/>
                  <a:pt x="50" y="98"/>
                </a:cubicBezTo>
                <a:cubicBezTo>
                  <a:pt x="49" y="98"/>
                  <a:pt x="49" y="98"/>
                  <a:pt x="49" y="98"/>
                </a:cubicBezTo>
                <a:cubicBezTo>
                  <a:pt x="49" y="97"/>
                  <a:pt x="49" y="97"/>
                  <a:pt x="49" y="97"/>
                </a:cubicBezTo>
                <a:cubicBezTo>
                  <a:pt x="51" y="86"/>
                  <a:pt x="51" y="86"/>
                  <a:pt x="51" y="86"/>
                </a:cubicBezTo>
                <a:cubicBezTo>
                  <a:pt x="51" y="85"/>
                  <a:pt x="51" y="85"/>
                  <a:pt x="52" y="85"/>
                </a:cubicBezTo>
                <a:cubicBezTo>
                  <a:pt x="74" y="85"/>
                  <a:pt x="74" y="85"/>
                  <a:pt x="74" y="85"/>
                </a:cubicBezTo>
                <a:cubicBezTo>
                  <a:pt x="75" y="85"/>
                  <a:pt x="75" y="85"/>
                  <a:pt x="75" y="86"/>
                </a:cubicBezTo>
                <a:cubicBezTo>
                  <a:pt x="77" y="97"/>
                  <a:pt x="77" y="97"/>
                  <a:pt x="77" y="97"/>
                </a:cubicBezTo>
                <a:cubicBezTo>
                  <a:pt x="77" y="97"/>
                  <a:pt x="77" y="97"/>
                  <a:pt x="77" y="97"/>
                </a:cubicBezTo>
                <a:cubicBezTo>
                  <a:pt x="77" y="98"/>
                  <a:pt x="77" y="98"/>
                  <a:pt x="76" y="98"/>
                </a:cubicBezTo>
                <a:close/>
                <a:moveTo>
                  <a:pt x="108" y="63"/>
                </a:moveTo>
                <a:cubicBezTo>
                  <a:pt x="108" y="64"/>
                  <a:pt x="107" y="64"/>
                  <a:pt x="107" y="65"/>
                </a:cubicBezTo>
                <a:cubicBezTo>
                  <a:pt x="19" y="65"/>
                  <a:pt x="19" y="65"/>
                  <a:pt x="19" y="65"/>
                </a:cubicBezTo>
                <a:cubicBezTo>
                  <a:pt x="19" y="64"/>
                  <a:pt x="18" y="64"/>
                  <a:pt x="18" y="63"/>
                </a:cubicBezTo>
                <a:cubicBezTo>
                  <a:pt x="18" y="12"/>
                  <a:pt x="18" y="12"/>
                  <a:pt x="18" y="12"/>
                </a:cubicBezTo>
                <a:cubicBezTo>
                  <a:pt x="18" y="11"/>
                  <a:pt x="19" y="10"/>
                  <a:pt x="20" y="10"/>
                </a:cubicBezTo>
                <a:cubicBezTo>
                  <a:pt x="106" y="10"/>
                  <a:pt x="106" y="10"/>
                  <a:pt x="106" y="10"/>
                </a:cubicBezTo>
                <a:cubicBezTo>
                  <a:pt x="107" y="10"/>
                  <a:pt x="108" y="11"/>
                  <a:pt x="108" y="12"/>
                </a:cubicBezTo>
                <a:lnTo>
                  <a:pt x="108"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8" name="Freeform 7655"/>
          <p:cNvSpPr>
            <a:spLocks/>
          </p:cNvSpPr>
          <p:nvPr/>
        </p:nvSpPr>
        <p:spPr bwMode="auto">
          <a:xfrm>
            <a:off x="7125052" y="2072827"/>
            <a:ext cx="54578" cy="52817"/>
          </a:xfrm>
          <a:custGeom>
            <a:avLst/>
            <a:gdLst>
              <a:gd name="T0" fmla="*/ 14 w 22"/>
              <a:gd name="T1" fmla="*/ 9 h 22"/>
              <a:gd name="T2" fmla="*/ 17 w 22"/>
              <a:gd name="T3" fmla="*/ 9 h 22"/>
              <a:gd name="T4" fmla="*/ 18 w 22"/>
              <a:gd name="T5" fmla="*/ 7 h 22"/>
              <a:gd name="T6" fmla="*/ 17 w 22"/>
              <a:gd name="T7" fmla="*/ 6 h 22"/>
              <a:gd name="T8" fmla="*/ 2 w 22"/>
              <a:gd name="T9" fmla="*/ 0 h 22"/>
              <a:gd name="T10" fmla="*/ 0 w 22"/>
              <a:gd name="T11" fmla="*/ 0 h 22"/>
              <a:gd name="T12" fmla="*/ 0 w 22"/>
              <a:gd name="T13" fmla="*/ 2 h 22"/>
              <a:gd name="T14" fmla="*/ 6 w 22"/>
              <a:gd name="T15" fmla="*/ 17 h 22"/>
              <a:gd name="T16" fmla="*/ 7 w 22"/>
              <a:gd name="T17" fmla="*/ 18 h 22"/>
              <a:gd name="T18" fmla="*/ 9 w 22"/>
              <a:gd name="T19" fmla="*/ 17 h 22"/>
              <a:gd name="T20" fmla="*/ 10 w 22"/>
              <a:gd name="T21" fmla="*/ 14 h 22"/>
              <a:gd name="T22" fmla="*/ 17 w 22"/>
              <a:gd name="T23" fmla="*/ 21 h 22"/>
              <a:gd name="T24" fmla="*/ 20 w 22"/>
              <a:gd name="T25" fmla="*/ 21 h 22"/>
              <a:gd name="T26" fmla="*/ 21 w 22"/>
              <a:gd name="T27" fmla="*/ 19 h 22"/>
              <a:gd name="T28" fmla="*/ 21 w 22"/>
              <a:gd name="T29" fmla="*/ 17 h 22"/>
              <a:gd name="T30" fmla="*/ 14 w 22"/>
              <a:gd name="T31"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2">
                <a:moveTo>
                  <a:pt x="14" y="9"/>
                </a:moveTo>
                <a:cubicBezTo>
                  <a:pt x="17" y="9"/>
                  <a:pt x="17" y="9"/>
                  <a:pt x="17" y="9"/>
                </a:cubicBezTo>
                <a:cubicBezTo>
                  <a:pt x="18" y="8"/>
                  <a:pt x="18" y="8"/>
                  <a:pt x="18" y="7"/>
                </a:cubicBezTo>
                <a:cubicBezTo>
                  <a:pt x="18" y="6"/>
                  <a:pt x="18" y="6"/>
                  <a:pt x="17" y="6"/>
                </a:cubicBezTo>
                <a:cubicBezTo>
                  <a:pt x="2" y="0"/>
                  <a:pt x="2" y="0"/>
                  <a:pt x="2" y="0"/>
                </a:cubicBezTo>
                <a:cubicBezTo>
                  <a:pt x="2" y="0"/>
                  <a:pt x="1" y="0"/>
                  <a:pt x="0" y="0"/>
                </a:cubicBezTo>
                <a:cubicBezTo>
                  <a:pt x="0" y="1"/>
                  <a:pt x="0" y="1"/>
                  <a:pt x="0" y="2"/>
                </a:cubicBezTo>
                <a:cubicBezTo>
                  <a:pt x="6" y="17"/>
                  <a:pt x="6" y="17"/>
                  <a:pt x="6" y="17"/>
                </a:cubicBezTo>
                <a:cubicBezTo>
                  <a:pt x="6" y="18"/>
                  <a:pt x="7" y="18"/>
                  <a:pt x="7" y="18"/>
                </a:cubicBezTo>
                <a:cubicBezTo>
                  <a:pt x="8" y="18"/>
                  <a:pt x="9" y="17"/>
                  <a:pt x="9" y="17"/>
                </a:cubicBezTo>
                <a:cubicBezTo>
                  <a:pt x="10" y="14"/>
                  <a:pt x="10" y="14"/>
                  <a:pt x="10" y="14"/>
                </a:cubicBezTo>
                <a:cubicBezTo>
                  <a:pt x="17" y="21"/>
                  <a:pt x="17" y="21"/>
                  <a:pt x="17" y="21"/>
                </a:cubicBezTo>
                <a:cubicBezTo>
                  <a:pt x="18" y="22"/>
                  <a:pt x="19" y="22"/>
                  <a:pt x="20" y="21"/>
                </a:cubicBezTo>
                <a:cubicBezTo>
                  <a:pt x="21" y="19"/>
                  <a:pt x="21" y="19"/>
                  <a:pt x="21" y="19"/>
                </a:cubicBezTo>
                <a:cubicBezTo>
                  <a:pt x="22" y="19"/>
                  <a:pt x="22" y="18"/>
                  <a:pt x="21" y="17"/>
                </a:cubicBezTo>
                <a:lnTo>
                  <a:pt x="1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20" name="Rectangle 7657"/>
          <p:cNvSpPr>
            <a:spLocks noChangeArrowheads="1"/>
          </p:cNvSpPr>
          <p:nvPr/>
        </p:nvSpPr>
        <p:spPr bwMode="auto">
          <a:xfrm rot="18240000">
            <a:off x="3971878" y="4264947"/>
            <a:ext cx="183099" cy="20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1" name="Rectangle 7658"/>
          <p:cNvSpPr>
            <a:spLocks noChangeArrowheads="1"/>
          </p:cNvSpPr>
          <p:nvPr/>
        </p:nvSpPr>
        <p:spPr bwMode="auto">
          <a:xfrm rot="18660000">
            <a:off x="4035258" y="4191003"/>
            <a:ext cx="183099" cy="20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2" name="Rectangle 7659"/>
          <p:cNvSpPr>
            <a:spLocks noChangeArrowheads="1"/>
          </p:cNvSpPr>
          <p:nvPr/>
        </p:nvSpPr>
        <p:spPr bwMode="auto">
          <a:xfrm rot="19080000">
            <a:off x="4109203" y="4131144"/>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3" name="Rectangle 7660"/>
          <p:cNvSpPr>
            <a:spLocks noChangeArrowheads="1"/>
          </p:cNvSpPr>
          <p:nvPr/>
        </p:nvSpPr>
        <p:spPr bwMode="auto">
          <a:xfrm rot="19680000">
            <a:off x="4216597" y="4060721"/>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4" name="Rectangle 7661"/>
          <p:cNvSpPr>
            <a:spLocks noChangeArrowheads="1"/>
          </p:cNvSpPr>
          <p:nvPr/>
        </p:nvSpPr>
        <p:spPr bwMode="auto">
          <a:xfrm rot="20100000">
            <a:off x="4295823" y="4023750"/>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5" name="Rectangle 7662"/>
          <p:cNvSpPr>
            <a:spLocks noChangeArrowheads="1"/>
          </p:cNvSpPr>
          <p:nvPr/>
        </p:nvSpPr>
        <p:spPr bwMode="auto">
          <a:xfrm rot="20520000">
            <a:off x="4380330" y="3995581"/>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6" name="Rectangle 7663"/>
          <p:cNvSpPr>
            <a:spLocks noChangeArrowheads="1"/>
          </p:cNvSpPr>
          <p:nvPr/>
        </p:nvSpPr>
        <p:spPr bwMode="auto">
          <a:xfrm rot="20940000">
            <a:off x="4470119" y="3977975"/>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7" name="Rectangle 7664"/>
          <p:cNvSpPr>
            <a:spLocks noChangeArrowheads="1"/>
          </p:cNvSpPr>
          <p:nvPr/>
        </p:nvSpPr>
        <p:spPr bwMode="auto">
          <a:xfrm rot="21360000">
            <a:off x="4570471" y="3970933"/>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8" name="Rectangle 7665"/>
          <p:cNvSpPr>
            <a:spLocks noChangeArrowheads="1"/>
          </p:cNvSpPr>
          <p:nvPr/>
        </p:nvSpPr>
        <p:spPr bwMode="auto">
          <a:xfrm rot="240000">
            <a:off x="4670823" y="3979735"/>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29" name="Rectangle 7666"/>
          <p:cNvSpPr>
            <a:spLocks noChangeArrowheads="1"/>
          </p:cNvSpPr>
          <p:nvPr/>
        </p:nvSpPr>
        <p:spPr bwMode="auto">
          <a:xfrm rot="660000">
            <a:off x="4767655" y="3995581"/>
            <a:ext cx="158451"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0" name="Rectangle 7667"/>
          <p:cNvSpPr>
            <a:spLocks noChangeArrowheads="1"/>
          </p:cNvSpPr>
          <p:nvPr/>
        </p:nvSpPr>
        <p:spPr bwMode="auto">
          <a:xfrm rot="1200000">
            <a:off x="4878570" y="4034313"/>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1" name="Rectangle 7668"/>
          <p:cNvSpPr>
            <a:spLocks noChangeArrowheads="1"/>
          </p:cNvSpPr>
          <p:nvPr/>
        </p:nvSpPr>
        <p:spPr bwMode="auto">
          <a:xfrm rot="1680000">
            <a:off x="4966598" y="4083609"/>
            <a:ext cx="17429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2" name="Rectangle 7669"/>
          <p:cNvSpPr>
            <a:spLocks noChangeArrowheads="1"/>
          </p:cNvSpPr>
          <p:nvPr/>
        </p:nvSpPr>
        <p:spPr bwMode="auto">
          <a:xfrm rot="2040000">
            <a:off x="5042303" y="4127622"/>
            <a:ext cx="161972"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3" name="Rectangle 7670"/>
          <p:cNvSpPr>
            <a:spLocks noChangeArrowheads="1"/>
          </p:cNvSpPr>
          <p:nvPr/>
        </p:nvSpPr>
        <p:spPr bwMode="auto">
          <a:xfrm rot="2460000">
            <a:off x="5096880" y="4187482"/>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4" name="Rectangle 7671"/>
          <p:cNvSpPr>
            <a:spLocks noChangeArrowheads="1"/>
          </p:cNvSpPr>
          <p:nvPr/>
        </p:nvSpPr>
        <p:spPr bwMode="auto">
          <a:xfrm rot="2760000">
            <a:off x="5176105" y="4238539"/>
            <a:ext cx="123240" cy="20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35" name="Rectangle 7672"/>
          <p:cNvSpPr>
            <a:spLocks noChangeArrowheads="1"/>
          </p:cNvSpPr>
          <p:nvPr/>
        </p:nvSpPr>
        <p:spPr bwMode="auto">
          <a:xfrm rot="3060000">
            <a:off x="5235393" y="4308560"/>
            <a:ext cx="1172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FF"/>
                </a:solidFill>
                <a:effectLst/>
                <a:latin typeface="Gothic 720" pitchFamily="50" charset="0"/>
                <a:cs typeface="Arial" pitchFamily="34" charset="0"/>
              </a:rPr>
              <a:t>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136" name="Rectangle 7673"/>
          <p:cNvSpPr>
            <a:spLocks noChangeArrowheads="1"/>
          </p:cNvSpPr>
          <p:nvPr/>
        </p:nvSpPr>
        <p:spPr bwMode="auto">
          <a:xfrm rot="3540000">
            <a:off x="5241246" y="4396673"/>
            <a:ext cx="176057" cy="20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FF"/>
                </a:solidFill>
                <a:effectLst/>
                <a:latin typeface="Gothic 720" pitchFamily="50" charset="0"/>
                <a:cs typeface="Arial" pitchFamily="34" charset="0"/>
              </a:rPr>
              <a:t>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234" name="Freeform 7771"/>
          <p:cNvSpPr>
            <a:spLocks/>
          </p:cNvSpPr>
          <p:nvPr/>
        </p:nvSpPr>
        <p:spPr bwMode="auto">
          <a:xfrm>
            <a:off x="4612725" y="4657553"/>
            <a:ext cx="153170" cy="19367"/>
          </a:xfrm>
          <a:custGeom>
            <a:avLst/>
            <a:gdLst>
              <a:gd name="T0" fmla="*/ 4 w 63"/>
              <a:gd name="T1" fmla="*/ 8 h 8"/>
              <a:gd name="T2" fmla="*/ 59 w 63"/>
              <a:gd name="T3" fmla="*/ 8 h 8"/>
              <a:gd name="T4" fmla="*/ 63 w 63"/>
              <a:gd name="T5" fmla="*/ 4 h 8"/>
              <a:gd name="T6" fmla="*/ 59 w 63"/>
              <a:gd name="T7" fmla="*/ 0 h 8"/>
              <a:gd name="T8" fmla="*/ 4 w 63"/>
              <a:gd name="T9" fmla="*/ 0 h 8"/>
              <a:gd name="T10" fmla="*/ 0 w 63"/>
              <a:gd name="T11" fmla="*/ 4 h 8"/>
              <a:gd name="T12" fmla="*/ 4 w 6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3" h="8">
                <a:moveTo>
                  <a:pt x="4" y="8"/>
                </a:moveTo>
                <a:cubicBezTo>
                  <a:pt x="59" y="8"/>
                  <a:pt x="59" y="8"/>
                  <a:pt x="59" y="8"/>
                </a:cubicBezTo>
                <a:cubicBezTo>
                  <a:pt x="62" y="8"/>
                  <a:pt x="63" y="6"/>
                  <a:pt x="63" y="4"/>
                </a:cubicBezTo>
                <a:cubicBezTo>
                  <a:pt x="63" y="1"/>
                  <a:pt x="62" y="0"/>
                  <a:pt x="59" y="0"/>
                </a:cubicBezTo>
                <a:cubicBezTo>
                  <a:pt x="4" y="0"/>
                  <a:pt x="4" y="0"/>
                  <a:pt x="4" y="0"/>
                </a:cubicBezTo>
                <a:cubicBezTo>
                  <a:pt x="2" y="0"/>
                  <a:pt x="0" y="1"/>
                  <a:pt x="0" y="4"/>
                </a:cubicBezTo>
                <a:cubicBezTo>
                  <a:pt x="0" y="6"/>
                  <a:pt x="2" y="8"/>
                  <a:pt x="4"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35" name="Freeform 7772"/>
          <p:cNvSpPr>
            <a:spLocks/>
          </p:cNvSpPr>
          <p:nvPr/>
        </p:nvSpPr>
        <p:spPr bwMode="auto">
          <a:xfrm>
            <a:off x="4612725" y="4705088"/>
            <a:ext cx="153170" cy="19367"/>
          </a:xfrm>
          <a:custGeom>
            <a:avLst/>
            <a:gdLst>
              <a:gd name="T0" fmla="*/ 4 w 63"/>
              <a:gd name="T1" fmla="*/ 8 h 8"/>
              <a:gd name="T2" fmla="*/ 59 w 63"/>
              <a:gd name="T3" fmla="*/ 8 h 8"/>
              <a:gd name="T4" fmla="*/ 63 w 63"/>
              <a:gd name="T5" fmla="*/ 4 h 8"/>
              <a:gd name="T6" fmla="*/ 59 w 63"/>
              <a:gd name="T7" fmla="*/ 0 h 8"/>
              <a:gd name="T8" fmla="*/ 4 w 63"/>
              <a:gd name="T9" fmla="*/ 0 h 8"/>
              <a:gd name="T10" fmla="*/ 0 w 63"/>
              <a:gd name="T11" fmla="*/ 4 h 8"/>
              <a:gd name="T12" fmla="*/ 4 w 6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3" h="8">
                <a:moveTo>
                  <a:pt x="4" y="8"/>
                </a:moveTo>
                <a:cubicBezTo>
                  <a:pt x="59" y="8"/>
                  <a:pt x="59" y="8"/>
                  <a:pt x="59" y="8"/>
                </a:cubicBezTo>
                <a:cubicBezTo>
                  <a:pt x="62" y="8"/>
                  <a:pt x="63" y="6"/>
                  <a:pt x="63" y="4"/>
                </a:cubicBezTo>
                <a:cubicBezTo>
                  <a:pt x="63" y="2"/>
                  <a:pt x="62" y="0"/>
                  <a:pt x="59" y="0"/>
                </a:cubicBezTo>
                <a:cubicBezTo>
                  <a:pt x="4" y="0"/>
                  <a:pt x="4" y="0"/>
                  <a:pt x="4" y="0"/>
                </a:cubicBezTo>
                <a:cubicBezTo>
                  <a:pt x="2" y="0"/>
                  <a:pt x="0" y="2"/>
                  <a:pt x="0" y="4"/>
                </a:cubicBezTo>
                <a:cubicBezTo>
                  <a:pt x="0" y="6"/>
                  <a:pt x="2" y="8"/>
                  <a:pt x="4"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45" name="Freeform 7782"/>
          <p:cNvSpPr>
            <a:spLocks/>
          </p:cNvSpPr>
          <p:nvPr/>
        </p:nvSpPr>
        <p:spPr bwMode="auto">
          <a:xfrm>
            <a:off x="137160" y="3100997"/>
            <a:ext cx="1929471" cy="1329395"/>
          </a:xfrm>
          <a:custGeom>
            <a:avLst/>
            <a:gdLst>
              <a:gd name="T0" fmla="*/ 695 w 769"/>
              <a:gd name="T1" fmla="*/ 0 h 395"/>
              <a:gd name="T2" fmla="*/ 74 w 769"/>
              <a:gd name="T3" fmla="*/ 0 h 395"/>
              <a:gd name="T4" fmla="*/ 0 w 769"/>
              <a:gd name="T5" fmla="*/ 74 h 395"/>
              <a:gd name="T6" fmla="*/ 0 w 769"/>
              <a:gd name="T7" fmla="*/ 255 h 395"/>
              <a:gd name="T8" fmla="*/ 74 w 769"/>
              <a:gd name="T9" fmla="*/ 329 h 395"/>
              <a:gd name="T10" fmla="*/ 304 w 769"/>
              <a:gd name="T11" fmla="*/ 329 h 395"/>
              <a:gd name="T12" fmla="*/ 380 w 769"/>
              <a:gd name="T13" fmla="*/ 395 h 395"/>
              <a:gd name="T14" fmla="*/ 423 w 769"/>
              <a:gd name="T15" fmla="*/ 357 h 395"/>
              <a:gd name="T16" fmla="*/ 453 w 769"/>
              <a:gd name="T17" fmla="*/ 329 h 395"/>
              <a:gd name="T18" fmla="*/ 695 w 769"/>
              <a:gd name="T19" fmla="*/ 329 h 395"/>
              <a:gd name="T20" fmla="*/ 769 w 769"/>
              <a:gd name="T21" fmla="*/ 255 h 395"/>
              <a:gd name="T22" fmla="*/ 769 w 769"/>
              <a:gd name="T23" fmla="*/ 74 h 395"/>
              <a:gd name="T24" fmla="*/ 695 w 769"/>
              <a:gd name="T25" fmla="*/ 0 h 395"/>
              <a:gd name="connsiteX0" fmla="*/ 9038 w 10000"/>
              <a:gd name="connsiteY0" fmla="*/ 0 h 10000"/>
              <a:gd name="connsiteX1" fmla="*/ 962 w 10000"/>
              <a:gd name="connsiteY1" fmla="*/ 0 h 10000"/>
              <a:gd name="connsiteX2" fmla="*/ 0 w 10000"/>
              <a:gd name="connsiteY2" fmla="*/ 1873 h 10000"/>
              <a:gd name="connsiteX3" fmla="*/ 0 w 10000"/>
              <a:gd name="connsiteY3" fmla="*/ 6456 h 10000"/>
              <a:gd name="connsiteX4" fmla="*/ 962 w 10000"/>
              <a:gd name="connsiteY4" fmla="*/ 8329 h 10000"/>
              <a:gd name="connsiteX5" fmla="*/ 3953 w 10000"/>
              <a:gd name="connsiteY5" fmla="*/ 8329 h 10000"/>
              <a:gd name="connsiteX6" fmla="*/ 4941 w 10000"/>
              <a:gd name="connsiteY6" fmla="*/ 10000 h 10000"/>
              <a:gd name="connsiteX7" fmla="*/ 5891 w 10000"/>
              <a:gd name="connsiteY7" fmla="*/ 8329 h 10000"/>
              <a:gd name="connsiteX8" fmla="*/ 9038 w 10000"/>
              <a:gd name="connsiteY8" fmla="*/ 8329 h 10000"/>
              <a:gd name="connsiteX9" fmla="*/ 10000 w 10000"/>
              <a:gd name="connsiteY9" fmla="*/ 6456 h 10000"/>
              <a:gd name="connsiteX10" fmla="*/ 10000 w 10000"/>
              <a:gd name="connsiteY10" fmla="*/ 1873 h 10000"/>
              <a:gd name="connsiteX11" fmla="*/ 9038 w 10000"/>
              <a:gd name="connsiteY11" fmla="*/ 0 h 1000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3890">
                <a:moveTo>
                  <a:pt x="9038" y="0"/>
                </a:moveTo>
                <a:lnTo>
                  <a:pt x="962" y="0"/>
                </a:lnTo>
                <a:cubicBezTo>
                  <a:pt x="429" y="0"/>
                  <a:pt x="0" y="835"/>
                  <a:pt x="0" y="1873"/>
                </a:cubicBezTo>
                <a:lnTo>
                  <a:pt x="0" y="6456"/>
                </a:lnTo>
                <a:cubicBezTo>
                  <a:pt x="0" y="7494"/>
                  <a:pt x="429" y="8329"/>
                  <a:pt x="962" y="8329"/>
                </a:cubicBezTo>
                <a:lnTo>
                  <a:pt x="3953" y="8329"/>
                </a:lnTo>
                <a:cubicBezTo>
                  <a:pt x="4763" y="9784"/>
                  <a:pt x="5843" y="12036"/>
                  <a:pt x="6788" y="13890"/>
                </a:cubicBezTo>
                <a:cubicBezTo>
                  <a:pt x="6489" y="12036"/>
                  <a:pt x="6078" y="9784"/>
                  <a:pt x="5891" y="8329"/>
                </a:cubicBezTo>
                <a:cubicBezTo>
                  <a:pt x="6614" y="8266"/>
                  <a:pt x="7989" y="8329"/>
                  <a:pt x="9038" y="8329"/>
                </a:cubicBezTo>
                <a:cubicBezTo>
                  <a:pt x="9571" y="8329"/>
                  <a:pt x="10000" y="7494"/>
                  <a:pt x="10000" y="6456"/>
                </a:cubicBezTo>
                <a:lnTo>
                  <a:pt x="10000" y="1873"/>
                </a:lnTo>
                <a:cubicBezTo>
                  <a:pt x="10000" y="835"/>
                  <a:pt x="9571" y="0"/>
                  <a:pt x="9038" y="0"/>
                </a:cubicBezTo>
                <a:close/>
              </a:path>
            </a:pathLst>
          </a:custGeom>
          <a:solidFill>
            <a:srgbClr val="41404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247" name="Rectangle 7784"/>
          <p:cNvSpPr>
            <a:spLocks noChangeArrowheads="1"/>
          </p:cNvSpPr>
          <p:nvPr/>
        </p:nvSpPr>
        <p:spPr bwMode="auto">
          <a:xfrm rot="19140000">
            <a:off x="1741242" y="4058961"/>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48" name="Rectangle 7785"/>
          <p:cNvSpPr>
            <a:spLocks noChangeArrowheads="1"/>
          </p:cNvSpPr>
          <p:nvPr/>
        </p:nvSpPr>
        <p:spPr bwMode="auto">
          <a:xfrm rot="19440000">
            <a:off x="1816946" y="4002623"/>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49" name="Rectangle 7786"/>
          <p:cNvSpPr>
            <a:spLocks noChangeArrowheads="1"/>
          </p:cNvSpPr>
          <p:nvPr/>
        </p:nvSpPr>
        <p:spPr bwMode="auto">
          <a:xfrm rot="19740000">
            <a:off x="1899693" y="3956848"/>
            <a:ext cx="170775"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50" name="Rectangle 7787"/>
          <p:cNvSpPr>
            <a:spLocks noChangeArrowheads="1"/>
          </p:cNvSpPr>
          <p:nvPr/>
        </p:nvSpPr>
        <p:spPr bwMode="auto">
          <a:xfrm rot="19980000">
            <a:off x="1977157" y="3921637"/>
            <a:ext cx="158451"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FF"/>
                </a:solidFill>
                <a:effectLst/>
                <a:latin typeface="Gothic 720" pitchFamily="50" charset="0"/>
                <a:cs typeface="Arial" pitchFamily="34" charset="0"/>
              </a:rPr>
              <a:t>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251" name="Rectangle 7788"/>
          <p:cNvSpPr>
            <a:spLocks noChangeArrowheads="1"/>
          </p:cNvSpPr>
          <p:nvPr/>
        </p:nvSpPr>
        <p:spPr bwMode="auto">
          <a:xfrm rot="20220000">
            <a:off x="2047580" y="3886426"/>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52" name="Rectangle 7789"/>
          <p:cNvSpPr>
            <a:spLocks noChangeArrowheads="1"/>
          </p:cNvSpPr>
          <p:nvPr/>
        </p:nvSpPr>
        <p:spPr bwMode="auto">
          <a:xfrm rot="20580000">
            <a:off x="2144412" y="3851214"/>
            <a:ext cx="202466"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53" name="Rectangle 7791"/>
          <p:cNvSpPr>
            <a:spLocks noChangeArrowheads="1"/>
          </p:cNvSpPr>
          <p:nvPr/>
        </p:nvSpPr>
        <p:spPr bwMode="auto">
          <a:xfrm rot="20880000">
            <a:off x="2260609" y="3831847"/>
            <a:ext cx="161972"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54" name="Rectangle 7792"/>
          <p:cNvSpPr>
            <a:spLocks noChangeArrowheads="1"/>
          </p:cNvSpPr>
          <p:nvPr/>
        </p:nvSpPr>
        <p:spPr bwMode="auto">
          <a:xfrm rot="21180000">
            <a:off x="2338074" y="3823045"/>
            <a:ext cx="177818"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55" name="Rectangle 7793"/>
          <p:cNvSpPr>
            <a:spLocks noChangeArrowheads="1"/>
          </p:cNvSpPr>
          <p:nvPr/>
        </p:nvSpPr>
        <p:spPr bwMode="auto">
          <a:xfrm>
            <a:off x="2464835" y="3821284"/>
            <a:ext cx="202466"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56" name="Rectangle 7794"/>
          <p:cNvSpPr>
            <a:spLocks noChangeArrowheads="1"/>
          </p:cNvSpPr>
          <p:nvPr/>
        </p:nvSpPr>
        <p:spPr bwMode="auto">
          <a:xfrm rot="300000">
            <a:off x="2581032" y="3830087"/>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57" name="Rectangle 7795"/>
          <p:cNvSpPr>
            <a:spLocks noChangeArrowheads="1"/>
          </p:cNvSpPr>
          <p:nvPr/>
        </p:nvSpPr>
        <p:spPr bwMode="auto">
          <a:xfrm rot="600000">
            <a:off x="2672581" y="3845932"/>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58" name="Rectangle 7796"/>
          <p:cNvSpPr>
            <a:spLocks noChangeArrowheads="1"/>
          </p:cNvSpPr>
          <p:nvPr/>
        </p:nvSpPr>
        <p:spPr bwMode="auto">
          <a:xfrm rot="900000">
            <a:off x="2767652" y="3872341"/>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59" name="Rectangle 7797"/>
          <p:cNvSpPr>
            <a:spLocks noChangeArrowheads="1"/>
          </p:cNvSpPr>
          <p:nvPr/>
        </p:nvSpPr>
        <p:spPr bwMode="auto">
          <a:xfrm rot="1200000">
            <a:off x="2853919" y="3904031"/>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0" name="Rectangle 7798"/>
          <p:cNvSpPr>
            <a:spLocks noChangeArrowheads="1"/>
          </p:cNvSpPr>
          <p:nvPr/>
        </p:nvSpPr>
        <p:spPr bwMode="auto">
          <a:xfrm rot="1440000">
            <a:off x="2940187" y="3939242"/>
            <a:ext cx="161972"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1" name="Rectangle 7799"/>
          <p:cNvSpPr>
            <a:spLocks noChangeArrowheads="1"/>
          </p:cNvSpPr>
          <p:nvPr/>
        </p:nvSpPr>
        <p:spPr bwMode="auto">
          <a:xfrm rot="1740000">
            <a:off x="3003568" y="3986777"/>
            <a:ext cx="202466"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2" name="Rectangle 7800"/>
          <p:cNvSpPr>
            <a:spLocks noChangeArrowheads="1"/>
          </p:cNvSpPr>
          <p:nvPr/>
        </p:nvSpPr>
        <p:spPr bwMode="auto">
          <a:xfrm rot="2040000">
            <a:off x="3105681" y="4043115"/>
            <a:ext cx="161972"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3" name="Rectangle 7801"/>
          <p:cNvSpPr>
            <a:spLocks noChangeArrowheads="1"/>
          </p:cNvSpPr>
          <p:nvPr/>
        </p:nvSpPr>
        <p:spPr bwMode="auto">
          <a:xfrm rot="2340000">
            <a:off x="3160258" y="4097693"/>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4" name="Rectangle 7802"/>
          <p:cNvSpPr>
            <a:spLocks noChangeArrowheads="1"/>
          </p:cNvSpPr>
          <p:nvPr/>
        </p:nvSpPr>
        <p:spPr bwMode="auto">
          <a:xfrm rot="2640000">
            <a:off x="3235963" y="4161074"/>
            <a:ext cx="158451"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5" name="Rectangle 7803"/>
          <p:cNvSpPr>
            <a:spLocks noChangeArrowheads="1"/>
          </p:cNvSpPr>
          <p:nvPr/>
        </p:nvSpPr>
        <p:spPr bwMode="auto">
          <a:xfrm rot="20460000">
            <a:off x="2209552" y="4069524"/>
            <a:ext cx="88028" cy="1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414042"/>
                </a:solidFill>
                <a:effectLst/>
                <a:latin typeface="Gothic 720" pitchFamily="50" charset="0"/>
                <a:cs typeface="Arial" pitchFamily="34" charset="0"/>
              </a:rPr>
              <a:t>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6" name="Rectangle 7804"/>
          <p:cNvSpPr>
            <a:spLocks noChangeArrowheads="1"/>
          </p:cNvSpPr>
          <p:nvPr/>
        </p:nvSpPr>
        <p:spPr bwMode="auto">
          <a:xfrm rot="20580000">
            <a:off x="2246525" y="4057200"/>
            <a:ext cx="88028" cy="1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414042"/>
                </a:solidFill>
                <a:effectLst/>
                <a:latin typeface="Gothic 720" pitchFamily="50" charset="0"/>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7" name="Rectangle 7805"/>
          <p:cNvSpPr>
            <a:spLocks noChangeArrowheads="1"/>
          </p:cNvSpPr>
          <p:nvPr/>
        </p:nvSpPr>
        <p:spPr bwMode="auto">
          <a:xfrm rot="20760000">
            <a:off x="2288778" y="4046636"/>
            <a:ext cx="93311" cy="1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414042"/>
                </a:solidFill>
                <a:effectLst/>
                <a:latin typeface="Gothic 720" pitchFamily="50"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8" name="Rectangle 7806"/>
          <p:cNvSpPr>
            <a:spLocks noChangeArrowheads="1"/>
          </p:cNvSpPr>
          <p:nvPr/>
        </p:nvSpPr>
        <p:spPr bwMode="auto">
          <a:xfrm rot="20940000">
            <a:off x="2332792" y="4041355"/>
            <a:ext cx="86268" cy="1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414042"/>
                </a:solidFill>
                <a:effectLst/>
                <a:latin typeface="Gothic 720" pitchFamily="50" charset="0"/>
                <a:cs typeface="Arial" pitchFamily="34" charset="0"/>
              </a:rPr>
              <a: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69" name="Rectangle 7807"/>
          <p:cNvSpPr>
            <a:spLocks noChangeArrowheads="1"/>
          </p:cNvSpPr>
          <p:nvPr/>
        </p:nvSpPr>
        <p:spPr bwMode="auto">
          <a:xfrm rot="21060000">
            <a:off x="2369764" y="4034313"/>
            <a:ext cx="86268" cy="1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414042"/>
                </a:solidFill>
                <a:effectLst/>
                <a:latin typeface="Gothic 720" pitchFamily="50" charset="0"/>
                <a:cs typeface="Arial" pitchFamily="34" charset="0"/>
              </a:rPr>
              <a: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0" name="Rectangle 7808"/>
          <p:cNvSpPr>
            <a:spLocks noChangeArrowheads="1"/>
          </p:cNvSpPr>
          <p:nvPr/>
        </p:nvSpPr>
        <p:spPr bwMode="auto">
          <a:xfrm rot="21180000">
            <a:off x="2408497" y="4032552"/>
            <a:ext cx="59859" cy="1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414042"/>
                </a:solidFill>
                <a:effectLst/>
                <a:latin typeface="Gothic 720" pitchFamily="50"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1" name="Rectangle 7809"/>
          <p:cNvSpPr>
            <a:spLocks noChangeArrowheads="1"/>
          </p:cNvSpPr>
          <p:nvPr/>
        </p:nvSpPr>
        <p:spPr bwMode="auto">
          <a:xfrm rot="21300000">
            <a:off x="2426102" y="4029031"/>
            <a:ext cx="86268" cy="1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414042"/>
                </a:solidFill>
                <a:effectLst/>
                <a:latin typeface="Gothic 720" pitchFamily="50" charset="0"/>
                <a:cs typeface="Arial" pitchFamily="34" charset="0"/>
              </a:rPr>
              <a: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2" name="Rectangle 7810"/>
          <p:cNvSpPr>
            <a:spLocks noChangeArrowheads="1"/>
          </p:cNvSpPr>
          <p:nvPr/>
        </p:nvSpPr>
        <p:spPr bwMode="auto">
          <a:xfrm rot="21420000">
            <a:off x="2464835" y="4029031"/>
            <a:ext cx="80986" cy="1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414042"/>
                </a:solidFill>
                <a:effectLst/>
                <a:latin typeface="Gothic 720" pitchFamily="50"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3" name="Rectangle 7811"/>
          <p:cNvSpPr>
            <a:spLocks noChangeArrowheads="1"/>
          </p:cNvSpPr>
          <p:nvPr/>
        </p:nvSpPr>
        <p:spPr bwMode="auto">
          <a:xfrm rot="21540000">
            <a:off x="2501806" y="4029031"/>
            <a:ext cx="75705" cy="1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414042"/>
                </a:solidFill>
                <a:effectLst/>
                <a:latin typeface="Gothic 720" pitchFamily="50" charset="0"/>
                <a:cs typeface="Arial" pitchFamily="34" charset="0"/>
              </a:rPr>
              <a:t>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4" name="Rectangle 7812"/>
          <p:cNvSpPr>
            <a:spLocks noChangeArrowheads="1"/>
          </p:cNvSpPr>
          <p:nvPr/>
        </p:nvSpPr>
        <p:spPr bwMode="auto">
          <a:xfrm rot="60000">
            <a:off x="2533496" y="4030792"/>
            <a:ext cx="75705" cy="1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414042"/>
                </a:solidFill>
                <a:effectLst/>
                <a:latin typeface="Gothic 720" pitchFamily="50" charset="0"/>
                <a:cs typeface="Arial" pitchFamily="34" charset="0"/>
              </a:rPr>
              <a:t>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5" name="Rectangle 7813"/>
          <p:cNvSpPr>
            <a:spLocks noChangeArrowheads="1"/>
          </p:cNvSpPr>
          <p:nvPr/>
        </p:nvSpPr>
        <p:spPr bwMode="auto">
          <a:xfrm rot="180000">
            <a:off x="2563426" y="4030792"/>
            <a:ext cx="61620" cy="1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dirty="0" smtClean="0">
                <a:ln>
                  <a:noFill/>
                </a:ln>
                <a:solidFill>
                  <a:srgbClr val="414042"/>
                </a:solidFill>
                <a:effectLst/>
                <a:latin typeface="Gothic 720" pitchFamily="50"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876" name="Rectangle 7814"/>
          <p:cNvSpPr>
            <a:spLocks noChangeArrowheads="1"/>
          </p:cNvSpPr>
          <p:nvPr/>
        </p:nvSpPr>
        <p:spPr bwMode="auto">
          <a:xfrm rot="300000">
            <a:off x="2584553" y="4036073"/>
            <a:ext cx="91549" cy="1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414042"/>
                </a:solidFill>
                <a:effectLst/>
                <a:latin typeface="Gothic 720" pitchFamily="50" charset="0"/>
                <a:cs typeface="Arial" pitchFamily="34" charset="0"/>
              </a:rPr>
              <a:t>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7" name="Rectangle 7815"/>
          <p:cNvSpPr>
            <a:spLocks noChangeArrowheads="1"/>
          </p:cNvSpPr>
          <p:nvPr/>
        </p:nvSpPr>
        <p:spPr bwMode="auto">
          <a:xfrm rot="480000">
            <a:off x="2626807" y="4043115"/>
            <a:ext cx="88028" cy="1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414042"/>
                </a:solidFill>
                <a:effectLst/>
                <a:latin typeface="Gothic 720" pitchFamily="50" charset="0"/>
                <a:cs typeface="Arial" pitchFamily="34" charset="0"/>
              </a:rPr>
              <a:t>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8" name="Rectangle 7816"/>
          <p:cNvSpPr>
            <a:spLocks noChangeArrowheads="1"/>
          </p:cNvSpPr>
          <p:nvPr/>
        </p:nvSpPr>
        <p:spPr bwMode="auto">
          <a:xfrm rot="540000">
            <a:off x="2669060" y="4044876"/>
            <a:ext cx="59859" cy="1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414042"/>
                </a:solidFill>
                <a:effectLst/>
                <a:latin typeface="Gothic 720" pitchFamily="50"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79" name="Rectangle 7817"/>
          <p:cNvSpPr>
            <a:spLocks noChangeArrowheads="1"/>
          </p:cNvSpPr>
          <p:nvPr/>
        </p:nvSpPr>
        <p:spPr bwMode="auto">
          <a:xfrm rot="660000">
            <a:off x="2683145" y="4051919"/>
            <a:ext cx="86268" cy="1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414042"/>
                </a:solidFill>
                <a:effectLst/>
                <a:latin typeface="Gothic 720" pitchFamily="50" charset="0"/>
                <a:cs typeface="Arial" pitchFamily="34" charset="0"/>
              </a:rPr>
              <a: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80" name="Rectangle 7818"/>
          <p:cNvSpPr>
            <a:spLocks noChangeArrowheads="1"/>
          </p:cNvSpPr>
          <p:nvPr/>
        </p:nvSpPr>
        <p:spPr bwMode="auto">
          <a:xfrm rot="840000">
            <a:off x="2721877" y="4060721"/>
            <a:ext cx="80986" cy="1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414042"/>
                </a:solidFill>
                <a:effectLst/>
                <a:latin typeface="Gothic 720" pitchFamily="50"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81" name="Rectangle 7819"/>
          <p:cNvSpPr>
            <a:spLocks noChangeArrowheads="1"/>
          </p:cNvSpPr>
          <p:nvPr/>
        </p:nvSpPr>
        <p:spPr bwMode="auto">
          <a:xfrm rot="960000">
            <a:off x="2755328" y="4073045"/>
            <a:ext cx="75705" cy="1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414042"/>
                </a:solidFill>
                <a:effectLst/>
                <a:latin typeface="Gothic 720" pitchFamily="50" charset="0"/>
                <a:cs typeface="Arial" pitchFamily="34" charset="0"/>
              </a:rPr>
              <a:t>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882" name="Rectangle 7820"/>
          <p:cNvSpPr>
            <a:spLocks noChangeArrowheads="1"/>
          </p:cNvSpPr>
          <p:nvPr/>
        </p:nvSpPr>
        <p:spPr bwMode="auto">
          <a:xfrm rot="1080000">
            <a:off x="2783497" y="4080088"/>
            <a:ext cx="75705" cy="1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rgbClr val="414042"/>
                </a:solidFill>
                <a:effectLst/>
                <a:latin typeface="Gothic 720" pitchFamily="50" charset="0"/>
                <a:cs typeface="Arial" pitchFamily="34" charset="0"/>
              </a:rPr>
              <a:t>L</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3" name="Oval 7911"/>
          <p:cNvSpPr>
            <a:spLocks noChangeArrowheads="1"/>
          </p:cNvSpPr>
          <p:nvPr/>
        </p:nvSpPr>
        <p:spPr bwMode="auto">
          <a:xfrm>
            <a:off x="3561667" y="1086910"/>
            <a:ext cx="2288736" cy="2288735"/>
          </a:xfrm>
          <a:prstGeom prst="ellipse">
            <a:avLst/>
          </a:prstGeom>
          <a:solidFill>
            <a:srgbClr val="105E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78" name="Rectangle 7916"/>
          <p:cNvSpPr>
            <a:spLocks noChangeArrowheads="1"/>
          </p:cNvSpPr>
          <p:nvPr/>
        </p:nvSpPr>
        <p:spPr bwMode="auto">
          <a:xfrm rot="20340000">
            <a:off x="4271175" y="1217192"/>
            <a:ext cx="17429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79" name="Rectangle 7917"/>
          <p:cNvSpPr>
            <a:spLocks noChangeArrowheads="1"/>
          </p:cNvSpPr>
          <p:nvPr/>
        </p:nvSpPr>
        <p:spPr bwMode="auto">
          <a:xfrm rot="20640000">
            <a:off x="4357442" y="1192544"/>
            <a:ext cx="177818"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0" name="Rectangle 7918"/>
          <p:cNvSpPr>
            <a:spLocks noChangeArrowheads="1"/>
          </p:cNvSpPr>
          <p:nvPr/>
        </p:nvSpPr>
        <p:spPr bwMode="auto">
          <a:xfrm rot="20940000">
            <a:off x="4448992" y="1173179"/>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1" name="Rectangle 7919"/>
          <p:cNvSpPr>
            <a:spLocks noChangeArrowheads="1"/>
          </p:cNvSpPr>
          <p:nvPr/>
        </p:nvSpPr>
        <p:spPr bwMode="auto">
          <a:xfrm rot="21240000">
            <a:off x="4545824" y="1162615"/>
            <a:ext cx="170775"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2" name="Rectangle 7920"/>
          <p:cNvSpPr>
            <a:spLocks noChangeArrowheads="1"/>
          </p:cNvSpPr>
          <p:nvPr/>
        </p:nvSpPr>
        <p:spPr bwMode="auto">
          <a:xfrm rot="21480000">
            <a:off x="4635612" y="1160854"/>
            <a:ext cx="17429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3" name="Rectangle 7921"/>
          <p:cNvSpPr>
            <a:spLocks noChangeArrowheads="1"/>
          </p:cNvSpPr>
          <p:nvPr/>
        </p:nvSpPr>
        <p:spPr bwMode="auto">
          <a:xfrm rot="120000">
            <a:off x="4721880" y="1166136"/>
            <a:ext cx="161972"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4" name="Rectangle 7922"/>
          <p:cNvSpPr>
            <a:spLocks noChangeArrowheads="1"/>
          </p:cNvSpPr>
          <p:nvPr/>
        </p:nvSpPr>
        <p:spPr bwMode="auto">
          <a:xfrm rot="420000">
            <a:off x="4799345" y="1176700"/>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5" name="Rectangle 7923"/>
          <p:cNvSpPr>
            <a:spLocks noChangeArrowheads="1"/>
          </p:cNvSpPr>
          <p:nvPr/>
        </p:nvSpPr>
        <p:spPr bwMode="auto">
          <a:xfrm rot="660000">
            <a:off x="4889133" y="1192544"/>
            <a:ext cx="158451"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6" name="Rectangle 7924"/>
          <p:cNvSpPr>
            <a:spLocks noChangeArrowheads="1"/>
          </p:cNvSpPr>
          <p:nvPr/>
        </p:nvSpPr>
        <p:spPr bwMode="auto">
          <a:xfrm rot="840000">
            <a:off x="4963077" y="1208390"/>
            <a:ext cx="123240"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7" name="Rectangle 7925"/>
          <p:cNvSpPr>
            <a:spLocks noChangeArrowheads="1"/>
          </p:cNvSpPr>
          <p:nvPr/>
        </p:nvSpPr>
        <p:spPr bwMode="auto">
          <a:xfrm rot="1080000">
            <a:off x="5001810" y="1231277"/>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88" name="Rectangle 7926"/>
          <p:cNvSpPr>
            <a:spLocks noChangeArrowheads="1"/>
          </p:cNvSpPr>
          <p:nvPr/>
        </p:nvSpPr>
        <p:spPr bwMode="auto">
          <a:xfrm rot="1380000">
            <a:off x="5095120" y="1266488"/>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2" name="Rectangle 7930"/>
          <p:cNvSpPr>
            <a:spLocks noChangeArrowheads="1"/>
          </p:cNvSpPr>
          <p:nvPr/>
        </p:nvSpPr>
        <p:spPr bwMode="auto">
          <a:xfrm rot="19620000">
            <a:off x="6174346" y="3962129"/>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A</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3" name="Rectangle 7931"/>
          <p:cNvSpPr>
            <a:spLocks noChangeArrowheads="1"/>
          </p:cNvSpPr>
          <p:nvPr/>
        </p:nvSpPr>
        <p:spPr bwMode="auto">
          <a:xfrm rot="19860000">
            <a:off x="6255332" y="3918116"/>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4" name="Rectangle 7932"/>
          <p:cNvSpPr>
            <a:spLocks noChangeArrowheads="1"/>
          </p:cNvSpPr>
          <p:nvPr/>
        </p:nvSpPr>
        <p:spPr bwMode="auto">
          <a:xfrm rot="20160000">
            <a:off x="6338080" y="3881143"/>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5" name="Rectangle 7933"/>
          <p:cNvSpPr>
            <a:spLocks noChangeArrowheads="1"/>
          </p:cNvSpPr>
          <p:nvPr/>
        </p:nvSpPr>
        <p:spPr bwMode="auto">
          <a:xfrm rot="20460000">
            <a:off x="6424347" y="3851214"/>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6" name="Rectangle 7934"/>
          <p:cNvSpPr>
            <a:spLocks noChangeArrowheads="1"/>
          </p:cNvSpPr>
          <p:nvPr/>
        </p:nvSpPr>
        <p:spPr bwMode="auto">
          <a:xfrm rot="20760000">
            <a:off x="6521178" y="3826566"/>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U</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7" name="Rectangle 7935"/>
          <p:cNvSpPr>
            <a:spLocks noChangeArrowheads="1"/>
          </p:cNvSpPr>
          <p:nvPr/>
        </p:nvSpPr>
        <p:spPr bwMode="auto">
          <a:xfrm rot="21060000">
            <a:off x="6614488" y="3814242"/>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8" name="Rectangle 7936"/>
          <p:cNvSpPr>
            <a:spLocks noChangeArrowheads="1"/>
          </p:cNvSpPr>
          <p:nvPr/>
        </p:nvSpPr>
        <p:spPr bwMode="auto">
          <a:xfrm rot="21360000">
            <a:off x="6716601" y="3805439"/>
            <a:ext cx="158451"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999" name="Rectangle 7937"/>
          <p:cNvSpPr>
            <a:spLocks noChangeArrowheads="1"/>
          </p:cNvSpPr>
          <p:nvPr/>
        </p:nvSpPr>
        <p:spPr bwMode="auto">
          <a:xfrm rot="120000">
            <a:off x="6825756" y="3810721"/>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0" name="Rectangle 7938"/>
          <p:cNvSpPr>
            <a:spLocks noChangeArrowheads="1"/>
          </p:cNvSpPr>
          <p:nvPr/>
        </p:nvSpPr>
        <p:spPr bwMode="auto">
          <a:xfrm rot="420000">
            <a:off x="6926108" y="3823045"/>
            <a:ext cx="17429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1" name="Rectangle 7939"/>
          <p:cNvSpPr>
            <a:spLocks noChangeArrowheads="1"/>
          </p:cNvSpPr>
          <p:nvPr/>
        </p:nvSpPr>
        <p:spPr bwMode="auto">
          <a:xfrm rot="660000">
            <a:off x="7012376" y="3840651"/>
            <a:ext cx="161972"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2" name="Rectangle 7940"/>
          <p:cNvSpPr>
            <a:spLocks noChangeArrowheads="1"/>
          </p:cNvSpPr>
          <p:nvPr/>
        </p:nvSpPr>
        <p:spPr bwMode="auto">
          <a:xfrm rot="960000">
            <a:off x="7088081" y="3867059"/>
            <a:ext cx="183099"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3" name="Rectangle 7941"/>
          <p:cNvSpPr>
            <a:spLocks noChangeArrowheads="1"/>
          </p:cNvSpPr>
          <p:nvPr/>
        </p:nvSpPr>
        <p:spPr bwMode="auto">
          <a:xfrm rot="1200000">
            <a:off x="7183151" y="3891707"/>
            <a:ext cx="123240"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FFFFFF"/>
                </a:solidFill>
                <a:effectLst/>
                <a:latin typeface="Gothic 720" pitchFamily="50" charset="0"/>
                <a:cs typeface="Arial" pitchFamily="34" charset="0"/>
              </a:rPr>
              <a:t>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004" name="Rectangle 7942"/>
          <p:cNvSpPr>
            <a:spLocks noChangeArrowheads="1"/>
          </p:cNvSpPr>
          <p:nvPr/>
        </p:nvSpPr>
        <p:spPr bwMode="auto">
          <a:xfrm rot="1380000">
            <a:off x="7252960" y="3925679"/>
            <a:ext cx="1139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FF"/>
                </a:solidFill>
                <a:effectLst/>
                <a:latin typeface="Gothic 720" pitchFamily="50" charset="0"/>
                <a:cs typeface="Arial" pitchFamily="34" charset="0"/>
              </a:rPr>
              <a:t>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005" name="Rectangle 7943"/>
          <p:cNvSpPr>
            <a:spLocks noChangeArrowheads="1"/>
          </p:cNvSpPr>
          <p:nvPr/>
        </p:nvSpPr>
        <p:spPr bwMode="auto">
          <a:xfrm rot="1680000">
            <a:off x="7315916" y="3982940"/>
            <a:ext cx="17605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FF"/>
                </a:solidFill>
                <a:effectLst/>
                <a:latin typeface="Gothic 720" pitchFamily="50" charset="0"/>
                <a:cs typeface="Arial" pitchFamily="34" charset="0"/>
              </a:rPr>
              <a:t>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99" name="Freeform 8193"/>
          <p:cNvSpPr>
            <a:spLocks/>
          </p:cNvSpPr>
          <p:nvPr/>
        </p:nvSpPr>
        <p:spPr bwMode="auto">
          <a:xfrm>
            <a:off x="5913832" y="4153610"/>
            <a:ext cx="1755285" cy="1204227"/>
          </a:xfrm>
          <a:custGeom>
            <a:avLst/>
            <a:gdLst>
              <a:gd name="T0" fmla="*/ 697 w 722"/>
              <a:gd name="T1" fmla="*/ 495 h 495"/>
              <a:gd name="T2" fmla="*/ 722 w 722"/>
              <a:gd name="T3" fmla="*/ 361 h 495"/>
              <a:gd name="T4" fmla="*/ 361 w 722"/>
              <a:gd name="T5" fmla="*/ 0 h 495"/>
              <a:gd name="T6" fmla="*/ 361 w 722"/>
              <a:gd name="T7" fmla="*/ 0 h 495"/>
              <a:gd name="T8" fmla="*/ 0 w 722"/>
              <a:gd name="T9" fmla="*/ 361 h 495"/>
              <a:gd name="T10" fmla="*/ 26 w 722"/>
              <a:gd name="T11" fmla="*/ 495 h 495"/>
              <a:gd name="T12" fmla="*/ 697 w 722"/>
              <a:gd name="T13" fmla="*/ 495 h 495"/>
            </a:gdLst>
            <a:ahLst/>
            <a:cxnLst>
              <a:cxn ang="0">
                <a:pos x="T0" y="T1"/>
              </a:cxn>
              <a:cxn ang="0">
                <a:pos x="T2" y="T3"/>
              </a:cxn>
              <a:cxn ang="0">
                <a:pos x="T4" y="T5"/>
              </a:cxn>
              <a:cxn ang="0">
                <a:pos x="T6" y="T7"/>
              </a:cxn>
              <a:cxn ang="0">
                <a:pos x="T8" y="T9"/>
              </a:cxn>
              <a:cxn ang="0">
                <a:pos x="T10" y="T11"/>
              </a:cxn>
              <a:cxn ang="0">
                <a:pos x="T12" y="T13"/>
              </a:cxn>
            </a:cxnLst>
            <a:rect l="0" t="0" r="r" b="b"/>
            <a:pathLst>
              <a:path w="722" h="495">
                <a:moveTo>
                  <a:pt x="697" y="495"/>
                </a:moveTo>
                <a:cubicBezTo>
                  <a:pt x="713" y="453"/>
                  <a:pt x="722" y="408"/>
                  <a:pt x="722" y="361"/>
                </a:cubicBezTo>
                <a:cubicBezTo>
                  <a:pt x="722" y="162"/>
                  <a:pt x="561" y="1"/>
                  <a:pt x="361" y="0"/>
                </a:cubicBezTo>
                <a:cubicBezTo>
                  <a:pt x="361" y="0"/>
                  <a:pt x="361" y="0"/>
                  <a:pt x="361" y="0"/>
                </a:cubicBezTo>
                <a:cubicBezTo>
                  <a:pt x="162" y="1"/>
                  <a:pt x="0" y="162"/>
                  <a:pt x="0" y="361"/>
                </a:cubicBezTo>
                <a:cubicBezTo>
                  <a:pt x="0" y="408"/>
                  <a:pt x="9" y="453"/>
                  <a:pt x="26" y="495"/>
                </a:cubicBezTo>
                <a:lnTo>
                  <a:pt x="697" y="495"/>
                </a:lnTo>
                <a:close/>
              </a:path>
            </a:pathLst>
          </a:custGeom>
          <a:solidFill>
            <a:schemeClr val="tx1">
              <a:lumMod val="50000"/>
              <a:lumOff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622" name="Freeform 8316"/>
          <p:cNvSpPr>
            <a:spLocks/>
          </p:cNvSpPr>
          <p:nvPr/>
        </p:nvSpPr>
        <p:spPr bwMode="auto">
          <a:xfrm>
            <a:off x="5977213" y="5357837"/>
            <a:ext cx="1632045" cy="552818"/>
          </a:xfrm>
          <a:custGeom>
            <a:avLst/>
            <a:gdLst>
              <a:gd name="T0" fmla="*/ 671 w 671"/>
              <a:gd name="T1" fmla="*/ 0 h 227"/>
              <a:gd name="T2" fmla="*/ 0 w 671"/>
              <a:gd name="T3" fmla="*/ 0 h 227"/>
              <a:gd name="T4" fmla="*/ 335 w 671"/>
              <a:gd name="T5" fmla="*/ 227 h 227"/>
              <a:gd name="T6" fmla="*/ 671 w 671"/>
              <a:gd name="T7" fmla="*/ 0 h 227"/>
            </a:gdLst>
            <a:ahLst/>
            <a:cxnLst>
              <a:cxn ang="0">
                <a:pos x="T0" y="T1"/>
              </a:cxn>
              <a:cxn ang="0">
                <a:pos x="T2" y="T3"/>
              </a:cxn>
              <a:cxn ang="0">
                <a:pos x="T4" y="T5"/>
              </a:cxn>
              <a:cxn ang="0">
                <a:pos x="T6" y="T7"/>
              </a:cxn>
            </a:cxnLst>
            <a:rect l="0" t="0" r="r" b="b"/>
            <a:pathLst>
              <a:path w="671" h="227">
                <a:moveTo>
                  <a:pt x="671" y="0"/>
                </a:moveTo>
                <a:cubicBezTo>
                  <a:pt x="0" y="0"/>
                  <a:pt x="0" y="0"/>
                  <a:pt x="0" y="0"/>
                </a:cubicBezTo>
                <a:cubicBezTo>
                  <a:pt x="53" y="133"/>
                  <a:pt x="183" y="227"/>
                  <a:pt x="335" y="227"/>
                </a:cubicBezTo>
                <a:cubicBezTo>
                  <a:pt x="487" y="227"/>
                  <a:pt x="617" y="133"/>
                  <a:pt x="671" y="0"/>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255" name="Oval 7595"/>
          <p:cNvSpPr>
            <a:spLocks noChangeArrowheads="1"/>
          </p:cNvSpPr>
          <p:nvPr/>
        </p:nvSpPr>
        <p:spPr bwMode="auto">
          <a:xfrm>
            <a:off x="1675184" y="1696025"/>
            <a:ext cx="1230779" cy="1230779"/>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0071" name="Freeform 7608"/>
          <p:cNvSpPr>
            <a:spLocks noEditPoints="1"/>
          </p:cNvSpPr>
          <p:nvPr/>
        </p:nvSpPr>
        <p:spPr bwMode="auto">
          <a:xfrm>
            <a:off x="2160452" y="1886868"/>
            <a:ext cx="281691" cy="371480"/>
          </a:xfrm>
          <a:custGeom>
            <a:avLst/>
            <a:gdLst>
              <a:gd name="T0" fmla="*/ 87 w 116"/>
              <a:gd name="T1" fmla="*/ 79 h 153"/>
              <a:gd name="T2" fmla="*/ 81 w 116"/>
              <a:gd name="T3" fmla="*/ 79 h 153"/>
              <a:gd name="T4" fmla="*/ 101 w 116"/>
              <a:gd name="T5" fmla="*/ 43 h 153"/>
              <a:gd name="T6" fmla="*/ 58 w 116"/>
              <a:gd name="T7" fmla="*/ 0 h 153"/>
              <a:gd name="T8" fmla="*/ 15 w 116"/>
              <a:gd name="T9" fmla="*/ 43 h 153"/>
              <a:gd name="T10" fmla="*/ 34 w 116"/>
              <a:gd name="T11" fmla="*/ 79 h 153"/>
              <a:gd name="T12" fmla="*/ 28 w 116"/>
              <a:gd name="T13" fmla="*/ 79 h 153"/>
              <a:gd name="T14" fmla="*/ 0 w 116"/>
              <a:gd name="T15" fmla="*/ 108 h 153"/>
              <a:gd name="T16" fmla="*/ 0 w 116"/>
              <a:gd name="T17" fmla="*/ 148 h 153"/>
              <a:gd name="T18" fmla="*/ 4 w 116"/>
              <a:gd name="T19" fmla="*/ 153 h 153"/>
              <a:gd name="T20" fmla="*/ 111 w 116"/>
              <a:gd name="T21" fmla="*/ 153 h 153"/>
              <a:gd name="T22" fmla="*/ 116 w 116"/>
              <a:gd name="T23" fmla="*/ 148 h 153"/>
              <a:gd name="T24" fmla="*/ 116 w 116"/>
              <a:gd name="T25" fmla="*/ 108 h 153"/>
              <a:gd name="T26" fmla="*/ 87 w 116"/>
              <a:gd name="T27" fmla="*/ 79 h 153"/>
              <a:gd name="T28" fmla="*/ 24 w 116"/>
              <a:gd name="T29" fmla="*/ 43 h 153"/>
              <a:gd name="T30" fmla="*/ 58 w 116"/>
              <a:gd name="T31" fmla="*/ 10 h 153"/>
              <a:gd name="T32" fmla="*/ 91 w 116"/>
              <a:gd name="T33" fmla="*/ 43 h 153"/>
              <a:gd name="T34" fmla="*/ 58 w 116"/>
              <a:gd name="T35" fmla="*/ 77 h 153"/>
              <a:gd name="T36" fmla="*/ 24 w 116"/>
              <a:gd name="T37" fmla="*/ 43 h 153"/>
              <a:gd name="T38" fmla="*/ 72 w 116"/>
              <a:gd name="T39" fmla="*/ 84 h 153"/>
              <a:gd name="T40" fmla="*/ 58 w 116"/>
              <a:gd name="T41" fmla="*/ 98 h 153"/>
              <a:gd name="T42" fmla="*/ 44 w 116"/>
              <a:gd name="T43" fmla="*/ 84 h 153"/>
              <a:gd name="T44" fmla="*/ 58 w 116"/>
              <a:gd name="T45" fmla="*/ 86 h 153"/>
              <a:gd name="T46" fmla="*/ 72 w 116"/>
              <a:gd name="T47" fmla="*/ 84 h 153"/>
              <a:gd name="T48" fmla="*/ 106 w 116"/>
              <a:gd name="T49" fmla="*/ 143 h 153"/>
              <a:gd name="T50" fmla="*/ 93 w 116"/>
              <a:gd name="T51" fmla="*/ 143 h 153"/>
              <a:gd name="T52" fmla="*/ 93 w 116"/>
              <a:gd name="T53" fmla="*/ 120 h 153"/>
              <a:gd name="T54" fmla="*/ 88 w 116"/>
              <a:gd name="T55" fmla="*/ 115 h 153"/>
              <a:gd name="T56" fmla="*/ 84 w 116"/>
              <a:gd name="T57" fmla="*/ 120 h 153"/>
              <a:gd name="T58" fmla="*/ 84 w 116"/>
              <a:gd name="T59" fmla="*/ 143 h 153"/>
              <a:gd name="T60" fmla="*/ 32 w 116"/>
              <a:gd name="T61" fmla="*/ 143 h 153"/>
              <a:gd name="T62" fmla="*/ 32 w 116"/>
              <a:gd name="T63" fmla="*/ 120 h 153"/>
              <a:gd name="T64" fmla="*/ 27 w 116"/>
              <a:gd name="T65" fmla="*/ 115 h 153"/>
              <a:gd name="T66" fmla="*/ 22 w 116"/>
              <a:gd name="T67" fmla="*/ 120 h 153"/>
              <a:gd name="T68" fmla="*/ 22 w 116"/>
              <a:gd name="T69" fmla="*/ 143 h 153"/>
              <a:gd name="T70" fmla="*/ 9 w 116"/>
              <a:gd name="T71" fmla="*/ 143 h 153"/>
              <a:gd name="T72" fmla="*/ 9 w 116"/>
              <a:gd name="T73" fmla="*/ 108 h 153"/>
              <a:gd name="T74" fmla="*/ 28 w 116"/>
              <a:gd name="T75" fmla="*/ 89 h 153"/>
              <a:gd name="T76" fmla="*/ 35 w 116"/>
              <a:gd name="T77" fmla="*/ 89 h 153"/>
              <a:gd name="T78" fmla="*/ 54 w 116"/>
              <a:gd name="T79" fmla="*/ 108 h 153"/>
              <a:gd name="T80" fmla="*/ 58 w 116"/>
              <a:gd name="T81" fmla="*/ 109 h 153"/>
              <a:gd name="T82" fmla="*/ 61 w 116"/>
              <a:gd name="T83" fmla="*/ 108 h 153"/>
              <a:gd name="T84" fmla="*/ 80 w 116"/>
              <a:gd name="T85" fmla="*/ 89 h 153"/>
              <a:gd name="T86" fmla="*/ 87 w 116"/>
              <a:gd name="T87" fmla="*/ 89 h 153"/>
              <a:gd name="T88" fmla="*/ 106 w 116"/>
              <a:gd name="T89" fmla="*/ 108 h 153"/>
              <a:gd name="T90" fmla="*/ 106 w 116"/>
              <a:gd name="T91" fmla="*/ 14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6" h="153">
                <a:moveTo>
                  <a:pt x="87" y="79"/>
                </a:moveTo>
                <a:cubicBezTo>
                  <a:pt x="81" y="79"/>
                  <a:pt x="81" y="79"/>
                  <a:pt x="81" y="79"/>
                </a:cubicBezTo>
                <a:cubicBezTo>
                  <a:pt x="93" y="72"/>
                  <a:pt x="101" y="58"/>
                  <a:pt x="101" y="43"/>
                </a:cubicBezTo>
                <a:cubicBezTo>
                  <a:pt x="101" y="19"/>
                  <a:pt x="81" y="0"/>
                  <a:pt x="58" y="0"/>
                </a:cubicBezTo>
                <a:cubicBezTo>
                  <a:pt x="34" y="0"/>
                  <a:pt x="15" y="19"/>
                  <a:pt x="15" y="43"/>
                </a:cubicBezTo>
                <a:cubicBezTo>
                  <a:pt x="15" y="58"/>
                  <a:pt x="22" y="72"/>
                  <a:pt x="34" y="79"/>
                </a:cubicBezTo>
                <a:cubicBezTo>
                  <a:pt x="28" y="79"/>
                  <a:pt x="28" y="79"/>
                  <a:pt x="28" y="79"/>
                </a:cubicBezTo>
                <a:cubicBezTo>
                  <a:pt x="12" y="79"/>
                  <a:pt x="0" y="92"/>
                  <a:pt x="0" y="108"/>
                </a:cubicBezTo>
                <a:cubicBezTo>
                  <a:pt x="0" y="148"/>
                  <a:pt x="0" y="148"/>
                  <a:pt x="0" y="148"/>
                </a:cubicBezTo>
                <a:cubicBezTo>
                  <a:pt x="0" y="150"/>
                  <a:pt x="2" y="153"/>
                  <a:pt x="4" y="153"/>
                </a:cubicBezTo>
                <a:cubicBezTo>
                  <a:pt x="111" y="153"/>
                  <a:pt x="111" y="153"/>
                  <a:pt x="111" y="153"/>
                </a:cubicBezTo>
                <a:cubicBezTo>
                  <a:pt x="114" y="153"/>
                  <a:pt x="116" y="150"/>
                  <a:pt x="116" y="148"/>
                </a:cubicBezTo>
                <a:cubicBezTo>
                  <a:pt x="116" y="108"/>
                  <a:pt x="116" y="108"/>
                  <a:pt x="116" y="108"/>
                </a:cubicBezTo>
                <a:cubicBezTo>
                  <a:pt x="116" y="92"/>
                  <a:pt x="103" y="79"/>
                  <a:pt x="87" y="79"/>
                </a:cubicBezTo>
                <a:moveTo>
                  <a:pt x="24" y="43"/>
                </a:moveTo>
                <a:cubicBezTo>
                  <a:pt x="24" y="25"/>
                  <a:pt x="39" y="10"/>
                  <a:pt x="58" y="10"/>
                </a:cubicBezTo>
                <a:cubicBezTo>
                  <a:pt x="76" y="10"/>
                  <a:pt x="91" y="25"/>
                  <a:pt x="91" y="43"/>
                </a:cubicBezTo>
                <a:cubicBezTo>
                  <a:pt x="91" y="62"/>
                  <a:pt x="76" y="77"/>
                  <a:pt x="58" y="77"/>
                </a:cubicBezTo>
                <a:cubicBezTo>
                  <a:pt x="39" y="77"/>
                  <a:pt x="24" y="62"/>
                  <a:pt x="24" y="43"/>
                </a:cubicBezTo>
                <a:moveTo>
                  <a:pt x="72" y="84"/>
                </a:moveTo>
                <a:cubicBezTo>
                  <a:pt x="58" y="98"/>
                  <a:pt x="58" y="98"/>
                  <a:pt x="58" y="98"/>
                </a:cubicBezTo>
                <a:cubicBezTo>
                  <a:pt x="44" y="84"/>
                  <a:pt x="44" y="84"/>
                  <a:pt x="44" y="84"/>
                </a:cubicBezTo>
                <a:cubicBezTo>
                  <a:pt x="48" y="85"/>
                  <a:pt x="53" y="86"/>
                  <a:pt x="58" y="86"/>
                </a:cubicBezTo>
                <a:cubicBezTo>
                  <a:pt x="63" y="86"/>
                  <a:pt x="67" y="85"/>
                  <a:pt x="72" y="84"/>
                </a:cubicBezTo>
                <a:moveTo>
                  <a:pt x="106" y="143"/>
                </a:moveTo>
                <a:cubicBezTo>
                  <a:pt x="93" y="143"/>
                  <a:pt x="93" y="143"/>
                  <a:pt x="93" y="143"/>
                </a:cubicBezTo>
                <a:cubicBezTo>
                  <a:pt x="93" y="120"/>
                  <a:pt x="93" y="120"/>
                  <a:pt x="93" y="120"/>
                </a:cubicBezTo>
                <a:cubicBezTo>
                  <a:pt x="93" y="118"/>
                  <a:pt x="91" y="115"/>
                  <a:pt x="88" y="115"/>
                </a:cubicBezTo>
                <a:cubicBezTo>
                  <a:pt x="86" y="115"/>
                  <a:pt x="84" y="118"/>
                  <a:pt x="84" y="120"/>
                </a:cubicBezTo>
                <a:cubicBezTo>
                  <a:pt x="84" y="143"/>
                  <a:pt x="84" y="143"/>
                  <a:pt x="84" y="143"/>
                </a:cubicBezTo>
                <a:cubicBezTo>
                  <a:pt x="32" y="143"/>
                  <a:pt x="32" y="143"/>
                  <a:pt x="32" y="143"/>
                </a:cubicBezTo>
                <a:cubicBezTo>
                  <a:pt x="32" y="120"/>
                  <a:pt x="32" y="120"/>
                  <a:pt x="32" y="120"/>
                </a:cubicBezTo>
                <a:cubicBezTo>
                  <a:pt x="32" y="118"/>
                  <a:pt x="29" y="115"/>
                  <a:pt x="27" y="115"/>
                </a:cubicBezTo>
                <a:cubicBezTo>
                  <a:pt x="24" y="115"/>
                  <a:pt x="22" y="118"/>
                  <a:pt x="22" y="120"/>
                </a:cubicBezTo>
                <a:cubicBezTo>
                  <a:pt x="22" y="143"/>
                  <a:pt x="22" y="143"/>
                  <a:pt x="22" y="143"/>
                </a:cubicBezTo>
                <a:cubicBezTo>
                  <a:pt x="9" y="143"/>
                  <a:pt x="9" y="143"/>
                  <a:pt x="9" y="143"/>
                </a:cubicBezTo>
                <a:cubicBezTo>
                  <a:pt x="9" y="108"/>
                  <a:pt x="9" y="108"/>
                  <a:pt x="9" y="108"/>
                </a:cubicBezTo>
                <a:cubicBezTo>
                  <a:pt x="9" y="97"/>
                  <a:pt x="18" y="89"/>
                  <a:pt x="28" y="89"/>
                </a:cubicBezTo>
                <a:cubicBezTo>
                  <a:pt x="35" y="89"/>
                  <a:pt x="35" y="89"/>
                  <a:pt x="35" y="89"/>
                </a:cubicBezTo>
                <a:cubicBezTo>
                  <a:pt x="54" y="108"/>
                  <a:pt x="54" y="108"/>
                  <a:pt x="54" y="108"/>
                </a:cubicBezTo>
                <a:cubicBezTo>
                  <a:pt x="55" y="109"/>
                  <a:pt x="56" y="109"/>
                  <a:pt x="58" y="109"/>
                </a:cubicBezTo>
                <a:cubicBezTo>
                  <a:pt x="59" y="109"/>
                  <a:pt x="60" y="109"/>
                  <a:pt x="61" y="108"/>
                </a:cubicBezTo>
                <a:cubicBezTo>
                  <a:pt x="80" y="89"/>
                  <a:pt x="80" y="89"/>
                  <a:pt x="80" y="89"/>
                </a:cubicBezTo>
                <a:cubicBezTo>
                  <a:pt x="87" y="89"/>
                  <a:pt x="87" y="89"/>
                  <a:pt x="87" y="89"/>
                </a:cubicBezTo>
                <a:cubicBezTo>
                  <a:pt x="98" y="89"/>
                  <a:pt x="106" y="97"/>
                  <a:pt x="106" y="108"/>
                </a:cubicBezTo>
                <a:lnTo>
                  <a:pt x="106"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269" name="Picture 202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2368" y="4057739"/>
            <a:ext cx="1746379" cy="548640"/>
          </a:xfrm>
          <a:prstGeom prst="rect">
            <a:avLst/>
          </a:prstGeom>
        </p:spPr>
      </p:pic>
      <p:sp>
        <p:nvSpPr>
          <p:cNvPr id="20270" name="TextBox 20269"/>
          <p:cNvSpPr txBox="1"/>
          <p:nvPr/>
        </p:nvSpPr>
        <p:spPr>
          <a:xfrm>
            <a:off x="1675415" y="2298518"/>
            <a:ext cx="1229720" cy="369332"/>
          </a:xfrm>
          <a:prstGeom prst="rect">
            <a:avLst/>
          </a:prstGeom>
          <a:noFill/>
        </p:spPr>
        <p:txBody>
          <a:bodyPr wrap="square" rtlCol="0">
            <a:spAutoFit/>
          </a:bodyPr>
          <a:lstStyle/>
          <a:p>
            <a:pPr algn="ctr"/>
            <a:r>
              <a:rPr lang="en-US" sz="900" b="1" dirty="0">
                <a:solidFill>
                  <a:schemeClr val="bg1"/>
                </a:solidFill>
              </a:rPr>
              <a:t>CREATE</a:t>
            </a:r>
          </a:p>
          <a:p>
            <a:pPr algn="ctr"/>
            <a:r>
              <a:rPr lang="en-US" sz="900" b="1" dirty="0" smtClean="0">
                <a:solidFill>
                  <a:schemeClr val="bg1"/>
                </a:solidFill>
              </a:rPr>
              <a:t>PROSPECT POOL</a:t>
            </a:r>
            <a:endParaRPr lang="en-US" sz="900" b="1" dirty="0">
              <a:solidFill>
                <a:schemeClr val="bg1"/>
              </a:solidFill>
            </a:endParaRPr>
          </a:p>
        </p:txBody>
      </p:sp>
      <p:sp>
        <p:nvSpPr>
          <p:cNvPr id="20276" name="TextBox 20275"/>
          <p:cNvSpPr txBox="1"/>
          <p:nvPr/>
        </p:nvSpPr>
        <p:spPr>
          <a:xfrm>
            <a:off x="121476" y="3135335"/>
            <a:ext cx="1979071" cy="246221"/>
          </a:xfrm>
          <a:prstGeom prst="rect">
            <a:avLst/>
          </a:prstGeom>
          <a:noFill/>
        </p:spPr>
        <p:txBody>
          <a:bodyPr wrap="square" rtlCol="0">
            <a:spAutoFit/>
          </a:bodyPr>
          <a:lstStyle/>
          <a:p>
            <a:pPr algn="ctr"/>
            <a:r>
              <a:rPr lang="en-US" sz="1000" b="1" dirty="0" smtClean="0">
                <a:solidFill>
                  <a:schemeClr val="bg1"/>
                </a:solidFill>
              </a:rPr>
              <a:t>CUSTOMER MANAGEMENT</a:t>
            </a:r>
            <a:endParaRPr lang="en-US" sz="1000" b="1" dirty="0">
              <a:solidFill>
                <a:schemeClr val="bg1"/>
              </a:solidFill>
            </a:endParaRPr>
          </a:p>
        </p:txBody>
      </p:sp>
      <p:sp>
        <p:nvSpPr>
          <p:cNvPr id="20277" name="Rectangle 20276"/>
          <p:cNvSpPr/>
          <p:nvPr/>
        </p:nvSpPr>
        <p:spPr>
          <a:xfrm>
            <a:off x="254255" y="3361678"/>
            <a:ext cx="1725100" cy="461665"/>
          </a:xfrm>
          <a:prstGeom prst="rect">
            <a:avLst/>
          </a:prstGeom>
        </p:spPr>
        <p:txBody>
          <a:bodyPr wrap="square">
            <a:spAutoFit/>
          </a:bodyPr>
          <a:lstStyle/>
          <a:p>
            <a:r>
              <a:rPr lang="en-US" sz="800" dirty="0">
                <a:solidFill>
                  <a:schemeClr val="bg1"/>
                </a:solidFill>
              </a:rPr>
              <a:t>Maximize customer lifetime value</a:t>
            </a:r>
          </a:p>
          <a:p>
            <a:r>
              <a:rPr lang="en-US" sz="800" dirty="0">
                <a:solidFill>
                  <a:schemeClr val="bg1"/>
                </a:solidFill>
              </a:rPr>
              <a:t>when the consumer is engaged</a:t>
            </a:r>
          </a:p>
          <a:p>
            <a:r>
              <a:rPr lang="en-US" sz="800" dirty="0">
                <a:solidFill>
                  <a:schemeClr val="bg1"/>
                </a:solidFill>
              </a:rPr>
              <a:t>and in the market to buy.</a:t>
            </a:r>
          </a:p>
        </p:txBody>
      </p:sp>
      <p:cxnSp>
        <p:nvCxnSpPr>
          <p:cNvPr id="20280" name="Straight Connector 20279"/>
          <p:cNvCxnSpPr/>
          <p:nvPr/>
        </p:nvCxnSpPr>
        <p:spPr>
          <a:xfrm>
            <a:off x="2303993" y="4379123"/>
            <a:ext cx="0" cy="115214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81" name="Straight Connector 20280"/>
          <p:cNvCxnSpPr/>
          <p:nvPr/>
        </p:nvCxnSpPr>
        <p:spPr>
          <a:xfrm>
            <a:off x="2898230" y="4391455"/>
            <a:ext cx="0" cy="115214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282" name="TextBox 20281"/>
          <p:cNvSpPr txBox="1"/>
          <p:nvPr/>
        </p:nvSpPr>
        <p:spPr>
          <a:xfrm>
            <a:off x="4060382" y="4942185"/>
            <a:ext cx="1229720" cy="246221"/>
          </a:xfrm>
          <a:prstGeom prst="rect">
            <a:avLst/>
          </a:prstGeom>
          <a:noFill/>
        </p:spPr>
        <p:txBody>
          <a:bodyPr wrap="square" rtlCol="0">
            <a:spAutoFit/>
          </a:bodyPr>
          <a:lstStyle/>
          <a:p>
            <a:pPr algn="ctr"/>
            <a:r>
              <a:rPr lang="en-US" sz="1000" b="1" dirty="0">
                <a:solidFill>
                  <a:schemeClr val="bg1"/>
                </a:solidFill>
              </a:rPr>
              <a:t>FULFILLMENT</a:t>
            </a:r>
          </a:p>
        </p:txBody>
      </p:sp>
      <p:sp>
        <p:nvSpPr>
          <p:cNvPr id="20283" name="TextBox 20282"/>
          <p:cNvSpPr txBox="1"/>
          <p:nvPr/>
        </p:nvSpPr>
        <p:spPr>
          <a:xfrm>
            <a:off x="1522247" y="4479749"/>
            <a:ext cx="777359" cy="846386"/>
          </a:xfrm>
          <a:prstGeom prst="rect">
            <a:avLst/>
          </a:prstGeom>
          <a:noFill/>
        </p:spPr>
        <p:txBody>
          <a:bodyPr wrap="square" rtlCol="0">
            <a:spAutoFit/>
          </a:bodyPr>
          <a:lstStyle/>
          <a:p>
            <a:pPr algn="r"/>
            <a:r>
              <a:rPr lang="en-US" sz="700" dirty="0" smtClean="0">
                <a:solidFill>
                  <a:schemeClr val="bg1"/>
                </a:solidFill>
              </a:rPr>
              <a:t>Overdraft</a:t>
            </a:r>
          </a:p>
          <a:p>
            <a:pPr algn="r"/>
            <a:endParaRPr lang="en-US" sz="700" dirty="0">
              <a:solidFill>
                <a:schemeClr val="bg1"/>
              </a:solidFill>
            </a:endParaRPr>
          </a:p>
          <a:p>
            <a:pPr algn="r"/>
            <a:r>
              <a:rPr lang="en-US" sz="700" dirty="0" smtClean="0">
                <a:solidFill>
                  <a:schemeClr val="bg1"/>
                </a:solidFill>
              </a:rPr>
              <a:t>Money</a:t>
            </a:r>
          </a:p>
          <a:p>
            <a:pPr algn="r"/>
            <a:endParaRPr lang="en-US" sz="700" dirty="0">
              <a:solidFill>
                <a:schemeClr val="bg1"/>
              </a:solidFill>
            </a:endParaRPr>
          </a:p>
          <a:p>
            <a:pPr algn="r"/>
            <a:r>
              <a:rPr lang="en-US" sz="700" dirty="0" smtClean="0">
                <a:solidFill>
                  <a:schemeClr val="bg1"/>
                </a:solidFill>
              </a:rPr>
              <a:t>Credit Card</a:t>
            </a:r>
          </a:p>
          <a:p>
            <a:pPr algn="r"/>
            <a:endParaRPr lang="en-US" sz="700" dirty="0">
              <a:solidFill>
                <a:schemeClr val="bg1"/>
              </a:solidFill>
            </a:endParaRPr>
          </a:p>
          <a:p>
            <a:pPr algn="r"/>
            <a:r>
              <a:rPr lang="en-US" sz="700" dirty="0" smtClean="0">
                <a:solidFill>
                  <a:schemeClr val="bg1"/>
                </a:solidFill>
              </a:rPr>
              <a:t>Auto</a:t>
            </a:r>
            <a:endParaRPr lang="en-US" sz="700" dirty="0">
              <a:solidFill>
                <a:schemeClr val="bg1"/>
              </a:solidFill>
            </a:endParaRPr>
          </a:p>
        </p:txBody>
      </p:sp>
      <p:sp>
        <p:nvSpPr>
          <p:cNvPr id="20284" name="TextBox 20283"/>
          <p:cNvSpPr txBox="1"/>
          <p:nvPr/>
        </p:nvSpPr>
        <p:spPr>
          <a:xfrm>
            <a:off x="2205562" y="4470533"/>
            <a:ext cx="777359" cy="738664"/>
          </a:xfrm>
          <a:prstGeom prst="rect">
            <a:avLst/>
          </a:prstGeom>
          <a:noFill/>
        </p:spPr>
        <p:txBody>
          <a:bodyPr wrap="square" rtlCol="0">
            <a:spAutoFit/>
          </a:bodyPr>
          <a:lstStyle/>
          <a:p>
            <a:pPr algn="ctr"/>
            <a:r>
              <a:rPr lang="en-US" sz="700" dirty="0">
                <a:solidFill>
                  <a:schemeClr val="bg1"/>
                </a:solidFill>
              </a:rPr>
              <a:t>CDs and</a:t>
            </a:r>
          </a:p>
          <a:p>
            <a:pPr algn="ctr"/>
            <a:r>
              <a:rPr lang="en-US" sz="700" dirty="0" smtClean="0">
                <a:solidFill>
                  <a:schemeClr val="bg1"/>
                </a:solidFill>
              </a:rPr>
              <a:t>Savings</a:t>
            </a:r>
          </a:p>
          <a:p>
            <a:pPr algn="ctr"/>
            <a:endParaRPr lang="en-US" sz="700" dirty="0">
              <a:solidFill>
                <a:schemeClr val="bg1"/>
              </a:solidFill>
            </a:endParaRPr>
          </a:p>
          <a:p>
            <a:pPr algn="ctr"/>
            <a:r>
              <a:rPr lang="en-US" sz="700" dirty="0">
                <a:solidFill>
                  <a:schemeClr val="bg1"/>
                </a:solidFill>
              </a:rPr>
              <a:t>Unsecured</a:t>
            </a:r>
          </a:p>
          <a:p>
            <a:pPr algn="ctr"/>
            <a:r>
              <a:rPr lang="en-US" sz="700" dirty="0">
                <a:solidFill>
                  <a:schemeClr val="bg1"/>
                </a:solidFill>
              </a:rPr>
              <a:t>lines</a:t>
            </a:r>
          </a:p>
          <a:p>
            <a:pPr algn="ctr"/>
            <a:r>
              <a:rPr lang="en-US" sz="700" dirty="0">
                <a:solidFill>
                  <a:schemeClr val="bg1"/>
                </a:solidFill>
              </a:rPr>
              <a:t>Mortgage</a:t>
            </a:r>
            <a:endParaRPr lang="en-US" sz="700" dirty="0" smtClean="0">
              <a:solidFill>
                <a:schemeClr val="bg1"/>
              </a:solidFill>
            </a:endParaRPr>
          </a:p>
        </p:txBody>
      </p:sp>
      <p:sp>
        <p:nvSpPr>
          <p:cNvPr id="20285" name="TextBox 20284"/>
          <p:cNvSpPr txBox="1"/>
          <p:nvPr/>
        </p:nvSpPr>
        <p:spPr>
          <a:xfrm>
            <a:off x="2884208" y="4476492"/>
            <a:ext cx="572471" cy="954107"/>
          </a:xfrm>
          <a:prstGeom prst="rect">
            <a:avLst/>
          </a:prstGeom>
          <a:noFill/>
        </p:spPr>
        <p:txBody>
          <a:bodyPr wrap="square" rtlCol="0">
            <a:spAutoFit/>
          </a:bodyPr>
          <a:lstStyle/>
          <a:p>
            <a:r>
              <a:rPr lang="en-US" sz="700" dirty="0">
                <a:solidFill>
                  <a:schemeClr val="bg1"/>
                </a:solidFill>
              </a:rPr>
              <a:t>Debit</a:t>
            </a:r>
          </a:p>
          <a:p>
            <a:r>
              <a:rPr lang="en-US" sz="700" dirty="0" smtClean="0">
                <a:solidFill>
                  <a:schemeClr val="bg1"/>
                </a:solidFill>
              </a:rPr>
              <a:t>Card</a:t>
            </a:r>
          </a:p>
          <a:p>
            <a:endParaRPr lang="en-US" sz="700" dirty="0">
              <a:solidFill>
                <a:schemeClr val="bg1"/>
              </a:solidFill>
            </a:endParaRPr>
          </a:p>
          <a:p>
            <a:r>
              <a:rPr lang="en-US" sz="700" dirty="0">
                <a:solidFill>
                  <a:schemeClr val="bg1"/>
                </a:solidFill>
              </a:rPr>
              <a:t>Wealth</a:t>
            </a:r>
          </a:p>
          <a:p>
            <a:r>
              <a:rPr lang="en-US" sz="700" dirty="0">
                <a:solidFill>
                  <a:schemeClr val="bg1"/>
                </a:solidFill>
              </a:rPr>
              <a:t>products</a:t>
            </a:r>
          </a:p>
          <a:p>
            <a:endParaRPr lang="en-US" sz="700" dirty="0" smtClean="0">
              <a:solidFill>
                <a:schemeClr val="bg1"/>
              </a:solidFill>
            </a:endParaRPr>
          </a:p>
          <a:p>
            <a:r>
              <a:rPr lang="en-US" sz="700" dirty="0">
                <a:solidFill>
                  <a:schemeClr val="bg1"/>
                </a:solidFill>
              </a:rPr>
              <a:t>Home</a:t>
            </a:r>
          </a:p>
          <a:p>
            <a:r>
              <a:rPr lang="en-US" sz="700" dirty="0" smtClean="0">
                <a:solidFill>
                  <a:schemeClr val="bg1"/>
                </a:solidFill>
              </a:rPr>
              <a:t>equity</a:t>
            </a:r>
            <a:endParaRPr lang="en-US" sz="700" dirty="0">
              <a:solidFill>
                <a:schemeClr val="bg1"/>
              </a:solidFill>
            </a:endParaRPr>
          </a:p>
        </p:txBody>
      </p:sp>
      <p:sp>
        <p:nvSpPr>
          <p:cNvPr id="20289" name="Rectangle 20288"/>
          <p:cNvSpPr/>
          <p:nvPr/>
        </p:nvSpPr>
        <p:spPr>
          <a:xfrm>
            <a:off x="5985492" y="5386003"/>
            <a:ext cx="1619599" cy="338554"/>
          </a:xfrm>
          <a:prstGeom prst="rect">
            <a:avLst/>
          </a:prstGeom>
        </p:spPr>
        <p:txBody>
          <a:bodyPr wrap="square">
            <a:spAutoFit/>
          </a:bodyPr>
          <a:lstStyle/>
          <a:p>
            <a:pPr algn="ctr"/>
            <a:r>
              <a:rPr lang="en-US" sz="800" dirty="0">
                <a:solidFill>
                  <a:schemeClr val="bg1"/>
                </a:solidFill>
              </a:rPr>
              <a:t>CROSS-SELL/UP-SELL</a:t>
            </a:r>
          </a:p>
          <a:p>
            <a:pPr algn="ctr"/>
            <a:r>
              <a:rPr lang="en-US" sz="800" dirty="0">
                <a:solidFill>
                  <a:schemeClr val="bg1"/>
                </a:solidFill>
              </a:rPr>
              <a:t>AT POINT OF SALE</a:t>
            </a:r>
          </a:p>
        </p:txBody>
      </p:sp>
      <p:sp>
        <p:nvSpPr>
          <p:cNvPr id="3" name="Title 2"/>
          <p:cNvSpPr>
            <a:spLocks noGrp="1"/>
          </p:cNvSpPr>
          <p:nvPr>
            <p:ph type="title"/>
          </p:nvPr>
        </p:nvSpPr>
        <p:spPr/>
        <p:txBody>
          <a:bodyPr/>
          <a:lstStyle/>
          <a:p>
            <a:r>
              <a:rPr lang="en-GB" sz="2400" dirty="0"/>
              <a:t>Experian’s DDA </a:t>
            </a:r>
            <a:r>
              <a:rPr lang="en-GB" sz="2400" dirty="0" smtClean="0"/>
              <a:t>capabilities</a:t>
            </a:r>
            <a:endParaRPr lang="en-US" sz="2400" dirty="0"/>
          </a:p>
        </p:txBody>
      </p:sp>
      <p:sp>
        <p:nvSpPr>
          <p:cNvPr id="160" name="Freeform 7782"/>
          <p:cNvSpPr>
            <a:spLocks/>
          </p:cNvSpPr>
          <p:nvPr/>
        </p:nvSpPr>
        <p:spPr bwMode="auto">
          <a:xfrm>
            <a:off x="7376560" y="3011509"/>
            <a:ext cx="1627632" cy="1479205"/>
          </a:xfrm>
          <a:custGeom>
            <a:avLst/>
            <a:gdLst>
              <a:gd name="T0" fmla="*/ 695 w 769"/>
              <a:gd name="T1" fmla="*/ 0 h 395"/>
              <a:gd name="T2" fmla="*/ 74 w 769"/>
              <a:gd name="T3" fmla="*/ 0 h 395"/>
              <a:gd name="T4" fmla="*/ 0 w 769"/>
              <a:gd name="T5" fmla="*/ 74 h 395"/>
              <a:gd name="T6" fmla="*/ 0 w 769"/>
              <a:gd name="T7" fmla="*/ 255 h 395"/>
              <a:gd name="T8" fmla="*/ 74 w 769"/>
              <a:gd name="T9" fmla="*/ 329 h 395"/>
              <a:gd name="T10" fmla="*/ 304 w 769"/>
              <a:gd name="T11" fmla="*/ 329 h 395"/>
              <a:gd name="T12" fmla="*/ 380 w 769"/>
              <a:gd name="T13" fmla="*/ 395 h 395"/>
              <a:gd name="T14" fmla="*/ 423 w 769"/>
              <a:gd name="T15" fmla="*/ 357 h 395"/>
              <a:gd name="T16" fmla="*/ 453 w 769"/>
              <a:gd name="T17" fmla="*/ 329 h 395"/>
              <a:gd name="T18" fmla="*/ 695 w 769"/>
              <a:gd name="T19" fmla="*/ 329 h 395"/>
              <a:gd name="T20" fmla="*/ 769 w 769"/>
              <a:gd name="T21" fmla="*/ 255 h 395"/>
              <a:gd name="T22" fmla="*/ 769 w 769"/>
              <a:gd name="T23" fmla="*/ 74 h 395"/>
              <a:gd name="T24" fmla="*/ 695 w 769"/>
              <a:gd name="T25" fmla="*/ 0 h 395"/>
              <a:gd name="connsiteX0" fmla="*/ 9038 w 10000"/>
              <a:gd name="connsiteY0" fmla="*/ 0 h 10000"/>
              <a:gd name="connsiteX1" fmla="*/ 962 w 10000"/>
              <a:gd name="connsiteY1" fmla="*/ 0 h 10000"/>
              <a:gd name="connsiteX2" fmla="*/ 0 w 10000"/>
              <a:gd name="connsiteY2" fmla="*/ 1873 h 10000"/>
              <a:gd name="connsiteX3" fmla="*/ 0 w 10000"/>
              <a:gd name="connsiteY3" fmla="*/ 6456 h 10000"/>
              <a:gd name="connsiteX4" fmla="*/ 962 w 10000"/>
              <a:gd name="connsiteY4" fmla="*/ 8329 h 10000"/>
              <a:gd name="connsiteX5" fmla="*/ 3953 w 10000"/>
              <a:gd name="connsiteY5" fmla="*/ 8329 h 10000"/>
              <a:gd name="connsiteX6" fmla="*/ 4941 w 10000"/>
              <a:gd name="connsiteY6" fmla="*/ 10000 h 10000"/>
              <a:gd name="connsiteX7" fmla="*/ 5891 w 10000"/>
              <a:gd name="connsiteY7" fmla="*/ 8329 h 10000"/>
              <a:gd name="connsiteX8" fmla="*/ 9038 w 10000"/>
              <a:gd name="connsiteY8" fmla="*/ 8329 h 10000"/>
              <a:gd name="connsiteX9" fmla="*/ 10000 w 10000"/>
              <a:gd name="connsiteY9" fmla="*/ 6456 h 10000"/>
              <a:gd name="connsiteX10" fmla="*/ 10000 w 10000"/>
              <a:gd name="connsiteY10" fmla="*/ 1873 h 10000"/>
              <a:gd name="connsiteX11" fmla="*/ 9038 w 10000"/>
              <a:gd name="connsiteY11" fmla="*/ 0 h 1000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2690"/>
              <a:gd name="connsiteX1" fmla="*/ 962 w 10000"/>
              <a:gd name="connsiteY1" fmla="*/ 0 h 12690"/>
              <a:gd name="connsiteX2" fmla="*/ 0 w 10000"/>
              <a:gd name="connsiteY2" fmla="*/ 1873 h 12690"/>
              <a:gd name="connsiteX3" fmla="*/ 0 w 10000"/>
              <a:gd name="connsiteY3" fmla="*/ 6456 h 12690"/>
              <a:gd name="connsiteX4" fmla="*/ 962 w 10000"/>
              <a:gd name="connsiteY4" fmla="*/ 8329 h 12690"/>
              <a:gd name="connsiteX5" fmla="*/ 3953 w 10000"/>
              <a:gd name="connsiteY5" fmla="*/ 8329 h 12690"/>
              <a:gd name="connsiteX6" fmla="*/ 2439 w 10000"/>
              <a:gd name="connsiteY6" fmla="*/ 12690 h 12690"/>
              <a:gd name="connsiteX7" fmla="*/ 5891 w 10000"/>
              <a:gd name="connsiteY7" fmla="*/ 8329 h 12690"/>
              <a:gd name="connsiteX8" fmla="*/ 9038 w 10000"/>
              <a:gd name="connsiteY8" fmla="*/ 8329 h 12690"/>
              <a:gd name="connsiteX9" fmla="*/ 10000 w 10000"/>
              <a:gd name="connsiteY9" fmla="*/ 6456 h 12690"/>
              <a:gd name="connsiteX10" fmla="*/ 10000 w 10000"/>
              <a:gd name="connsiteY10" fmla="*/ 1873 h 12690"/>
              <a:gd name="connsiteX11" fmla="*/ 9038 w 10000"/>
              <a:gd name="connsiteY11" fmla="*/ 0 h 12690"/>
              <a:gd name="connsiteX0" fmla="*/ 9038 w 10000"/>
              <a:gd name="connsiteY0" fmla="*/ 0 h 13178"/>
              <a:gd name="connsiteX1" fmla="*/ 962 w 10000"/>
              <a:gd name="connsiteY1" fmla="*/ 0 h 13178"/>
              <a:gd name="connsiteX2" fmla="*/ 0 w 10000"/>
              <a:gd name="connsiteY2" fmla="*/ 1873 h 13178"/>
              <a:gd name="connsiteX3" fmla="*/ 0 w 10000"/>
              <a:gd name="connsiteY3" fmla="*/ 6456 h 13178"/>
              <a:gd name="connsiteX4" fmla="*/ 962 w 10000"/>
              <a:gd name="connsiteY4" fmla="*/ 8329 h 13178"/>
              <a:gd name="connsiteX5" fmla="*/ 3953 w 10000"/>
              <a:gd name="connsiteY5" fmla="*/ 8329 h 13178"/>
              <a:gd name="connsiteX6" fmla="*/ 2439 w 10000"/>
              <a:gd name="connsiteY6" fmla="*/ 12690 h 13178"/>
              <a:gd name="connsiteX7" fmla="*/ 5891 w 10000"/>
              <a:gd name="connsiteY7" fmla="*/ 8329 h 13178"/>
              <a:gd name="connsiteX8" fmla="*/ 9038 w 10000"/>
              <a:gd name="connsiteY8" fmla="*/ 8329 h 13178"/>
              <a:gd name="connsiteX9" fmla="*/ 10000 w 10000"/>
              <a:gd name="connsiteY9" fmla="*/ 6456 h 13178"/>
              <a:gd name="connsiteX10" fmla="*/ 10000 w 10000"/>
              <a:gd name="connsiteY10" fmla="*/ 1873 h 13178"/>
              <a:gd name="connsiteX11" fmla="*/ 9038 w 10000"/>
              <a:gd name="connsiteY11" fmla="*/ 0 h 13178"/>
              <a:gd name="connsiteX0" fmla="*/ 9038 w 10000"/>
              <a:gd name="connsiteY0" fmla="*/ 0 h 13160"/>
              <a:gd name="connsiteX1" fmla="*/ 962 w 10000"/>
              <a:gd name="connsiteY1" fmla="*/ 0 h 13160"/>
              <a:gd name="connsiteX2" fmla="*/ 0 w 10000"/>
              <a:gd name="connsiteY2" fmla="*/ 1873 h 13160"/>
              <a:gd name="connsiteX3" fmla="*/ 0 w 10000"/>
              <a:gd name="connsiteY3" fmla="*/ 6456 h 13160"/>
              <a:gd name="connsiteX4" fmla="*/ 962 w 10000"/>
              <a:gd name="connsiteY4" fmla="*/ 8329 h 13160"/>
              <a:gd name="connsiteX5" fmla="*/ 3953 w 10000"/>
              <a:gd name="connsiteY5" fmla="*/ 8329 h 13160"/>
              <a:gd name="connsiteX6" fmla="*/ 2439 w 10000"/>
              <a:gd name="connsiteY6" fmla="*/ 12690 h 13160"/>
              <a:gd name="connsiteX7" fmla="*/ 5891 w 10000"/>
              <a:gd name="connsiteY7" fmla="*/ 8329 h 13160"/>
              <a:gd name="connsiteX8" fmla="*/ 9038 w 10000"/>
              <a:gd name="connsiteY8" fmla="*/ 8329 h 13160"/>
              <a:gd name="connsiteX9" fmla="*/ 10000 w 10000"/>
              <a:gd name="connsiteY9" fmla="*/ 6456 h 13160"/>
              <a:gd name="connsiteX10" fmla="*/ 10000 w 10000"/>
              <a:gd name="connsiteY10" fmla="*/ 1873 h 13160"/>
              <a:gd name="connsiteX11" fmla="*/ 9038 w 10000"/>
              <a:gd name="connsiteY11" fmla="*/ 0 h 13160"/>
              <a:gd name="connsiteX0" fmla="*/ 9038 w 10000"/>
              <a:gd name="connsiteY0" fmla="*/ 0 h 13160"/>
              <a:gd name="connsiteX1" fmla="*/ 962 w 10000"/>
              <a:gd name="connsiteY1" fmla="*/ 0 h 13160"/>
              <a:gd name="connsiteX2" fmla="*/ 0 w 10000"/>
              <a:gd name="connsiteY2" fmla="*/ 1873 h 13160"/>
              <a:gd name="connsiteX3" fmla="*/ 0 w 10000"/>
              <a:gd name="connsiteY3" fmla="*/ 6456 h 13160"/>
              <a:gd name="connsiteX4" fmla="*/ 962 w 10000"/>
              <a:gd name="connsiteY4" fmla="*/ 8329 h 13160"/>
              <a:gd name="connsiteX5" fmla="*/ 3953 w 10000"/>
              <a:gd name="connsiteY5" fmla="*/ 8329 h 13160"/>
              <a:gd name="connsiteX6" fmla="*/ 2439 w 10000"/>
              <a:gd name="connsiteY6" fmla="*/ 12690 h 13160"/>
              <a:gd name="connsiteX7" fmla="*/ 5891 w 10000"/>
              <a:gd name="connsiteY7" fmla="*/ 8329 h 13160"/>
              <a:gd name="connsiteX8" fmla="*/ 9038 w 10000"/>
              <a:gd name="connsiteY8" fmla="*/ 8329 h 13160"/>
              <a:gd name="connsiteX9" fmla="*/ 10000 w 10000"/>
              <a:gd name="connsiteY9" fmla="*/ 6456 h 13160"/>
              <a:gd name="connsiteX10" fmla="*/ 10000 w 10000"/>
              <a:gd name="connsiteY10" fmla="*/ 1873 h 13160"/>
              <a:gd name="connsiteX11" fmla="*/ 9038 w 10000"/>
              <a:gd name="connsiteY11" fmla="*/ 0 h 13160"/>
              <a:gd name="connsiteX0" fmla="*/ 9038 w 10000"/>
              <a:gd name="connsiteY0" fmla="*/ 0 h 13160"/>
              <a:gd name="connsiteX1" fmla="*/ 962 w 10000"/>
              <a:gd name="connsiteY1" fmla="*/ 0 h 13160"/>
              <a:gd name="connsiteX2" fmla="*/ 0 w 10000"/>
              <a:gd name="connsiteY2" fmla="*/ 1873 h 13160"/>
              <a:gd name="connsiteX3" fmla="*/ 0 w 10000"/>
              <a:gd name="connsiteY3" fmla="*/ 6456 h 13160"/>
              <a:gd name="connsiteX4" fmla="*/ 962 w 10000"/>
              <a:gd name="connsiteY4" fmla="*/ 8329 h 13160"/>
              <a:gd name="connsiteX5" fmla="*/ 3953 w 10000"/>
              <a:gd name="connsiteY5" fmla="*/ 8329 h 13160"/>
              <a:gd name="connsiteX6" fmla="*/ 2439 w 10000"/>
              <a:gd name="connsiteY6" fmla="*/ 12690 h 13160"/>
              <a:gd name="connsiteX7" fmla="*/ 5891 w 10000"/>
              <a:gd name="connsiteY7" fmla="*/ 8329 h 13160"/>
              <a:gd name="connsiteX8" fmla="*/ 9038 w 10000"/>
              <a:gd name="connsiteY8" fmla="*/ 8329 h 13160"/>
              <a:gd name="connsiteX9" fmla="*/ 10000 w 10000"/>
              <a:gd name="connsiteY9" fmla="*/ 6456 h 13160"/>
              <a:gd name="connsiteX10" fmla="*/ 10000 w 10000"/>
              <a:gd name="connsiteY10" fmla="*/ 1873 h 13160"/>
              <a:gd name="connsiteX11" fmla="*/ 9038 w 10000"/>
              <a:gd name="connsiteY11" fmla="*/ 0 h 13160"/>
              <a:gd name="connsiteX0" fmla="*/ 9038 w 10000"/>
              <a:gd name="connsiteY0" fmla="*/ 0 h 12690"/>
              <a:gd name="connsiteX1" fmla="*/ 962 w 10000"/>
              <a:gd name="connsiteY1" fmla="*/ 0 h 12690"/>
              <a:gd name="connsiteX2" fmla="*/ 0 w 10000"/>
              <a:gd name="connsiteY2" fmla="*/ 1873 h 12690"/>
              <a:gd name="connsiteX3" fmla="*/ 0 w 10000"/>
              <a:gd name="connsiteY3" fmla="*/ 6456 h 12690"/>
              <a:gd name="connsiteX4" fmla="*/ 962 w 10000"/>
              <a:gd name="connsiteY4" fmla="*/ 8329 h 12690"/>
              <a:gd name="connsiteX5" fmla="*/ 3953 w 10000"/>
              <a:gd name="connsiteY5" fmla="*/ 8329 h 12690"/>
              <a:gd name="connsiteX6" fmla="*/ 2439 w 10000"/>
              <a:gd name="connsiteY6" fmla="*/ 12690 h 12690"/>
              <a:gd name="connsiteX7" fmla="*/ 5891 w 10000"/>
              <a:gd name="connsiteY7" fmla="*/ 8329 h 12690"/>
              <a:gd name="connsiteX8" fmla="*/ 9038 w 10000"/>
              <a:gd name="connsiteY8" fmla="*/ 8329 h 12690"/>
              <a:gd name="connsiteX9" fmla="*/ 10000 w 10000"/>
              <a:gd name="connsiteY9" fmla="*/ 6456 h 12690"/>
              <a:gd name="connsiteX10" fmla="*/ 10000 w 10000"/>
              <a:gd name="connsiteY10" fmla="*/ 1873 h 12690"/>
              <a:gd name="connsiteX11" fmla="*/ 9038 w 10000"/>
              <a:gd name="connsiteY11" fmla="*/ 0 h 12690"/>
              <a:gd name="connsiteX0" fmla="*/ 9038 w 10000"/>
              <a:gd name="connsiteY0" fmla="*/ 0 h 12690"/>
              <a:gd name="connsiteX1" fmla="*/ 962 w 10000"/>
              <a:gd name="connsiteY1" fmla="*/ 0 h 12690"/>
              <a:gd name="connsiteX2" fmla="*/ 0 w 10000"/>
              <a:gd name="connsiteY2" fmla="*/ 1873 h 12690"/>
              <a:gd name="connsiteX3" fmla="*/ 0 w 10000"/>
              <a:gd name="connsiteY3" fmla="*/ 6456 h 12690"/>
              <a:gd name="connsiteX4" fmla="*/ 962 w 10000"/>
              <a:gd name="connsiteY4" fmla="*/ 8329 h 12690"/>
              <a:gd name="connsiteX5" fmla="*/ 3953 w 10000"/>
              <a:gd name="connsiteY5" fmla="*/ 8329 h 12690"/>
              <a:gd name="connsiteX6" fmla="*/ 2439 w 10000"/>
              <a:gd name="connsiteY6" fmla="*/ 12690 h 12690"/>
              <a:gd name="connsiteX7" fmla="*/ 5891 w 10000"/>
              <a:gd name="connsiteY7" fmla="*/ 8329 h 12690"/>
              <a:gd name="connsiteX8" fmla="*/ 9038 w 10000"/>
              <a:gd name="connsiteY8" fmla="*/ 8329 h 12690"/>
              <a:gd name="connsiteX9" fmla="*/ 10000 w 10000"/>
              <a:gd name="connsiteY9" fmla="*/ 6456 h 12690"/>
              <a:gd name="connsiteX10" fmla="*/ 10000 w 10000"/>
              <a:gd name="connsiteY10" fmla="*/ 1873 h 12690"/>
              <a:gd name="connsiteX11" fmla="*/ 9038 w 10000"/>
              <a:gd name="connsiteY11" fmla="*/ 0 h 12690"/>
              <a:gd name="connsiteX0" fmla="*/ 9038 w 10000"/>
              <a:gd name="connsiteY0" fmla="*/ 0 h 12690"/>
              <a:gd name="connsiteX1" fmla="*/ 962 w 10000"/>
              <a:gd name="connsiteY1" fmla="*/ 0 h 12690"/>
              <a:gd name="connsiteX2" fmla="*/ 0 w 10000"/>
              <a:gd name="connsiteY2" fmla="*/ 1873 h 12690"/>
              <a:gd name="connsiteX3" fmla="*/ 0 w 10000"/>
              <a:gd name="connsiteY3" fmla="*/ 6456 h 12690"/>
              <a:gd name="connsiteX4" fmla="*/ 962 w 10000"/>
              <a:gd name="connsiteY4" fmla="*/ 8329 h 12690"/>
              <a:gd name="connsiteX5" fmla="*/ 3953 w 10000"/>
              <a:gd name="connsiteY5" fmla="*/ 8329 h 12690"/>
              <a:gd name="connsiteX6" fmla="*/ 2439 w 10000"/>
              <a:gd name="connsiteY6" fmla="*/ 12690 h 12690"/>
              <a:gd name="connsiteX7" fmla="*/ 5891 w 10000"/>
              <a:gd name="connsiteY7" fmla="*/ 8329 h 12690"/>
              <a:gd name="connsiteX8" fmla="*/ 9038 w 10000"/>
              <a:gd name="connsiteY8" fmla="*/ 8329 h 12690"/>
              <a:gd name="connsiteX9" fmla="*/ 10000 w 10000"/>
              <a:gd name="connsiteY9" fmla="*/ 6456 h 12690"/>
              <a:gd name="connsiteX10" fmla="*/ 10000 w 10000"/>
              <a:gd name="connsiteY10" fmla="*/ 1873 h 12690"/>
              <a:gd name="connsiteX11" fmla="*/ 9038 w 10000"/>
              <a:gd name="connsiteY11" fmla="*/ 0 h 12690"/>
              <a:gd name="connsiteX0" fmla="*/ 9038 w 10000"/>
              <a:gd name="connsiteY0" fmla="*/ 0 h 12690"/>
              <a:gd name="connsiteX1" fmla="*/ 962 w 10000"/>
              <a:gd name="connsiteY1" fmla="*/ 0 h 12690"/>
              <a:gd name="connsiteX2" fmla="*/ 0 w 10000"/>
              <a:gd name="connsiteY2" fmla="*/ 1873 h 12690"/>
              <a:gd name="connsiteX3" fmla="*/ 0 w 10000"/>
              <a:gd name="connsiteY3" fmla="*/ 6456 h 12690"/>
              <a:gd name="connsiteX4" fmla="*/ 962 w 10000"/>
              <a:gd name="connsiteY4" fmla="*/ 8329 h 12690"/>
              <a:gd name="connsiteX5" fmla="*/ 3953 w 10000"/>
              <a:gd name="connsiteY5" fmla="*/ 8329 h 12690"/>
              <a:gd name="connsiteX6" fmla="*/ 2439 w 10000"/>
              <a:gd name="connsiteY6" fmla="*/ 12690 h 12690"/>
              <a:gd name="connsiteX7" fmla="*/ 5891 w 10000"/>
              <a:gd name="connsiteY7" fmla="*/ 8329 h 12690"/>
              <a:gd name="connsiteX8" fmla="*/ 9038 w 10000"/>
              <a:gd name="connsiteY8" fmla="*/ 8329 h 12690"/>
              <a:gd name="connsiteX9" fmla="*/ 10000 w 10000"/>
              <a:gd name="connsiteY9" fmla="*/ 6456 h 12690"/>
              <a:gd name="connsiteX10" fmla="*/ 10000 w 10000"/>
              <a:gd name="connsiteY10" fmla="*/ 1873 h 12690"/>
              <a:gd name="connsiteX11" fmla="*/ 9038 w 10000"/>
              <a:gd name="connsiteY11" fmla="*/ 0 h 12690"/>
              <a:gd name="connsiteX0" fmla="*/ 9038 w 10000"/>
              <a:gd name="connsiteY0" fmla="*/ 0 h 12690"/>
              <a:gd name="connsiteX1" fmla="*/ 962 w 10000"/>
              <a:gd name="connsiteY1" fmla="*/ 0 h 12690"/>
              <a:gd name="connsiteX2" fmla="*/ 0 w 10000"/>
              <a:gd name="connsiteY2" fmla="*/ 1873 h 12690"/>
              <a:gd name="connsiteX3" fmla="*/ 0 w 10000"/>
              <a:gd name="connsiteY3" fmla="*/ 6456 h 12690"/>
              <a:gd name="connsiteX4" fmla="*/ 962 w 10000"/>
              <a:gd name="connsiteY4" fmla="*/ 8329 h 12690"/>
              <a:gd name="connsiteX5" fmla="*/ 3953 w 10000"/>
              <a:gd name="connsiteY5" fmla="*/ 8329 h 12690"/>
              <a:gd name="connsiteX6" fmla="*/ 2439 w 10000"/>
              <a:gd name="connsiteY6" fmla="*/ 12690 h 12690"/>
              <a:gd name="connsiteX7" fmla="*/ 5891 w 10000"/>
              <a:gd name="connsiteY7" fmla="*/ 8329 h 12690"/>
              <a:gd name="connsiteX8" fmla="*/ 9038 w 10000"/>
              <a:gd name="connsiteY8" fmla="*/ 8329 h 12690"/>
              <a:gd name="connsiteX9" fmla="*/ 10000 w 10000"/>
              <a:gd name="connsiteY9" fmla="*/ 6456 h 12690"/>
              <a:gd name="connsiteX10" fmla="*/ 10000 w 10000"/>
              <a:gd name="connsiteY10" fmla="*/ 1873 h 12690"/>
              <a:gd name="connsiteX11" fmla="*/ 9038 w 10000"/>
              <a:gd name="connsiteY11" fmla="*/ 0 h 12690"/>
              <a:gd name="connsiteX0" fmla="*/ 9038 w 10000"/>
              <a:gd name="connsiteY0" fmla="*/ 0 h 12839"/>
              <a:gd name="connsiteX1" fmla="*/ 962 w 10000"/>
              <a:gd name="connsiteY1" fmla="*/ 0 h 12839"/>
              <a:gd name="connsiteX2" fmla="*/ 0 w 10000"/>
              <a:gd name="connsiteY2" fmla="*/ 1873 h 12839"/>
              <a:gd name="connsiteX3" fmla="*/ 0 w 10000"/>
              <a:gd name="connsiteY3" fmla="*/ 6456 h 12839"/>
              <a:gd name="connsiteX4" fmla="*/ 962 w 10000"/>
              <a:gd name="connsiteY4" fmla="*/ 8329 h 12839"/>
              <a:gd name="connsiteX5" fmla="*/ 3953 w 10000"/>
              <a:gd name="connsiteY5" fmla="*/ 8329 h 12839"/>
              <a:gd name="connsiteX6" fmla="*/ 2543 w 10000"/>
              <a:gd name="connsiteY6" fmla="*/ 12839 h 12839"/>
              <a:gd name="connsiteX7" fmla="*/ 5891 w 10000"/>
              <a:gd name="connsiteY7" fmla="*/ 8329 h 12839"/>
              <a:gd name="connsiteX8" fmla="*/ 9038 w 10000"/>
              <a:gd name="connsiteY8" fmla="*/ 8329 h 12839"/>
              <a:gd name="connsiteX9" fmla="*/ 10000 w 10000"/>
              <a:gd name="connsiteY9" fmla="*/ 6456 h 12839"/>
              <a:gd name="connsiteX10" fmla="*/ 10000 w 10000"/>
              <a:gd name="connsiteY10" fmla="*/ 1873 h 12839"/>
              <a:gd name="connsiteX11" fmla="*/ 9038 w 10000"/>
              <a:gd name="connsiteY11" fmla="*/ 0 h 12839"/>
              <a:gd name="connsiteX0" fmla="*/ 9038 w 10000"/>
              <a:gd name="connsiteY0" fmla="*/ 0 h 12839"/>
              <a:gd name="connsiteX1" fmla="*/ 962 w 10000"/>
              <a:gd name="connsiteY1" fmla="*/ 0 h 12839"/>
              <a:gd name="connsiteX2" fmla="*/ 0 w 10000"/>
              <a:gd name="connsiteY2" fmla="*/ 1873 h 12839"/>
              <a:gd name="connsiteX3" fmla="*/ 0 w 10000"/>
              <a:gd name="connsiteY3" fmla="*/ 6456 h 12839"/>
              <a:gd name="connsiteX4" fmla="*/ 962 w 10000"/>
              <a:gd name="connsiteY4" fmla="*/ 8329 h 12839"/>
              <a:gd name="connsiteX5" fmla="*/ 3953 w 10000"/>
              <a:gd name="connsiteY5" fmla="*/ 8329 h 12839"/>
              <a:gd name="connsiteX6" fmla="*/ 2543 w 10000"/>
              <a:gd name="connsiteY6" fmla="*/ 12839 h 12839"/>
              <a:gd name="connsiteX7" fmla="*/ 5891 w 10000"/>
              <a:gd name="connsiteY7" fmla="*/ 8329 h 12839"/>
              <a:gd name="connsiteX8" fmla="*/ 9038 w 10000"/>
              <a:gd name="connsiteY8" fmla="*/ 8329 h 12839"/>
              <a:gd name="connsiteX9" fmla="*/ 10000 w 10000"/>
              <a:gd name="connsiteY9" fmla="*/ 6456 h 12839"/>
              <a:gd name="connsiteX10" fmla="*/ 10000 w 10000"/>
              <a:gd name="connsiteY10" fmla="*/ 1873 h 12839"/>
              <a:gd name="connsiteX11" fmla="*/ 9038 w 10000"/>
              <a:gd name="connsiteY11" fmla="*/ 0 h 12839"/>
              <a:gd name="connsiteX0" fmla="*/ 9038 w 10000"/>
              <a:gd name="connsiteY0" fmla="*/ 0 h 12839"/>
              <a:gd name="connsiteX1" fmla="*/ 962 w 10000"/>
              <a:gd name="connsiteY1" fmla="*/ 0 h 12839"/>
              <a:gd name="connsiteX2" fmla="*/ 0 w 10000"/>
              <a:gd name="connsiteY2" fmla="*/ 1873 h 12839"/>
              <a:gd name="connsiteX3" fmla="*/ 0 w 10000"/>
              <a:gd name="connsiteY3" fmla="*/ 6456 h 12839"/>
              <a:gd name="connsiteX4" fmla="*/ 962 w 10000"/>
              <a:gd name="connsiteY4" fmla="*/ 8329 h 12839"/>
              <a:gd name="connsiteX5" fmla="*/ 3953 w 10000"/>
              <a:gd name="connsiteY5" fmla="*/ 8329 h 12839"/>
              <a:gd name="connsiteX6" fmla="*/ 2543 w 10000"/>
              <a:gd name="connsiteY6" fmla="*/ 12839 h 12839"/>
              <a:gd name="connsiteX7" fmla="*/ 5891 w 10000"/>
              <a:gd name="connsiteY7" fmla="*/ 8329 h 12839"/>
              <a:gd name="connsiteX8" fmla="*/ 9038 w 10000"/>
              <a:gd name="connsiteY8" fmla="*/ 8329 h 12839"/>
              <a:gd name="connsiteX9" fmla="*/ 10000 w 10000"/>
              <a:gd name="connsiteY9" fmla="*/ 6456 h 12839"/>
              <a:gd name="connsiteX10" fmla="*/ 10000 w 10000"/>
              <a:gd name="connsiteY10" fmla="*/ 1873 h 12839"/>
              <a:gd name="connsiteX11" fmla="*/ 9038 w 10000"/>
              <a:gd name="connsiteY11" fmla="*/ 0 h 12839"/>
              <a:gd name="connsiteX0" fmla="*/ 9038 w 10000"/>
              <a:gd name="connsiteY0" fmla="*/ 0 h 12839"/>
              <a:gd name="connsiteX1" fmla="*/ 962 w 10000"/>
              <a:gd name="connsiteY1" fmla="*/ 0 h 12839"/>
              <a:gd name="connsiteX2" fmla="*/ 0 w 10000"/>
              <a:gd name="connsiteY2" fmla="*/ 1873 h 12839"/>
              <a:gd name="connsiteX3" fmla="*/ 0 w 10000"/>
              <a:gd name="connsiteY3" fmla="*/ 6456 h 12839"/>
              <a:gd name="connsiteX4" fmla="*/ 962 w 10000"/>
              <a:gd name="connsiteY4" fmla="*/ 8329 h 12839"/>
              <a:gd name="connsiteX5" fmla="*/ 3953 w 10000"/>
              <a:gd name="connsiteY5" fmla="*/ 8329 h 12839"/>
              <a:gd name="connsiteX6" fmla="*/ 2543 w 10000"/>
              <a:gd name="connsiteY6" fmla="*/ 12839 h 12839"/>
              <a:gd name="connsiteX7" fmla="*/ 5891 w 10000"/>
              <a:gd name="connsiteY7" fmla="*/ 8329 h 12839"/>
              <a:gd name="connsiteX8" fmla="*/ 9038 w 10000"/>
              <a:gd name="connsiteY8" fmla="*/ 8329 h 12839"/>
              <a:gd name="connsiteX9" fmla="*/ 10000 w 10000"/>
              <a:gd name="connsiteY9" fmla="*/ 6456 h 12839"/>
              <a:gd name="connsiteX10" fmla="*/ 10000 w 10000"/>
              <a:gd name="connsiteY10" fmla="*/ 1873 h 12839"/>
              <a:gd name="connsiteX11" fmla="*/ 9038 w 10000"/>
              <a:gd name="connsiteY11" fmla="*/ 0 h 1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2839">
                <a:moveTo>
                  <a:pt x="9038" y="0"/>
                </a:moveTo>
                <a:lnTo>
                  <a:pt x="962" y="0"/>
                </a:lnTo>
                <a:cubicBezTo>
                  <a:pt x="429" y="0"/>
                  <a:pt x="0" y="835"/>
                  <a:pt x="0" y="1873"/>
                </a:cubicBezTo>
                <a:lnTo>
                  <a:pt x="0" y="6456"/>
                </a:lnTo>
                <a:cubicBezTo>
                  <a:pt x="0" y="7494"/>
                  <a:pt x="429" y="8329"/>
                  <a:pt x="962" y="8329"/>
                </a:cubicBezTo>
                <a:lnTo>
                  <a:pt x="3953" y="8329"/>
                </a:lnTo>
                <a:cubicBezTo>
                  <a:pt x="3287" y="10493"/>
                  <a:pt x="3341" y="10435"/>
                  <a:pt x="2543" y="12839"/>
                </a:cubicBezTo>
                <a:cubicBezTo>
                  <a:pt x="3622" y="11737"/>
                  <a:pt x="5018" y="9598"/>
                  <a:pt x="5891" y="8329"/>
                </a:cubicBezTo>
                <a:cubicBezTo>
                  <a:pt x="6614" y="8341"/>
                  <a:pt x="7989" y="8329"/>
                  <a:pt x="9038" y="8329"/>
                </a:cubicBezTo>
                <a:cubicBezTo>
                  <a:pt x="9571" y="8329"/>
                  <a:pt x="10000" y="7494"/>
                  <a:pt x="10000" y="6456"/>
                </a:cubicBezTo>
                <a:lnTo>
                  <a:pt x="10000" y="1873"/>
                </a:lnTo>
                <a:cubicBezTo>
                  <a:pt x="10000" y="835"/>
                  <a:pt x="9571" y="0"/>
                  <a:pt x="9038" y="0"/>
                </a:cubicBezTo>
                <a:close/>
              </a:path>
            </a:pathLst>
          </a:custGeom>
          <a:solidFill>
            <a:srgbClr val="41404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62" name="TextBox 161"/>
          <p:cNvSpPr txBox="1"/>
          <p:nvPr/>
        </p:nvSpPr>
        <p:spPr>
          <a:xfrm>
            <a:off x="7404053" y="3153460"/>
            <a:ext cx="1569409" cy="246221"/>
          </a:xfrm>
          <a:prstGeom prst="rect">
            <a:avLst/>
          </a:prstGeom>
          <a:noFill/>
        </p:spPr>
        <p:txBody>
          <a:bodyPr wrap="square" rtlCol="0">
            <a:spAutoFit/>
          </a:bodyPr>
          <a:lstStyle/>
          <a:p>
            <a:pPr algn="ctr"/>
            <a:r>
              <a:rPr lang="en-US" sz="1000" b="1" dirty="0">
                <a:solidFill>
                  <a:schemeClr val="bg1"/>
                </a:solidFill>
              </a:rPr>
              <a:t>ACCOUNT OPENING</a:t>
            </a:r>
          </a:p>
        </p:txBody>
      </p:sp>
      <p:sp>
        <p:nvSpPr>
          <p:cNvPr id="163" name="Rectangle 162"/>
          <p:cNvSpPr/>
          <p:nvPr/>
        </p:nvSpPr>
        <p:spPr>
          <a:xfrm>
            <a:off x="7375098" y="3367303"/>
            <a:ext cx="1628080" cy="461665"/>
          </a:xfrm>
          <a:prstGeom prst="rect">
            <a:avLst/>
          </a:prstGeom>
        </p:spPr>
        <p:txBody>
          <a:bodyPr wrap="square">
            <a:spAutoFit/>
          </a:bodyPr>
          <a:lstStyle/>
          <a:p>
            <a:pPr algn="ctr"/>
            <a:r>
              <a:rPr lang="en-US" sz="800" dirty="0">
                <a:solidFill>
                  <a:schemeClr val="bg1"/>
                </a:solidFill>
              </a:rPr>
              <a:t>Confidently authenticate</a:t>
            </a:r>
          </a:p>
          <a:p>
            <a:pPr algn="ctr"/>
            <a:r>
              <a:rPr lang="en-US" sz="800" dirty="0">
                <a:solidFill>
                  <a:schemeClr val="bg1"/>
                </a:solidFill>
              </a:rPr>
              <a:t>consumers, reduce risk and</a:t>
            </a:r>
          </a:p>
          <a:p>
            <a:pPr algn="ctr"/>
            <a:r>
              <a:rPr lang="en-US" sz="800" dirty="0">
                <a:solidFill>
                  <a:schemeClr val="bg1"/>
                </a:solidFill>
              </a:rPr>
              <a:t>book more profitable accounts.</a:t>
            </a:r>
          </a:p>
        </p:txBody>
      </p:sp>
      <p:grpSp>
        <p:nvGrpSpPr>
          <p:cNvPr id="4" name="Group 3"/>
          <p:cNvGrpSpPr/>
          <p:nvPr/>
        </p:nvGrpSpPr>
        <p:grpSpPr>
          <a:xfrm>
            <a:off x="5249613" y="656827"/>
            <a:ext cx="2589242" cy="1072334"/>
            <a:chOff x="5262293" y="980161"/>
            <a:chExt cx="2881226" cy="1210194"/>
          </a:xfrm>
          <a:solidFill>
            <a:srgbClr val="414042"/>
          </a:solidFill>
        </p:grpSpPr>
        <p:sp>
          <p:nvSpPr>
            <p:cNvPr id="161" name="Freeform 7782"/>
            <p:cNvSpPr>
              <a:spLocks/>
            </p:cNvSpPr>
            <p:nvPr/>
          </p:nvSpPr>
          <p:spPr bwMode="auto">
            <a:xfrm>
              <a:off x="5262293" y="980161"/>
              <a:ext cx="2881226" cy="1210194"/>
            </a:xfrm>
            <a:custGeom>
              <a:avLst/>
              <a:gdLst>
                <a:gd name="T0" fmla="*/ 695 w 769"/>
                <a:gd name="T1" fmla="*/ 0 h 395"/>
                <a:gd name="T2" fmla="*/ 74 w 769"/>
                <a:gd name="T3" fmla="*/ 0 h 395"/>
                <a:gd name="T4" fmla="*/ 0 w 769"/>
                <a:gd name="T5" fmla="*/ 74 h 395"/>
                <a:gd name="T6" fmla="*/ 0 w 769"/>
                <a:gd name="T7" fmla="*/ 255 h 395"/>
                <a:gd name="T8" fmla="*/ 74 w 769"/>
                <a:gd name="T9" fmla="*/ 329 h 395"/>
                <a:gd name="T10" fmla="*/ 304 w 769"/>
                <a:gd name="T11" fmla="*/ 329 h 395"/>
                <a:gd name="T12" fmla="*/ 380 w 769"/>
                <a:gd name="T13" fmla="*/ 395 h 395"/>
                <a:gd name="T14" fmla="*/ 423 w 769"/>
                <a:gd name="T15" fmla="*/ 357 h 395"/>
                <a:gd name="T16" fmla="*/ 453 w 769"/>
                <a:gd name="T17" fmla="*/ 329 h 395"/>
                <a:gd name="T18" fmla="*/ 695 w 769"/>
                <a:gd name="T19" fmla="*/ 329 h 395"/>
                <a:gd name="T20" fmla="*/ 769 w 769"/>
                <a:gd name="T21" fmla="*/ 255 h 395"/>
                <a:gd name="T22" fmla="*/ 769 w 769"/>
                <a:gd name="T23" fmla="*/ 74 h 395"/>
                <a:gd name="T24" fmla="*/ 695 w 769"/>
                <a:gd name="T25" fmla="*/ 0 h 395"/>
                <a:gd name="connsiteX0" fmla="*/ 9038 w 10000"/>
                <a:gd name="connsiteY0" fmla="*/ 0 h 10000"/>
                <a:gd name="connsiteX1" fmla="*/ 962 w 10000"/>
                <a:gd name="connsiteY1" fmla="*/ 0 h 10000"/>
                <a:gd name="connsiteX2" fmla="*/ 0 w 10000"/>
                <a:gd name="connsiteY2" fmla="*/ 1873 h 10000"/>
                <a:gd name="connsiteX3" fmla="*/ 0 w 10000"/>
                <a:gd name="connsiteY3" fmla="*/ 6456 h 10000"/>
                <a:gd name="connsiteX4" fmla="*/ 962 w 10000"/>
                <a:gd name="connsiteY4" fmla="*/ 8329 h 10000"/>
                <a:gd name="connsiteX5" fmla="*/ 3953 w 10000"/>
                <a:gd name="connsiteY5" fmla="*/ 8329 h 10000"/>
                <a:gd name="connsiteX6" fmla="*/ 4941 w 10000"/>
                <a:gd name="connsiteY6" fmla="*/ 10000 h 10000"/>
                <a:gd name="connsiteX7" fmla="*/ 5891 w 10000"/>
                <a:gd name="connsiteY7" fmla="*/ 8329 h 10000"/>
                <a:gd name="connsiteX8" fmla="*/ 9038 w 10000"/>
                <a:gd name="connsiteY8" fmla="*/ 8329 h 10000"/>
                <a:gd name="connsiteX9" fmla="*/ 10000 w 10000"/>
                <a:gd name="connsiteY9" fmla="*/ 6456 h 10000"/>
                <a:gd name="connsiteX10" fmla="*/ 10000 w 10000"/>
                <a:gd name="connsiteY10" fmla="*/ 1873 h 10000"/>
                <a:gd name="connsiteX11" fmla="*/ 9038 w 10000"/>
                <a:gd name="connsiteY11" fmla="*/ 0 h 1000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3890"/>
                <a:gd name="connsiteX1" fmla="*/ 962 w 10000"/>
                <a:gd name="connsiteY1" fmla="*/ 0 h 13890"/>
                <a:gd name="connsiteX2" fmla="*/ 0 w 10000"/>
                <a:gd name="connsiteY2" fmla="*/ 1873 h 13890"/>
                <a:gd name="connsiteX3" fmla="*/ 0 w 10000"/>
                <a:gd name="connsiteY3" fmla="*/ 6456 h 13890"/>
                <a:gd name="connsiteX4" fmla="*/ 962 w 10000"/>
                <a:gd name="connsiteY4" fmla="*/ 8329 h 13890"/>
                <a:gd name="connsiteX5" fmla="*/ 3953 w 10000"/>
                <a:gd name="connsiteY5" fmla="*/ 8329 h 13890"/>
                <a:gd name="connsiteX6" fmla="*/ 6788 w 10000"/>
                <a:gd name="connsiteY6" fmla="*/ 13890 h 13890"/>
                <a:gd name="connsiteX7" fmla="*/ 5891 w 10000"/>
                <a:gd name="connsiteY7" fmla="*/ 8329 h 13890"/>
                <a:gd name="connsiteX8" fmla="*/ 9038 w 10000"/>
                <a:gd name="connsiteY8" fmla="*/ 8329 h 13890"/>
                <a:gd name="connsiteX9" fmla="*/ 10000 w 10000"/>
                <a:gd name="connsiteY9" fmla="*/ 6456 h 13890"/>
                <a:gd name="connsiteX10" fmla="*/ 10000 w 10000"/>
                <a:gd name="connsiteY10" fmla="*/ 1873 h 13890"/>
                <a:gd name="connsiteX11" fmla="*/ 9038 w 10000"/>
                <a:gd name="connsiteY11" fmla="*/ 0 h 13890"/>
                <a:gd name="connsiteX0" fmla="*/ 9038 w 10000"/>
                <a:gd name="connsiteY0" fmla="*/ 0 h 12690"/>
                <a:gd name="connsiteX1" fmla="*/ 962 w 10000"/>
                <a:gd name="connsiteY1" fmla="*/ 0 h 12690"/>
                <a:gd name="connsiteX2" fmla="*/ 0 w 10000"/>
                <a:gd name="connsiteY2" fmla="*/ 1873 h 12690"/>
                <a:gd name="connsiteX3" fmla="*/ 0 w 10000"/>
                <a:gd name="connsiteY3" fmla="*/ 6456 h 12690"/>
                <a:gd name="connsiteX4" fmla="*/ 962 w 10000"/>
                <a:gd name="connsiteY4" fmla="*/ 8329 h 12690"/>
                <a:gd name="connsiteX5" fmla="*/ 3953 w 10000"/>
                <a:gd name="connsiteY5" fmla="*/ 8329 h 12690"/>
                <a:gd name="connsiteX6" fmla="*/ 2439 w 10000"/>
                <a:gd name="connsiteY6" fmla="*/ 12690 h 12690"/>
                <a:gd name="connsiteX7" fmla="*/ 5891 w 10000"/>
                <a:gd name="connsiteY7" fmla="*/ 8329 h 12690"/>
                <a:gd name="connsiteX8" fmla="*/ 9038 w 10000"/>
                <a:gd name="connsiteY8" fmla="*/ 8329 h 12690"/>
                <a:gd name="connsiteX9" fmla="*/ 10000 w 10000"/>
                <a:gd name="connsiteY9" fmla="*/ 6456 h 12690"/>
                <a:gd name="connsiteX10" fmla="*/ 10000 w 10000"/>
                <a:gd name="connsiteY10" fmla="*/ 1873 h 12690"/>
                <a:gd name="connsiteX11" fmla="*/ 9038 w 10000"/>
                <a:gd name="connsiteY11" fmla="*/ 0 h 12690"/>
                <a:gd name="connsiteX0" fmla="*/ 9038 w 10000"/>
                <a:gd name="connsiteY0" fmla="*/ 0 h 13178"/>
                <a:gd name="connsiteX1" fmla="*/ 962 w 10000"/>
                <a:gd name="connsiteY1" fmla="*/ 0 h 13178"/>
                <a:gd name="connsiteX2" fmla="*/ 0 w 10000"/>
                <a:gd name="connsiteY2" fmla="*/ 1873 h 13178"/>
                <a:gd name="connsiteX3" fmla="*/ 0 w 10000"/>
                <a:gd name="connsiteY3" fmla="*/ 6456 h 13178"/>
                <a:gd name="connsiteX4" fmla="*/ 962 w 10000"/>
                <a:gd name="connsiteY4" fmla="*/ 8329 h 13178"/>
                <a:gd name="connsiteX5" fmla="*/ 3953 w 10000"/>
                <a:gd name="connsiteY5" fmla="*/ 8329 h 13178"/>
                <a:gd name="connsiteX6" fmla="*/ 2439 w 10000"/>
                <a:gd name="connsiteY6" fmla="*/ 12690 h 13178"/>
                <a:gd name="connsiteX7" fmla="*/ 5891 w 10000"/>
                <a:gd name="connsiteY7" fmla="*/ 8329 h 13178"/>
                <a:gd name="connsiteX8" fmla="*/ 9038 w 10000"/>
                <a:gd name="connsiteY8" fmla="*/ 8329 h 13178"/>
                <a:gd name="connsiteX9" fmla="*/ 10000 w 10000"/>
                <a:gd name="connsiteY9" fmla="*/ 6456 h 13178"/>
                <a:gd name="connsiteX10" fmla="*/ 10000 w 10000"/>
                <a:gd name="connsiteY10" fmla="*/ 1873 h 13178"/>
                <a:gd name="connsiteX11" fmla="*/ 9038 w 10000"/>
                <a:gd name="connsiteY11" fmla="*/ 0 h 13178"/>
                <a:gd name="connsiteX0" fmla="*/ 9038 w 10000"/>
                <a:gd name="connsiteY0" fmla="*/ 0 h 13160"/>
                <a:gd name="connsiteX1" fmla="*/ 962 w 10000"/>
                <a:gd name="connsiteY1" fmla="*/ 0 h 13160"/>
                <a:gd name="connsiteX2" fmla="*/ 0 w 10000"/>
                <a:gd name="connsiteY2" fmla="*/ 1873 h 13160"/>
                <a:gd name="connsiteX3" fmla="*/ 0 w 10000"/>
                <a:gd name="connsiteY3" fmla="*/ 6456 h 13160"/>
                <a:gd name="connsiteX4" fmla="*/ 962 w 10000"/>
                <a:gd name="connsiteY4" fmla="*/ 8329 h 13160"/>
                <a:gd name="connsiteX5" fmla="*/ 3953 w 10000"/>
                <a:gd name="connsiteY5" fmla="*/ 8329 h 13160"/>
                <a:gd name="connsiteX6" fmla="*/ 2439 w 10000"/>
                <a:gd name="connsiteY6" fmla="*/ 12690 h 13160"/>
                <a:gd name="connsiteX7" fmla="*/ 5891 w 10000"/>
                <a:gd name="connsiteY7" fmla="*/ 8329 h 13160"/>
                <a:gd name="connsiteX8" fmla="*/ 9038 w 10000"/>
                <a:gd name="connsiteY8" fmla="*/ 8329 h 13160"/>
                <a:gd name="connsiteX9" fmla="*/ 10000 w 10000"/>
                <a:gd name="connsiteY9" fmla="*/ 6456 h 13160"/>
                <a:gd name="connsiteX10" fmla="*/ 10000 w 10000"/>
                <a:gd name="connsiteY10" fmla="*/ 1873 h 13160"/>
                <a:gd name="connsiteX11" fmla="*/ 9038 w 10000"/>
                <a:gd name="connsiteY11" fmla="*/ 0 h 13160"/>
                <a:gd name="connsiteX0" fmla="*/ 9038 w 10000"/>
                <a:gd name="connsiteY0" fmla="*/ 0 h 13160"/>
                <a:gd name="connsiteX1" fmla="*/ 962 w 10000"/>
                <a:gd name="connsiteY1" fmla="*/ 0 h 13160"/>
                <a:gd name="connsiteX2" fmla="*/ 0 w 10000"/>
                <a:gd name="connsiteY2" fmla="*/ 1873 h 13160"/>
                <a:gd name="connsiteX3" fmla="*/ 0 w 10000"/>
                <a:gd name="connsiteY3" fmla="*/ 6456 h 13160"/>
                <a:gd name="connsiteX4" fmla="*/ 962 w 10000"/>
                <a:gd name="connsiteY4" fmla="*/ 8329 h 13160"/>
                <a:gd name="connsiteX5" fmla="*/ 3953 w 10000"/>
                <a:gd name="connsiteY5" fmla="*/ 8329 h 13160"/>
                <a:gd name="connsiteX6" fmla="*/ 2439 w 10000"/>
                <a:gd name="connsiteY6" fmla="*/ 12690 h 13160"/>
                <a:gd name="connsiteX7" fmla="*/ 5891 w 10000"/>
                <a:gd name="connsiteY7" fmla="*/ 8329 h 13160"/>
                <a:gd name="connsiteX8" fmla="*/ 9038 w 10000"/>
                <a:gd name="connsiteY8" fmla="*/ 8329 h 13160"/>
                <a:gd name="connsiteX9" fmla="*/ 10000 w 10000"/>
                <a:gd name="connsiteY9" fmla="*/ 6456 h 13160"/>
                <a:gd name="connsiteX10" fmla="*/ 10000 w 10000"/>
                <a:gd name="connsiteY10" fmla="*/ 1873 h 13160"/>
                <a:gd name="connsiteX11" fmla="*/ 9038 w 10000"/>
                <a:gd name="connsiteY11" fmla="*/ 0 h 13160"/>
                <a:gd name="connsiteX0" fmla="*/ 9038 w 10000"/>
                <a:gd name="connsiteY0" fmla="*/ 0 h 13160"/>
                <a:gd name="connsiteX1" fmla="*/ 962 w 10000"/>
                <a:gd name="connsiteY1" fmla="*/ 0 h 13160"/>
                <a:gd name="connsiteX2" fmla="*/ 0 w 10000"/>
                <a:gd name="connsiteY2" fmla="*/ 1873 h 13160"/>
                <a:gd name="connsiteX3" fmla="*/ 0 w 10000"/>
                <a:gd name="connsiteY3" fmla="*/ 6456 h 13160"/>
                <a:gd name="connsiteX4" fmla="*/ 962 w 10000"/>
                <a:gd name="connsiteY4" fmla="*/ 8329 h 13160"/>
                <a:gd name="connsiteX5" fmla="*/ 3953 w 10000"/>
                <a:gd name="connsiteY5" fmla="*/ 8329 h 13160"/>
                <a:gd name="connsiteX6" fmla="*/ 2439 w 10000"/>
                <a:gd name="connsiteY6" fmla="*/ 12690 h 13160"/>
                <a:gd name="connsiteX7" fmla="*/ 5891 w 10000"/>
                <a:gd name="connsiteY7" fmla="*/ 8329 h 13160"/>
                <a:gd name="connsiteX8" fmla="*/ 9038 w 10000"/>
                <a:gd name="connsiteY8" fmla="*/ 8329 h 13160"/>
                <a:gd name="connsiteX9" fmla="*/ 10000 w 10000"/>
                <a:gd name="connsiteY9" fmla="*/ 6456 h 13160"/>
                <a:gd name="connsiteX10" fmla="*/ 10000 w 10000"/>
                <a:gd name="connsiteY10" fmla="*/ 1873 h 13160"/>
                <a:gd name="connsiteX11" fmla="*/ 9038 w 10000"/>
                <a:gd name="connsiteY11" fmla="*/ 0 h 13160"/>
                <a:gd name="connsiteX0" fmla="*/ 9038 w 10000"/>
                <a:gd name="connsiteY0" fmla="*/ 0 h 12690"/>
                <a:gd name="connsiteX1" fmla="*/ 962 w 10000"/>
                <a:gd name="connsiteY1" fmla="*/ 0 h 12690"/>
                <a:gd name="connsiteX2" fmla="*/ 0 w 10000"/>
                <a:gd name="connsiteY2" fmla="*/ 1873 h 12690"/>
                <a:gd name="connsiteX3" fmla="*/ 0 w 10000"/>
                <a:gd name="connsiteY3" fmla="*/ 6456 h 12690"/>
                <a:gd name="connsiteX4" fmla="*/ 962 w 10000"/>
                <a:gd name="connsiteY4" fmla="*/ 8329 h 12690"/>
                <a:gd name="connsiteX5" fmla="*/ 3953 w 10000"/>
                <a:gd name="connsiteY5" fmla="*/ 8329 h 12690"/>
                <a:gd name="connsiteX6" fmla="*/ 2439 w 10000"/>
                <a:gd name="connsiteY6" fmla="*/ 12690 h 12690"/>
                <a:gd name="connsiteX7" fmla="*/ 5891 w 10000"/>
                <a:gd name="connsiteY7" fmla="*/ 8329 h 12690"/>
                <a:gd name="connsiteX8" fmla="*/ 9038 w 10000"/>
                <a:gd name="connsiteY8" fmla="*/ 8329 h 12690"/>
                <a:gd name="connsiteX9" fmla="*/ 10000 w 10000"/>
                <a:gd name="connsiteY9" fmla="*/ 6456 h 12690"/>
                <a:gd name="connsiteX10" fmla="*/ 10000 w 10000"/>
                <a:gd name="connsiteY10" fmla="*/ 1873 h 12690"/>
                <a:gd name="connsiteX11" fmla="*/ 9038 w 10000"/>
                <a:gd name="connsiteY11" fmla="*/ 0 h 12690"/>
                <a:gd name="connsiteX0" fmla="*/ 9038 w 10000"/>
                <a:gd name="connsiteY0" fmla="*/ 0 h 12690"/>
                <a:gd name="connsiteX1" fmla="*/ 962 w 10000"/>
                <a:gd name="connsiteY1" fmla="*/ 0 h 12690"/>
                <a:gd name="connsiteX2" fmla="*/ 0 w 10000"/>
                <a:gd name="connsiteY2" fmla="*/ 1873 h 12690"/>
                <a:gd name="connsiteX3" fmla="*/ 0 w 10000"/>
                <a:gd name="connsiteY3" fmla="*/ 6456 h 12690"/>
                <a:gd name="connsiteX4" fmla="*/ 962 w 10000"/>
                <a:gd name="connsiteY4" fmla="*/ 8329 h 12690"/>
                <a:gd name="connsiteX5" fmla="*/ 3953 w 10000"/>
                <a:gd name="connsiteY5" fmla="*/ 8329 h 12690"/>
                <a:gd name="connsiteX6" fmla="*/ 2439 w 10000"/>
                <a:gd name="connsiteY6" fmla="*/ 12690 h 12690"/>
                <a:gd name="connsiteX7" fmla="*/ 5891 w 10000"/>
                <a:gd name="connsiteY7" fmla="*/ 8329 h 12690"/>
                <a:gd name="connsiteX8" fmla="*/ 9038 w 10000"/>
                <a:gd name="connsiteY8" fmla="*/ 8329 h 12690"/>
                <a:gd name="connsiteX9" fmla="*/ 10000 w 10000"/>
                <a:gd name="connsiteY9" fmla="*/ 6456 h 12690"/>
                <a:gd name="connsiteX10" fmla="*/ 10000 w 10000"/>
                <a:gd name="connsiteY10" fmla="*/ 1873 h 12690"/>
                <a:gd name="connsiteX11" fmla="*/ 9038 w 10000"/>
                <a:gd name="connsiteY11" fmla="*/ 0 h 12690"/>
                <a:gd name="connsiteX0" fmla="*/ 9038 w 10000"/>
                <a:gd name="connsiteY0" fmla="*/ 0 h 12690"/>
                <a:gd name="connsiteX1" fmla="*/ 962 w 10000"/>
                <a:gd name="connsiteY1" fmla="*/ 0 h 12690"/>
                <a:gd name="connsiteX2" fmla="*/ 0 w 10000"/>
                <a:gd name="connsiteY2" fmla="*/ 1873 h 12690"/>
                <a:gd name="connsiteX3" fmla="*/ 0 w 10000"/>
                <a:gd name="connsiteY3" fmla="*/ 6456 h 12690"/>
                <a:gd name="connsiteX4" fmla="*/ 962 w 10000"/>
                <a:gd name="connsiteY4" fmla="*/ 8329 h 12690"/>
                <a:gd name="connsiteX5" fmla="*/ 3953 w 10000"/>
                <a:gd name="connsiteY5" fmla="*/ 8329 h 12690"/>
                <a:gd name="connsiteX6" fmla="*/ 2439 w 10000"/>
                <a:gd name="connsiteY6" fmla="*/ 12690 h 12690"/>
                <a:gd name="connsiteX7" fmla="*/ 5891 w 10000"/>
                <a:gd name="connsiteY7" fmla="*/ 8329 h 12690"/>
                <a:gd name="connsiteX8" fmla="*/ 9038 w 10000"/>
                <a:gd name="connsiteY8" fmla="*/ 8329 h 12690"/>
                <a:gd name="connsiteX9" fmla="*/ 10000 w 10000"/>
                <a:gd name="connsiteY9" fmla="*/ 6456 h 12690"/>
                <a:gd name="connsiteX10" fmla="*/ 10000 w 10000"/>
                <a:gd name="connsiteY10" fmla="*/ 1873 h 12690"/>
                <a:gd name="connsiteX11" fmla="*/ 9038 w 10000"/>
                <a:gd name="connsiteY11" fmla="*/ 0 h 12690"/>
                <a:gd name="connsiteX0" fmla="*/ 9038 w 10000"/>
                <a:gd name="connsiteY0" fmla="*/ 0 h 12690"/>
                <a:gd name="connsiteX1" fmla="*/ 962 w 10000"/>
                <a:gd name="connsiteY1" fmla="*/ 0 h 12690"/>
                <a:gd name="connsiteX2" fmla="*/ 0 w 10000"/>
                <a:gd name="connsiteY2" fmla="*/ 1873 h 12690"/>
                <a:gd name="connsiteX3" fmla="*/ 0 w 10000"/>
                <a:gd name="connsiteY3" fmla="*/ 6456 h 12690"/>
                <a:gd name="connsiteX4" fmla="*/ 962 w 10000"/>
                <a:gd name="connsiteY4" fmla="*/ 8329 h 12690"/>
                <a:gd name="connsiteX5" fmla="*/ 3953 w 10000"/>
                <a:gd name="connsiteY5" fmla="*/ 8329 h 12690"/>
                <a:gd name="connsiteX6" fmla="*/ 2439 w 10000"/>
                <a:gd name="connsiteY6" fmla="*/ 12690 h 12690"/>
                <a:gd name="connsiteX7" fmla="*/ 5891 w 10000"/>
                <a:gd name="connsiteY7" fmla="*/ 8329 h 12690"/>
                <a:gd name="connsiteX8" fmla="*/ 9038 w 10000"/>
                <a:gd name="connsiteY8" fmla="*/ 8329 h 12690"/>
                <a:gd name="connsiteX9" fmla="*/ 10000 w 10000"/>
                <a:gd name="connsiteY9" fmla="*/ 6456 h 12690"/>
                <a:gd name="connsiteX10" fmla="*/ 10000 w 10000"/>
                <a:gd name="connsiteY10" fmla="*/ 1873 h 12690"/>
                <a:gd name="connsiteX11" fmla="*/ 9038 w 10000"/>
                <a:gd name="connsiteY11" fmla="*/ 0 h 12690"/>
                <a:gd name="connsiteX0" fmla="*/ 9038 w 10000"/>
                <a:gd name="connsiteY0" fmla="*/ 0 h 12690"/>
                <a:gd name="connsiteX1" fmla="*/ 962 w 10000"/>
                <a:gd name="connsiteY1" fmla="*/ 0 h 12690"/>
                <a:gd name="connsiteX2" fmla="*/ 0 w 10000"/>
                <a:gd name="connsiteY2" fmla="*/ 1873 h 12690"/>
                <a:gd name="connsiteX3" fmla="*/ 0 w 10000"/>
                <a:gd name="connsiteY3" fmla="*/ 6456 h 12690"/>
                <a:gd name="connsiteX4" fmla="*/ 962 w 10000"/>
                <a:gd name="connsiteY4" fmla="*/ 8329 h 12690"/>
                <a:gd name="connsiteX5" fmla="*/ 3953 w 10000"/>
                <a:gd name="connsiteY5" fmla="*/ 8329 h 12690"/>
                <a:gd name="connsiteX6" fmla="*/ 2439 w 10000"/>
                <a:gd name="connsiteY6" fmla="*/ 12690 h 12690"/>
                <a:gd name="connsiteX7" fmla="*/ 5891 w 10000"/>
                <a:gd name="connsiteY7" fmla="*/ 8329 h 12690"/>
                <a:gd name="connsiteX8" fmla="*/ 9038 w 10000"/>
                <a:gd name="connsiteY8" fmla="*/ 8329 h 12690"/>
                <a:gd name="connsiteX9" fmla="*/ 10000 w 10000"/>
                <a:gd name="connsiteY9" fmla="*/ 6456 h 12690"/>
                <a:gd name="connsiteX10" fmla="*/ 10000 w 10000"/>
                <a:gd name="connsiteY10" fmla="*/ 1873 h 12690"/>
                <a:gd name="connsiteX11" fmla="*/ 9038 w 10000"/>
                <a:gd name="connsiteY11" fmla="*/ 0 h 12690"/>
                <a:gd name="connsiteX0" fmla="*/ 9038 w 10000"/>
                <a:gd name="connsiteY0" fmla="*/ 0 h 12839"/>
                <a:gd name="connsiteX1" fmla="*/ 962 w 10000"/>
                <a:gd name="connsiteY1" fmla="*/ 0 h 12839"/>
                <a:gd name="connsiteX2" fmla="*/ 0 w 10000"/>
                <a:gd name="connsiteY2" fmla="*/ 1873 h 12839"/>
                <a:gd name="connsiteX3" fmla="*/ 0 w 10000"/>
                <a:gd name="connsiteY3" fmla="*/ 6456 h 12839"/>
                <a:gd name="connsiteX4" fmla="*/ 962 w 10000"/>
                <a:gd name="connsiteY4" fmla="*/ 8329 h 12839"/>
                <a:gd name="connsiteX5" fmla="*/ 3953 w 10000"/>
                <a:gd name="connsiteY5" fmla="*/ 8329 h 12839"/>
                <a:gd name="connsiteX6" fmla="*/ 2543 w 10000"/>
                <a:gd name="connsiteY6" fmla="*/ 12839 h 12839"/>
                <a:gd name="connsiteX7" fmla="*/ 5891 w 10000"/>
                <a:gd name="connsiteY7" fmla="*/ 8329 h 12839"/>
                <a:gd name="connsiteX8" fmla="*/ 9038 w 10000"/>
                <a:gd name="connsiteY8" fmla="*/ 8329 h 12839"/>
                <a:gd name="connsiteX9" fmla="*/ 10000 w 10000"/>
                <a:gd name="connsiteY9" fmla="*/ 6456 h 12839"/>
                <a:gd name="connsiteX10" fmla="*/ 10000 w 10000"/>
                <a:gd name="connsiteY10" fmla="*/ 1873 h 12839"/>
                <a:gd name="connsiteX11" fmla="*/ 9038 w 10000"/>
                <a:gd name="connsiteY11" fmla="*/ 0 h 12839"/>
                <a:gd name="connsiteX0" fmla="*/ 9038 w 10000"/>
                <a:gd name="connsiteY0" fmla="*/ 0 h 12839"/>
                <a:gd name="connsiteX1" fmla="*/ 962 w 10000"/>
                <a:gd name="connsiteY1" fmla="*/ 0 h 12839"/>
                <a:gd name="connsiteX2" fmla="*/ 0 w 10000"/>
                <a:gd name="connsiteY2" fmla="*/ 1873 h 12839"/>
                <a:gd name="connsiteX3" fmla="*/ 0 w 10000"/>
                <a:gd name="connsiteY3" fmla="*/ 6456 h 12839"/>
                <a:gd name="connsiteX4" fmla="*/ 962 w 10000"/>
                <a:gd name="connsiteY4" fmla="*/ 8329 h 12839"/>
                <a:gd name="connsiteX5" fmla="*/ 3953 w 10000"/>
                <a:gd name="connsiteY5" fmla="*/ 8329 h 12839"/>
                <a:gd name="connsiteX6" fmla="*/ 2543 w 10000"/>
                <a:gd name="connsiteY6" fmla="*/ 12839 h 12839"/>
                <a:gd name="connsiteX7" fmla="*/ 5891 w 10000"/>
                <a:gd name="connsiteY7" fmla="*/ 8329 h 12839"/>
                <a:gd name="connsiteX8" fmla="*/ 9038 w 10000"/>
                <a:gd name="connsiteY8" fmla="*/ 8329 h 12839"/>
                <a:gd name="connsiteX9" fmla="*/ 10000 w 10000"/>
                <a:gd name="connsiteY9" fmla="*/ 6456 h 12839"/>
                <a:gd name="connsiteX10" fmla="*/ 10000 w 10000"/>
                <a:gd name="connsiteY10" fmla="*/ 1873 h 12839"/>
                <a:gd name="connsiteX11" fmla="*/ 9038 w 10000"/>
                <a:gd name="connsiteY11" fmla="*/ 0 h 12839"/>
                <a:gd name="connsiteX0" fmla="*/ 9038 w 10000"/>
                <a:gd name="connsiteY0" fmla="*/ 0 h 12839"/>
                <a:gd name="connsiteX1" fmla="*/ 962 w 10000"/>
                <a:gd name="connsiteY1" fmla="*/ 0 h 12839"/>
                <a:gd name="connsiteX2" fmla="*/ 0 w 10000"/>
                <a:gd name="connsiteY2" fmla="*/ 1873 h 12839"/>
                <a:gd name="connsiteX3" fmla="*/ 0 w 10000"/>
                <a:gd name="connsiteY3" fmla="*/ 6456 h 12839"/>
                <a:gd name="connsiteX4" fmla="*/ 962 w 10000"/>
                <a:gd name="connsiteY4" fmla="*/ 8329 h 12839"/>
                <a:gd name="connsiteX5" fmla="*/ 3953 w 10000"/>
                <a:gd name="connsiteY5" fmla="*/ 8329 h 12839"/>
                <a:gd name="connsiteX6" fmla="*/ 2543 w 10000"/>
                <a:gd name="connsiteY6" fmla="*/ 12839 h 12839"/>
                <a:gd name="connsiteX7" fmla="*/ 5891 w 10000"/>
                <a:gd name="connsiteY7" fmla="*/ 8329 h 12839"/>
                <a:gd name="connsiteX8" fmla="*/ 9038 w 10000"/>
                <a:gd name="connsiteY8" fmla="*/ 8329 h 12839"/>
                <a:gd name="connsiteX9" fmla="*/ 10000 w 10000"/>
                <a:gd name="connsiteY9" fmla="*/ 6456 h 12839"/>
                <a:gd name="connsiteX10" fmla="*/ 10000 w 10000"/>
                <a:gd name="connsiteY10" fmla="*/ 1873 h 12839"/>
                <a:gd name="connsiteX11" fmla="*/ 9038 w 10000"/>
                <a:gd name="connsiteY11" fmla="*/ 0 h 12839"/>
                <a:gd name="connsiteX0" fmla="*/ 9038 w 10000"/>
                <a:gd name="connsiteY0" fmla="*/ 0 h 12839"/>
                <a:gd name="connsiteX1" fmla="*/ 962 w 10000"/>
                <a:gd name="connsiteY1" fmla="*/ 0 h 12839"/>
                <a:gd name="connsiteX2" fmla="*/ 0 w 10000"/>
                <a:gd name="connsiteY2" fmla="*/ 1873 h 12839"/>
                <a:gd name="connsiteX3" fmla="*/ 0 w 10000"/>
                <a:gd name="connsiteY3" fmla="*/ 6456 h 12839"/>
                <a:gd name="connsiteX4" fmla="*/ 962 w 10000"/>
                <a:gd name="connsiteY4" fmla="*/ 8329 h 12839"/>
                <a:gd name="connsiteX5" fmla="*/ 3953 w 10000"/>
                <a:gd name="connsiteY5" fmla="*/ 8329 h 12839"/>
                <a:gd name="connsiteX6" fmla="*/ 2543 w 10000"/>
                <a:gd name="connsiteY6" fmla="*/ 12839 h 12839"/>
                <a:gd name="connsiteX7" fmla="*/ 5891 w 10000"/>
                <a:gd name="connsiteY7" fmla="*/ 8329 h 12839"/>
                <a:gd name="connsiteX8" fmla="*/ 9038 w 10000"/>
                <a:gd name="connsiteY8" fmla="*/ 8329 h 12839"/>
                <a:gd name="connsiteX9" fmla="*/ 10000 w 10000"/>
                <a:gd name="connsiteY9" fmla="*/ 6456 h 12839"/>
                <a:gd name="connsiteX10" fmla="*/ 10000 w 10000"/>
                <a:gd name="connsiteY10" fmla="*/ 1873 h 12839"/>
                <a:gd name="connsiteX11" fmla="*/ 9038 w 10000"/>
                <a:gd name="connsiteY11" fmla="*/ 0 h 1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2839">
                  <a:moveTo>
                    <a:pt x="9038" y="0"/>
                  </a:moveTo>
                  <a:lnTo>
                    <a:pt x="962" y="0"/>
                  </a:lnTo>
                  <a:cubicBezTo>
                    <a:pt x="429" y="0"/>
                    <a:pt x="0" y="835"/>
                    <a:pt x="0" y="1873"/>
                  </a:cubicBezTo>
                  <a:lnTo>
                    <a:pt x="0" y="6456"/>
                  </a:lnTo>
                  <a:cubicBezTo>
                    <a:pt x="0" y="7494"/>
                    <a:pt x="429" y="8329"/>
                    <a:pt x="962" y="8329"/>
                  </a:cubicBezTo>
                  <a:lnTo>
                    <a:pt x="3953" y="8329"/>
                  </a:lnTo>
                  <a:cubicBezTo>
                    <a:pt x="3287" y="10493"/>
                    <a:pt x="3341" y="10435"/>
                    <a:pt x="2543" y="12839"/>
                  </a:cubicBezTo>
                  <a:cubicBezTo>
                    <a:pt x="3622" y="11737"/>
                    <a:pt x="5018" y="9598"/>
                    <a:pt x="5891" y="8329"/>
                  </a:cubicBezTo>
                  <a:cubicBezTo>
                    <a:pt x="6614" y="8341"/>
                    <a:pt x="7989" y="8329"/>
                    <a:pt x="9038" y="8329"/>
                  </a:cubicBezTo>
                  <a:cubicBezTo>
                    <a:pt x="9571" y="8329"/>
                    <a:pt x="10000" y="7494"/>
                    <a:pt x="10000" y="6456"/>
                  </a:cubicBezTo>
                  <a:lnTo>
                    <a:pt x="10000" y="1873"/>
                  </a:lnTo>
                  <a:cubicBezTo>
                    <a:pt x="10000" y="835"/>
                    <a:pt x="9571" y="0"/>
                    <a:pt x="9038"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sp>
          <p:nvSpPr>
            <p:cNvPr id="20273" name="TextBox 20272"/>
            <p:cNvSpPr txBox="1"/>
            <p:nvPr/>
          </p:nvSpPr>
          <p:spPr>
            <a:xfrm>
              <a:off x="5679336" y="1025867"/>
              <a:ext cx="1859680" cy="246221"/>
            </a:xfrm>
            <a:prstGeom prst="rect">
              <a:avLst/>
            </a:prstGeom>
            <a:grpFill/>
          </p:spPr>
          <p:txBody>
            <a:bodyPr wrap="square" rtlCol="0">
              <a:spAutoFit/>
            </a:bodyPr>
            <a:lstStyle/>
            <a:p>
              <a:pPr algn="ctr"/>
              <a:r>
                <a:rPr lang="en-US" sz="1000" b="1" dirty="0">
                  <a:solidFill>
                    <a:schemeClr val="bg1"/>
                  </a:solidFill>
                </a:rPr>
                <a:t>PROSPECTING</a:t>
              </a:r>
            </a:p>
          </p:txBody>
        </p:sp>
        <p:sp>
          <p:nvSpPr>
            <p:cNvPr id="20274" name="Rectangle 20273"/>
            <p:cNvSpPr/>
            <p:nvPr/>
          </p:nvSpPr>
          <p:spPr>
            <a:xfrm>
              <a:off x="5446565" y="1217380"/>
              <a:ext cx="2459068" cy="461665"/>
            </a:xfrm>
            <a:prstGeom prst="rect">
              <a:avLst/>
            </a:prstGeom>
            <a:grpFill/>
          </p:spPr>
          <p:txBody>
            <a:bodyPr wrap="square">
              <a:spAutoFit/>
            </a:bodyPr>
            <a:lstStyle/>
            <a:p>
              <a:pPr algn="ctr"/>
              <a:r>
                <a:rPr lang="en-US" sz="800" dirty="0">
                  <a:solidFill>
                    <a:schemeClr val="bg1"/>
                  </a:solidFill>
                </a:rPr>
                <a:t>Minimize the cost to acquire </a:t>
              </a:r>
              <a:r>
                <a:rPr lang="en-US" sz="800" dirty="0" smtClean="0">
                  <a:solidFill>
                    <a:schemeClr val="bg1"/>
                  </a:solidFill>
                </a:rPr>
                <a:t/>
              </a:r>
              <a:br>
                <a:rPr lang="en-US" sz="800" dirty="0" smtClean="0">
                  <a:solidFill>
                    <a:schemeClr val="bg1"/>
                  </a:solidFill>
                </a:rPr>
              </a:br>
              <a:r>
                <a:rPr lang="en-US" sz="800" dirty="0" smtClean="0">
                  <a:solidFill>
                    <a:schemeClr val="bg1"/>
                  </a:solidFill>
                </a:rPr>
                <a:t>by</a:t>
              </a:r>
              <a:r>
                <a:rPr lang="en-US" sz="800" dirty="0">
                  <a:solidFill>
                    <a:schemeClr val="bg1"/>
                  </a:solidFill>
                </a:rPr>
                <a:t> </a:t>
              </a:r>
              <a:r>
                <a:rPr lang="en-US" sz="800" dirty="0" smtClean="0">
                  <a:solidFill>
                    <a:schemeClr val="bg1"/>
                  </a:solidFill>
                </a:rPr>
                <a:t>determining </a:t>
              </a:r>
              <a:r>
                <a:rPr lang="en-US" sz="800" dirty="0">
                  <a:solidFill>
                    <a:schemeClr val="bg1"/>
                  </a:solidFill>
                </a:rPr>
                <a:t>the needs and </a:t>
              </a:r>
              <a:r>
                <a:rPr lang="en-US" sz="800" dirty="0" smtClean="0">
                  <a:solidFill>
                    <a:schemeClr val="bg1"/>
                  </a:solidFill>
                </a:rPr>
                <a:t>attitudes that </a:t>
              </a:r>
              <a:r>
                <a:rPr lang="en-US" sz="800" dirty="0">
                  <a:solidFill>
                    <a:schemeClr val="bg1"/>
                  </a:solidFill>
                </a:rPr>
                <a:t>drive consumer behavior.</a:t>
              </a:r>
            </a:p>
          </p:txBody>
        </p:sp>
      </p:grpSp>
      <p:sp>
        <p:nvSpPr>
          <p:cNvPr id="166" name="Freeform 8241"/>
          <p:cNvSpPr>
            <a:spLocks/>
          </p:cNvSpPr>
          <p:nvPr/>
        </p:nvSpPr>
        <p:spPr bwMode="auto">
          <a:xfrm>
            <a:off x="6774748" y="4146568"/>
            <a:ext cx="892607" cy="1211269"/>
          </a:xfrm>
          <a:custGeom>
            <a:avLst/>
            <a:gdLst>
              <a:gd name="T0" fmla="*/ 367 w 367"/>
              <a:gd name="T1" fmla="*/ 364 h 498"/>
              <a:gd name="T2" fmla="*/ 0 w 367"/>
              <a:gd name="T3" fmla="*/ 4 h 498"/>
              <a:gd name="T4" fmla="*/ 0 w 367"/>
              <a:gd name="T5" fmla="*/ 498 h 498"/>
              <a:gd name="T6" fmla="*/ 342 w 367"/>
              <a:gd name="T7" fmla="*/ 498 h 498"/>
              <a:gd name="T8" fmla="*/ 367 w 367"/>
              <a:gd name="T9" fmla="*/ 364 h 498"/>
            </a:gdLst>
            <a:ahLst/>
            <a:cxnLst>
              <a:cxn ang="0">
                <a:pos x="T0" y="T1"/>
              </a:cxn>
              <a:cxn ang="0">
                <a:pos x="T2" y="T3"/>
              </a:cxn>
              <a:cxn ang="0">
                <a:pos x="T4" y="T5"/>
              </a:cxn>
              <a:cxn ang="0">
                <a:pos x="T6" y="T7"/>
              </a:cxn>
              <a:cxn ang="0">
                <a:pos x="T8" y="T9"/>
              </a:cxn>
            </a:cxnLst>
            <a:rect l="0" t="0" r="r" b="b"/>
            <a:pathLst>
              <a:path w="367" h="498">
                <a:moveTo>
                  <a:pt x="367" y="364"/>
                </a:moveTo>
                <a:cubicBezTo>
                  <a:pt x="367" y="169"/>
                  <a:pt x="212" y="0"/>
                  <a:pt x="0" y="4"/>
                </a:cubicBezTo>
                <a:cubicBezTo>
                  <a:pt x="0" y="498"/>
                  <a:pt x="0" y="498"/>
                  <a:pt x="0" y="498"/>
                </a:cubicBezTo>
                <a:cubicBezTo>
                  <a:pt x="342" y="498"/>
                  <a:pt x="342" y="498"/>
                  <a:pt x="342" y="498"/>
                </a:cubicBezTo>
                <a:cubicBezTo>
                  <a:pt x="358" y="456"/>
                  <a:pt x="367" y="411"/>
                  <a:pt x="367" y="364"/>
                </a:cubicBezTo>
                <a:close/>
              </a:path>
            </a:pathLst>
          </a:custGeom>
          <a:solidFill>
            <a:schemeClr val="tx1">
              <a:lumMod val="90000"/>
              <a:lumOff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87" name="TextBox 20286"/>
          <p:cNvSpPr txBox="1"/>
          <p:nvPr/>
        </p:nvSpPr>
        <p:spPr>
          <a:xfrm>
            <a:off x="6769955" y="4317698"/>
            <a:ext cx="823775" cy="1084912"/>
          </a:xfrm>
          <a:prstGeom prst="rect">
            <a:avLst/>
          </a:prstGeom>
          <a:noFill/>
        </p:spPr>
        <p:txBody>
          <a:bodyPr wrap="square" rtlCol="0">
            <a:spAutoFit/>
          </a:bodyPr>
          <a:lstStyle/>
          <a:p>
            <a:pPr>
              <a:lnSpc>
                <a:spcPts val="960"/>
              </a:lnSpc>
            </a:pPr>
            <a:r>
              <a:rPr lang="en-US" sz="800" dirty="0">
                <a:solidFill>
                  <a:schemeClr val="bg1"/>
                </a:solidFill>
              </a:rPr>
              <a:t>Propensity</a:t>
            </a:r>
          </a:p>
          <a:p>
            <a:pPr>
              <a:lnSpc>
                <a:spcPts val="700"/>
              </a:lnSpc>
            </a:pPr>
            <a:r>
              <a:rPr lang="en-US" sz="800" dirty="0" smtClean="0">
                <a:solidFill>
                  <a:schemeClr val="bg1"/>
                </a:solidFill>
              </a:rPr>
              <a:t>Scores</a:t>
            </a:r>
            <a:br>
              <a:rPr lang="en-US" sz="800" dirty="0" smtClean="0">
                <a:solidFill>
                  <a:schemeClr val="bg1"/>
                </a:solidFill>
              </a:rPr>
            </a:br>
            <a:endParaRPr lang="en-US" sz="800" dirty="0">
              <a:solidFill>
                <a:schemeClr val="bg1"/>
              </a:solidFill>
            </a:endParaRPr>
          </a:p>
          <a:p>
            <a:pPr>
              <a:lnSpc>
                <a:spcPts val="500"/>
              </a:lnSpc>
            </a:pPr>
            <a:r>
              <a:rPr lang="en-US" sz="800" dirty="0">
                <a:solidFill>
                  <a:schemeClr val="bg1"/>
                </a:solidFill>
              </a:rPr>
              <a:t>Credit </a:t>
            </a:r>
            <a:r>
              <a:rPr lang="en-US" sz="800" dirty="0" smtClean="0">
                <a:solidFill>
                  <a:schemeClr val="bg1"/>
                </a:solidFill>
              </a:rPr>
              <a:t>scores</a:t>
            </a:r>
            <a:br>
              <a:rPr lang="en-US" sz="800" dirty="0" smtClean="0">
                <a:solidFill>
                  <a:schemeClr val="bg1"/>
                </a:solidFill>
              </a:rPr>
            </a:br>
            <a:endParaRPr lang="en-US" sz="800" dirty="0">
              <a:solidFill>
                <a:schemeClr val="bg1"/>
              </a:solidFill>
            </a:endParaRPr>
          </a:p>
          <a:p>
            <a:r>
              <a:rPr lang="en-US" sz="800" dirty="0" smtClean="0">
                <a:solidFill>
                  <a:schemeClr val="bg1"/>
                </a:solidFill>
              </a:rPr>
              <a:t>Pricing</a:t>
            </a:r>
            <a:endParaRPr lang="en-US" sz="800" dirty="0">
              <a:solidFill>
                <a:schemeClr val="bg1"/>
              </a:solidFill>
            </a:endParaRPr>
          </a:p>
          <a:p>
            <a:r>
              <a:rPr lang="en-US" sz="800" dirty="0">
                <a:solidFill>
                  <a:schemeClr val="bg1"/>
                </a:solidFill>
              </a:rPr>
              <a:t>and </a:t>
            </a:r>
            <a:r>
              <a:rPr lang="en-US" sz="800" dirty="0" smtClean="0">
                <a:solidFill>
                  <a:schemeClr val="bg1"/>
                </a:solidFill>
              </a:rPr>
              <a:t>line</a:t>
            </a:r>
          </a:p>
          <a:p>
            <a:pPr>
              <a:lnSpc>
                <a:spcPts val="500"/>
              </a:lnSpc>
            </a:pPr>
            <a:endParaRPr lang="en-US" sz="800" dirty="0">
              <a:solidFill>
                <a:schemeClr val="bg1"/>
              </a:solidFill>
            </a:endParaRPr>
          </a:p>
          <a:p>
            <a:r>
              <a:rPr lang="en-US" sz="800" dirty="0">
                <a:solidFill>
                  <a:schemeClr val="bg1"/>
                </a:solidFill>
              </a:rPr>
              <a:t>Offer</a:t>
            </a:r>
          </a:p>
          <a:p>
            <a:r>
              <a:rPr lang="en-US" sz="800" dirty="0">
                <a:solidFill>
                  <a:schemeClr val="bg1"/>
                </a:solidFill>
              </a:rPr>
              <a:t>optimization</a:t>
            </a:r>
          </a:p>
        </p:txBody>
      </p:sp>
      <p:sp>
        <p:nvSpPr>
          <p:cNvPr id="165" name="TextBox 164"/>
          <p:cNvSpPr txBox="1"/>
          <p:nvPr/>
        </p:nvSpPr>
        <p:spPr>
          <a:xfrm>
            <a:off x="5825467" y="4306884"/>
            <a:ext cx="944488" cy="1077218"/>
          </a:xfrm>
          <a:prstGeom prst="rect">
            <a:avLst/>
          </a:prstGeom>
          <a:noFill/>
        </p:spPr>
        <p:txBody>
          <a:bodyPr wrap="square" rtlCol="0">
            <a:spAutoFit/>
          </a:bodyPr>
          <a:lstStyle/>
          <a:p>
            <a:pPr algn="r"/>
            <a:r>
              <a:rPr lang="en-US" sz="800" dirty="0">
                <a:solidFill>
                  <a:schemeClr val="bg1"/>
                </a:solidFill>
              </a:rPr>
              <a:t>OFAC</a:t>
            </a:r>
          </a:p>
          <a:p>
            <a:pPr algn="r"/>
            <a:r>
              <a:rPr lang="en-US" sz="800" dirty="0" smtClean="0">
                <a:solidFill>
                  <a:schemeClr val="bg1"/>
                </a:solidFill>
              </a:rPr>
              <a:t>Compliance</a:t>
            </a:r>
          </a:p>
          <a:p>
            <a:pPr algn="r"/>
            <a:endParaRPr lang="en-US" sz="800" dirty="0">
              <a:solidFill>
                <a:schemeClr val="bg1"/>
              </a:solidFill>
            </a:endParaRPr>
          </a:p>
          <a:p>
            <a:pPr algn="r"/>
            <a:r>
              <a:rPr lang="en-US" sz="800" dirty="0">
                <a:solidFill>
                  <a:schemeClr val="bg1"/>
                </a:solidFill>
              </a:rPr>
              <a:t>Device</a:t>
            </a:r>
          </a:p>
          <a:p>
            <a:pPr algn="r"/>
            <a:r>
              <a:rPr lang="en-US" sz="800" dirty="0" smtClean="0">
                <a:solidFill>
                  <a:schemeClr val="bg1"/>
                </a:solidFill>
              </a:rPr>
              <a:t>Authentication</a:t>
            </a:r>
          </a:p>
          <a:p>
            <a:pPr algn="r"/>
            <a:endParaRPr lang="en-US" sz="800" dirty="0">
              <a:solidFill>
                <a:schemeClr val="bg1"/>
              </a:solidFill>
            </a:endParaRPr>
          </a:p>
          <a:p>
            <a:pPr algn="r"/>
            <a:r>
              <a:rPr lang="en-US" sz="800" dirty="0">
                <a:solidFill>
                  <a:schemeClr val="bg1"/>
                </a:solidFill>
              </a:rPr>
              <a:t>Fraud risk</a:t>
            </a:r>
          </a:p>
          <a:p>
            <a:pPr algn="r"/>
            <a:r>
              <a:rPr lang="en-US" sz="800" dirty="0">
                <a:solidFill>
                  <a:schemeClr val="bg1"/>
                </a:solidFill>
              </a:rPr>
              <a:t>scores</a:t>
            </a:r>
          </a:p>
        </p:txBody>
      </p:sp>
      <p:sp>
        <p:nvSpPr>
          <p:cNvPr id="168" name="Freeform 7783"/>
          <p:cNvSpPr>
            <a:spLocks/>
          </p:cNvSpPr>
          <p:nvPr/>
        </p:nvSpPr>
        <p:spPr bwMode="auto">
          <a:xfrm>
            <a:off x="1" y="5686457"/>
            <a:ext cx="9044558" cy="948679"/>
          </a:xfrm>
          <a:custGeom>
            <a:avLst/>
            <a:gdLst>
              <a:gd name="T0" fmla="*/ 0 w 2837"/>
              <a:gd name="T1" fmla="*/ 25 h 306"/>
              <a:gd name="T2" fmla="*/ 0 w 2837"/>
              <a:gd name="T3" fmla="*/ 106 h 306"/>
              <a:gd name="T4" fmla="*/ 18 w 2837"/>
              <a:gd name="T5" fmla="*/ 185 h 306"/>
              <a:gd name="T6" fmla="*/ 97 w 2837"/>
              <a:gd name="T7" fmla="*/ 273 h 306"/>
              <a:gd name="T8" fmla="*/ 217 w 2837"/>
              <a:gd name="T9" fmla="*/ 306 h 306"/>
              <a:gd name="T10" fmla="*/ 2620 w 2837"/>
              <a:gd name="T11" fmla="*/ 306 h 306"/>
              <a:gd name="T12" fmla="*/ 2773 w 2837"/>
              <a:gd name="T13" fmla="*/ 249 h 306"/>
              <a:gd name="T14" fmla="*/ 2820 w 2837"/>
              <a:gd name="T15" fmla="*/ 185 h 306"/>
              <a:gd name="T16" fmla="*/ 2837 w 2837"/>
              <a:gd name="T17" fmla="*/ 106 h 306"/>
              <a:gd name="T18" fmla="*/ 2837 w 2837"/>
              <a:gd name="T19" fmla="*/ 35 h 306"/>
              <a:gd name="T20" fmla="*/ 2812 w 2837"/>
              <a:gd name="T21" fmla="*/ 10 h 306"/>
              <a:gd name="T22" fmla="*/ 2788 w 2837"/>
              <a:gd name="T23" fmla="*/ 35 h 306"/>
              <a:gd name="T24" fmla="*/ 2788 w 2837"/>
              <a:gd name="T25" fmla="*/ 106 h 306"/>
              <a:gd name="T26" fmla="*/ 2775 w 2837"/>
              <a:gd name="T27" fmla="*/ 164 h 306"/>
              <a:gd name="T28" fmla="*/ 2715 w 2837"/>
              <a:gd name="T29" fmla="*/ 231 h 306"/>
              <a:gd name="T30" fmla="*/ 2620 w 2837"/>
              <a:gd name="T31" fmla="*/ 257 h 306"/>
              <a:gd name="T32" fmla="*/ 217 w 2837"/>
              <a:gd name="T33" fmla="*/ 257 h 306"/>
              <a:gd name="T34" fmla="*/ 98 w 2837"/>
              <a:gd name="T35" fmla="*/ 212 h 306"/>
              <a:gd name="T36" fmla="*/ 63 w 2837"/>
              <a:gd name="T37" fmla="*/ 164 h 306"/>
              <a:gd name="T38" fmla="*/ 50 w 2837"/>
              <a:gd name="T39" fmla="*/ 106 h 306"/>
              <a:gd name="T40" fmla="*/ 50 w 2837"/>
              <a:gd name="T41" fmla="*/ 25 h 306"/>
              <a:gd name="T42" fmla="*/ 25 w 2837"/>
              <a:gd name="T43" fmla="*/ 0 h 306"/>
              <a:gd name="T44" fmla="*/ 0 w 2837"/>
              <a:gd name="T45" fmla="*/ 2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7" h="306">
                <a:moveTo>
                  <a:pt x="0" y="25"/>
                </a:moveTo>
                <a:cubicBezTo>
                  <a:pt x="0" y="106"/>
                  <a:pt x="0" y="106"/>
                  <a:pt x="0" y="106"/>
                </a:cubicBezTo>
                <a:cubicBezTo>
                  <a:pt x="0" y="134"/>
                  <a:pt x="6" y="161"/>
                  <a:pt x="18" y="185"/>
                </a:cubicBezTo>
                <a:cubicBezTo>
                  <a:pt x="34" y="221"/>
                  <a:pt x="62" y="251"/>
                  <a:pt x="97" y="273"/>
                </a:cubicBezTo>
                <a:cubicBezTo>
                  <a:pt x="131" y="294"/>
                  <a:pt x="173" y="306"/>
                  <a:pt x="217" y="306"/>
                </a:cubicBezTo>
                <a:cubicBezTo>
                  <a:pt x="2620" y="306"/>
                  <a:pt x="2620" y="306"/>
                  <a:pt x="2620" y="306"/>
                </a:cubicBezTo>
                <a:cubicBezTo>
                  <a:pt x="2680" y="306"/>
                  <a:pt x="2734" y="285"/>
                  <a:pt x="2773" y="249"/>
                </a:cubicBezTo>
                <a:cubicBezTo>
                  <a:pt x="2793" y="231"/>
                  <a:pt x="2809" y="209"/>
                  <a:pt x="2820" y="185"/>
                </a:cubicBezTo>
                <a:cubicBezTo>
                  <a:pt x="2831" y="161"/>
                  <a:pt x="2837" y="134"/>
                  <a:pt x="2837" y="106"/>
                </a:cubicBezTo>
                <a:cubicBezTo>
                  <a:pt x="2837" y="35"/>
                  <a:pt x="2837" y="35"/>
                  <a:pt x="2837" y="35"/>
                </a:cubicBezTo>
                <a:cubicBezTo>
                  <a:pt x="2837" y="21"/>
                  <a:pt x="2826" y="10"/>
                  <a:pt x="2812" y="10"/>
                </a:cubicBezTo>
                <a:cubicBezTo>
                  <a:pt x="2799" y="10"/>
                  <a:pt x="2788" y="21"/>
                  <a:pt x="2788" y="35"/>
                </a:cubicBezTo>
                <a:cubicBezTo>
                  <a:pt x="2788" y="106"/>
                  <a:pt x="2788" y="106"/>
                  <a:pt x="2788" y="106"/>
                </a:cubicBezTo>
                <a:cubicBezTo>
                  <a:pt x="2788" y="127"/>
                  <a:pt x="2783" y="146"/>
                  <a:pt x="2775" y="164"/>
                </a:cubicBezTo>
                <a:cubicBezTo>
                  <a:pt x="2762" y="191"/>
                  <a:pt x="2742" y="214"/>
                  <a:pt x="2715" y="231"/>
                </a:cubicBezTo>
                <a:cubicBezTo>
                  <a:pt x="2688" y="247"/>
                  <a:pt x="2655" y="257"/>
                  <a:pt x="2620" y="257"/>
                </a:cubicBezTo>
                <a:cubicBezTo>
                  <a:pt x="217" y="257"/>
                  <a:pt x="217" y="257"/>
                  <a:pt x="217" y="257"/>
                </a:cubicBezTo>
                <a:cubicBezTo>
                  <a:pt x="170" y="257"/>
                  <a:pt x="128" y="239"/>
                  <a:pt x="98" y="212"/>
                </a:cubicBezTo>
                <a:cubicBezTo>
                  <a:pt x="83" y="198"/>
                  <a:pt x="71" y="182"/>
                  <a:pt x="63" y="164"/>
                </a:cubicBezTo>
                <a:cubicBezTo>
                  <a:pt x="54" y="146"/>
                  <a:pt x="50" y="127"/>
                  <a:pt x="50" y="106"/>
                </a:cubicBezTo>
                <a:cubicBezTo>
                  <a:pt x="50" y="25"/>
                  <a:pt x="50" y="25"/>
                  <a:pt x="50" y="25"/>
                </a:cubicBezTo>
                <a:cubicBezTo>
                  <a:pt x="50" y="11"/>
                  <a:pt x="39" y="0"/>
                  <a:pt x="25" y="0"/>
                </a:cubicBezTo>
                <a:cubicBezTo>
                  <a:pt x="11" y="0"/>
                  <a:pt x="0" y="11"/>
                  <a:pt x="0" y="2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246" name="Freeform 7783"/>
          <p:cNvSpPr>
            <a:spLocks/>
          </p:cNvSpPr>
          <p:nvPr/>
        </p:nvSpPr>
        <p:spPr bwMode="auto">
          <a:xfrm>
            <a:off x="121476" y="5615196"/>
            <a:ext cx="8882716" cy="948679"/>
          </a:xfrm>
          <a:custGeom>
            <a:avLst/>
            <a:gdLst>
              <a:gd name="T0" fmla="*/ 0 w 2837"/>
              <a:gd name="T1" fmla="*/ 25 h 306"/>
              <a:gd name="T2" fmla="*/ 0 w 2837"/>
              <a:gd name="T3" fmla="*/ 106 h 306"/>
              <a:gd name="T4" fmla="*/ 18 w 2837"/>
              <a:gd name="T5" fmla="*/ 185 h 306"/>
              <a:gd name="T6" fmla="*/ 97 w 2837"/>
              <a:gd name="T7" fmla="*/ 273 h 306"/>
              <a:gd name="T8" fmla="*/ 217 w 2837"/>
              <a:gd name="T9" fmla="*/ 306 h 306"/>
              <a:gd name="T10" fmla="*/ 2620 w 2837"/>
              <a:gd name="T11" fmla="*/ 306 h 306"/>
              <a:gd name="T12" fmla="*/ 2773 w 2837"/>
              <a:gd name="T13" fmla="*/ 249 h 306"/>
              <a:gd name="T14" fmla="*/ 2820 w 2837"/>
              <a:gd name="T15" fmla="*/ 185 h 306"/>
              <a:gd name="T16" fmla="*/ 2837 w 2837"/>
              <a:gd name="T17" fmla="*/ 106 h 306"/>
              <a:gd name="T18" fmla="*/ 2837 w 2837"/>
              <a:gd name="T19" fmla="*/ 35 h 306"/>
              <a:gd name="T20" fmla="*/ 2812 w 2837"/>
              <a:gd name="T21" fmla="*/ 10 h 306"/>
              <a:gd name="T22" fmla="*/ 2788 w 2837"/>
              <a:gd name="T23" fmla="*/ 35 h 306"/>
              <a:gd name="T24" fmla="*/ 2788 w 2837"/>
              <a:gd name="T25" fmla="*/ 106 h 306"/>
              <a:gd name="T26" fmla="*/ 2775 w 2837"/>
              <a:gd name="T27" fmla="*/ 164 h 306"/>
              <a:gd name="T28" fmla="*/ 2715 w 2837"/>
              <a:gd name="T29" fmla="*/ 231 h 306"/>
              <a:gd name="T30" fmla="*/ 2620 w 2837"/>
              <a:gd name="T31" fmla="*/ 257 h 306"/>
              <a:gd name="T32" fmla="*/ 217 w 2837"/>
              <a:gd name="T33" fmla="*/ 257 h 306"/>
              <a:gd name="T34" fmla="*/ 98 w 2837"/>
              <a:gd name="T35" fmla="*/ 212 h 306"/>
              <a:gd name="T36" fmla="*/ 63 w 2837"/>
              <a:gd name="T37" fmla="*/ 164 h 306"/>
              <a:gd name="T38" fmla="*/ 50 w 2837"/>
              <a:gd name="T39" fmla="*/ 106 h 306"/>
              <a:gd name="T40" fmla="*/ 50 w 2837"/>
              <a:gd name="T41" fmla="*/ 25 h 306"/>
              <a:gd name="T42" fmla="*/ 25 w 2837"/>
              <a:gd name="T43" fmla="*/ 0 h 306"/>
              <a:gd name="T44" fmla="*/ 0 w 2837"/>
              <a:gd name="T45" fmla="*/ 2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7" h="306">
                <a:moveTo>
                  <a:pt x="0" y="25"/>
                </a:moveTo>
                <a:cubicBezTo>
                  <a:pt x="0" y="106"/>
                  <a:pt x="0" y="106"/>
                  <a:pt x="0" y="106"/>
                </a:cubicBezTo>
                <a:cubicBezTo>
                  <a:pt x="0" y="134"/>
                  <a:pt x="6" y="161"/>
                  <a:pt x="18" y="185"/>
                </a:cubicBezTo>
                <a:cubicBezTo>
                  <a:pt x="34" y="221"/>
                  <a:pt x="62" y="251"/>
                  <a:pt x="97" y="273"/>
                </a:cubicBezTo>
                <a:cubicBezTo>
                  <a:pt x="131" y="294"/>
                  <a:pt x="173" y="306"/>
                  <a:pt x="217" y="306"/>
                </a:cubicBezTo>
                <a:cubicBezTo>
                  <a:pt x="2620" y="306"/>
                  <a:pt x="2620" y="306"/>
                  <a:pt x="2620" y="306"/>
                </a:cubicBezTo>
                <a:cubicBezTo>
                  <a:pt x="2680" y="306"/>
                  <a:pt x="2734" y="285"/>
                  <a:pt x="2773" y="249"/>
                </a:cubicBezTo>
                <a:cubicBezTo>
                  <a:pt x="2793" y="231"/>
                  <a:pt x="2809" y="209"/>
                  <a:pt x="2820" y="185"/>
                </a:cubicBezTo>
                <a:cubicBezTo>
                  <a:pt x="2831" y="161"/>
                  <a:pt x="2837" y="134"/>
                  <a:pt x="2837" y="106"/>
                </a:cubicBezTo>
                <a:cubicBezTo>
                  <a:pt x="2837" y="35"/>
                  <a:pt x="2837" y="35"/>
                  <a:pt x="2837" y="35"/>
                </a:cubicBezTo>
                <a:cubicBezTo>
                  <a:pt x="2837" y="21"/>
                  <a:pt x="2826" y="10"/>
                  <a:pt x="2812" y="10"/>
                </a:cubicBezTo>
                <a:cubicBezTo>
                  <a:pt x="2799" y="10"/>
                  <a:pt x="2788" y="21"/>
                  <a:pt x="2788" y="35"/>
                </a:cubicBezTo>
                <a:cubicBezTo>
                  <a:pt x="2788" y="106"/>
                  <a:pt x="2788" y="106"/>
                  <a:pt x="2788" y="106"/>
                </a:cubicBezTo>
                <a:cubicBezTo>
                  <a:pt x="2788" y="127"/>
                  <a:pt x="2783" y="146"/>
                  <a:pt x="2775" y="164"/>
                </a:cubicBezTo>
                <a:cubicBezTo>
                  <a:pt x="2762" y="191"/>
                  <a:pt x="2742" y="214"/>
                  <a:pt x="2715" y="231"/>
                </a:cubicBezTo>
                <a:cubicBezTo>
                  <a:pt x="2688" y="247"/>
                  <a:pt x="2655" y="257"/>
                  <a:pt x="2620" y="257"/>
                </a:cubicBezTo>
                <a:cubicBezTo>
                  <a:pt x="217" y="257"/>
                  <a:pt x="217" y="257"/>
                  <a:pt x="217" y="257"/>
                </a:cubicBezTo>
                <a:cubicBezTo>
                  <a:pt x="170" y="257"/>
                  <a:pt x="128" y="239"/>
                  <a:pt x="98" y="212"/>
                </a:cubicBezTo>
                <a:cubicBezTo>
                  <a:pt x="83" y="198"/>
                  <a:pt x="71" y="182"/>
                  <a:pt x="63" y="164"/>
                </a:cubicBezTo>
                <a:cubicBezTo>
                  <a:pt x="54" y="146"/>
                  <a:pt x="50" y="127"/>
                  <a:pt x="50" y="106"/>
                </a:cubicBezTo>
                <a:cubicBezTo>
                  <a:pt x="50" y="25"/>
                  <a:pt x="50" y="25"/>
                  <a:pt x="50" y="25"/>
                </a:cubicBezTo>
                <a:cubicBezTo>
                  <a:pt x="50" y="11"/>
                  <a:pt x="39" y="0"/>
                  <a:pt x="25" y="0"/>
                </a:cubicBezTo>
                <a:cubicBezTo>
                  <a:pt x="11" y="0"/>
                  <a:pt x="0" y="11"/>
                  <a:pt x="0" y="25"/>
                </a:cubicBezTo>
                <a:close/>
              </a:path>
            </a:pathLst>
          </a:custGeom>
          <a:solidFill>
            <a:srgbClr val="105E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44730" y="5920104"/>
            <a:ext cx="8659558" cy="307777"/>
          </a:xfrm>
          <a:prstGeom prst="rect">
            <a:avLst/>
          </a:prstGeom>
          <a:noFill/>
        </p:spPr>
        <p:txBody>
          <a:bodyPr wrap="square" rtlCol="0">
            <a:spAutoFit/>
          </a:bodyPr>
          <a:lstStyle/>
          <a:p>
            <a:pPr algn="ctr"/>
            <a:r>
              <a:rPr lang="en-US" sz="1400" dirty="0" smtClean="0"/>
              <a:t>DDA CONSULTING SERVICES</a:t>
            </a:r>
          </a:p>
        </p:txBody>
      </p:sp>
      <p:sp>
        <p:nvSpPr>
          <p:cNvPr id="169" name="TextBox 168"/>
          <p:cNvSpPr txBox="1"/>
          <p:nvPr/>
        </p:nvSpPr>
        <p:spPr>
          <a:xfrm>
            <a:off x="244730" y="6175809"/>
            <a:ext cx="8659558" cy="261610"/>
          </a:xfrm>
          <a:prstGeom prst="rect">
            <a:avLst/>
          </a:prstGeom>
          <a:noFill/>
        </p:spPr>
        <p:txBody>
          <a:bodyPr wrap="square" rtlCol="0">
            <a:spAutoFit/>
          </a:bodyPr>
          <a:lstStyle/>
          <a:p>
            <a:pPr algn="ctr"/>
            <a:r>
              <a:rPr lang="en-US" sz="1050" dirty="0" smtClean="0"/>
              <a:t>Expert insight across the entire DDA customer life cycle</a:t>
            </a:r>
          </a:p>
        </p:txBody>
      </p:sp>
      <p:sp>
        <p:nvSpPr>
          <p:cNvPr id="171" name="Oval 7595"/>
          <p:cNvSpPr>
            <a:spLocks noChangeAspect="1" noChangeArrowheads="1"/>
          </p:cNvSpPr>
          <p:nvPr/>
        </p:nvSpPr>
        <p:spPr bwMode="auto">
          <a:xfrm>
            <a:off x="3766652" y="1377899"/>
            <a:ext cx="1828800" cy="18288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3745741" y="1349324"/>
            <a:ext cx="1920240" cy="1920240"/>
            <a:chOff x="3745741" y="1349324"/>
            <a:chExt cx="1920240" cy="1920240"/>
          </a:xfrm>
        </p:grpSpPr>
        <p:sp>
          <p:nvSpPr>
            <p:cNvPr id="20256" name="Oval 7595"/>
            <p:cNvSpPr>
              <a:spLocks noChangeAspect="1" noChangeArrowheads="1"/>
            </p:cNvSpPr>
            <p:nvPr/>
          </p:nvSpPr>
          <p:spPr bwMode="auto">
            <a:xfrm>
              <a:off x="3745741" y="1349324"/>
              <a:ext cx="1920240" cy="1920240"/>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4064511" y="1580077"/>
              <a:ext cx="1245483" cy="1446205"/>
              <a:chOff x="4064511" y="1580077"/>
              <a:chExt cx="1245483" cy="1446205"/>
            </a:xfrm>
          </p:grpSpPr>
          <p:pic>
            <p:nvPicPr>
              <p:cNvPr id="20263" name="Picture 202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532" y="1580077"/>
                <a:ext cx="936859" cy="920707"/>
              </a:xfrm>
              <a:prstGeom prst="rect">
                <a:avLst/>
              </a:prstGeom>
            </p:spPr>
          </p:pic>
          <p:sp>
            <p:nvSpPr>
              <p:cNvPr id="20271" name="TextBox 20270"/>
              <p:cNvSpPr txBox="1"/>
              <p:nvPr/>
            </p:nvSpPr>
            <p:spPr>
              <a:xfrm>
                <a:off x="4064511" y="2505563"/>
                <a:ext cx="1229720" cy="246221"/>
              </a:xfrm>
              <a:prstGeom prst="rect">
                <a:avLst/>
              </a:prstGeom>
              <a:noFill/>
            </p:spPr>
            <p:txBody>
              <a:bodyPr wrap="square" rtlCol="0">
                <a:spAutoFit/>
              </a:bodyPr>
              <a:lstStyle/>
              <a:p>
                <a:pPr algn="ctr"/>
                <a:r>
                  <a:rPr lang="en-US" sz="1000" b="1" dirty="0" smtClean="0">
                    <a:solidFill>
                      <a:schemeClr val="bg1"/>
                    </a:solidFill>
                  </a:rPr>
                  <a:t>SEGMENTATION</a:t>
                </a:r>
                <a:endParaRPr lang="en-US" sz="1000" b="1" dirty="0">
                  <a:solidFill>
                    <a:schemeClr val="bg1"/>
                  </a:solidFill>
                </a:endParaRPr>
              </a:p>
            </p:txBody>
          </p:sp>
          <p:sp>
            <p:nvSpPr>
              <p:cNvPr id="20272" name="Rectangle 20271"/>
              <p:cNvSpPr/>
              <p:nvPr/>
            </p:nvSpPr>
            <p:spPr>
              <a:xfrm>
                <a:off x="4086401" y="2687728"/>
                <a:ext cx="1223593" cy="338554"/>
              </a:xfrm>
              <a:prstGeom prst="rect">
                <a:avLst/>
              </a:prstGeom>
            </p:spPr>
            <p:txBody>
              <a:bodyPr wrap="square">
                <a:spAutoFit/>
              </a:bodyPr>
              <a:lstStyle/>
              <a:p>
                <a:pPr algn="ctr"/>
                <a:r>
                  <a:rPr lang="en-US" sz="800" dirty="0">
                    <a:solidFill>
                      <a:schemeClr val="bg1"/>
                    </a:solidFill>
                  </a:rPr>
                  <a:t>Identify profitable</a:t>
                </a:r>
              </a:p>
              <a:p>
                <a:pPr algn="ctr"/>
                <a:r>
                  <a:rPr lang="en-US" sz="800" dirty="0">
                    <a:solidFill>
                      <a:schemeClr val="bg1"/>
                    </a:solidFill>
                  </a:rPr>
                  <a:t>look-alike prospects.</a:t>
                </a:r>
              </a:p>
            </p:txBody>
          </p:sp>
        </p:grpSp>
      </p:grpSp>
    </p:spTree>
    <p:extLst>
      <p:ext uri="{BB962C8B-B14F-4D97-AF65-F5344CB8AC3E}">
        <p14:creationId xmlns:p14="http://schemas.microsoft.com/office/powerpoint/2010/main" val="388131642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7275" y="1456864"/>
            <a:ext cx="4476750" cy="1477328"/>
          </a:xfrm>
          <a:prstGeom prst="rect">
            <a:avLst/>
          </a:prstGeom>
        </p:spPr>
        <p:txBody>
          <a:bodyPr>
            <a:spAutoFit/>
          </a:bodyPr>
          <a:lstStyle/>
          <a:p>
            <a:pPr>
              <a:defRPr/>
            </a:pPr>
            <a:r>
              <a:rPr lang="en-US" altLang="en-US" b="1" dirty="0" smtClean="0">
                <a:solidFill>
                  <a:schemeClr val="tx2"/>
                </a:solidFill>
                <a:latin typeface="+mn-lt"/>
                <a:cs typeface="Arial" panose="020B0604020202020204" pitchFamily="34" charset="0"/>
              </a:rPr>
              <a:t>Target</a:t>
            </a:r>
            <a:r>
              <a:rPr lang="en-US" altLang="en-US" b="1" dirty="0" smtClean="0">
                <a:solidFill>
                  <a:schemeClr val="accent6"/>
                </a:solidFill>
                <a:latin typeface="+mn-lt"/>
              </a:rPr>
              <a:t> </a:t>
            </a:r>
            <a:r>
              <a:rPr lang="en-US" altLang="en-US" b="1" dirty="0" smtClean="0">
                <a:solidFill>
                  <a:schemeClr val="tx2"/>
                </a:solidFill>
                <a:latin typeface="+mn-lt"/>
                <a:cs typeface="Arial" panose="020B0604020202020204" pitchFamily="34" charset="0"/>
              </a:rPr>
              <a:t>check account customers </a:t>
            </a:r>
            <a:r>
              <a:rPr lang="en-US" altLang="en-US" dirty="0" smtClean="0">
                <a:solidFill>
                  <a:schemeClr val="tx1">
                    <a:lumMod val="75000"/>
                    <a:lumOff val="25000"/>
                  </a:schemeClr>
                </a:solidFill>
                <a:latin typeface="+mn-lt"/>
                <a:cs typeface="Arial" panose="020B0604020202020204" pitchFamily="34" charset="0"/>
              </a:rPr>
              <a:t>using segmentation tools that </a:t>
            </a:r>
            <a:r>
              <a:rPr lang="en-US" altLang="en-US" b="1" dirty="0" smtClean="0">
                <a:solidFill>
                  <a:schemeClr val="tx2"/>
                </a:solidFill>
                <a:latin typeface="+mn-lt"/>
                <a:cs typeface="Arial" panose="020B0604020202020204" pitchFamily="34" charset="0"/>
              </a:rPr>
              <a:t>minimize </a:t>
            </a:r>
            <a:r>
              <a:rPr lang="en-US" altLang="en-US" dirty="0" smtClean="0">
                <a:solidFill>
                  <a:schemeClr val="tx1">
                    <a:lumMod val="75000"/>
                    <a:lumOff val="25000"/>
                  </a:schemeClr>
                </a:solidFill>
                <a:latin typeface="+mn-lt"/>
                <a:cs typeface="Arial" panose="020B0604020202020204" pitchFamily="34" charset="0"/>
              </a:rPr>
              <a:t>DDA </a:t>
            </a:r>
            <a:r>
              <a:rPr lang="en-US" altLang="en-US" b="1" dirty="0" smtClean="0">
                <a:solidFill>
                  <a:schemeClr val="tx2"/>
                </a:solidFill>
                <a:latin typeface="+mn-lt"/>
                <a:cs typeface="Arial" panose="020B0604020202020204" pitchFamily="34" charset="0"/>
              </a:rPr>
              <a:t>expense cost to acquire expense </a:t>
            </a:r>
            <a:r>
              <a:rPr lang="en-US" altLang="en-US" dirty="0" smtClean="0">
                <a:solidFill>
                  <a:schemeClr val="tx1">
                    <a:lumMod val="75000"/>
                    <a:lumOff val="25000"/>
                  </a:schemeClr>
                </a:solidFill>
                <a:latin typeface="+mn-lt"/>
                <a:cs typeface="Arial" panose="020B0604020202020204" pitchFamily="34" charset="0"/>
              </a:rPr>
              <a:t>and </a:t>
            </a:r>
            <a:r>
              <a:rPr lang="en-US" altLang="en-US" b="1" dirty="0" smtClean="0">
                <a:solidFill>
                  <a:schemeClr val="tx2"/>
                </a:solidFill>
                <a:latin typeface="+mn-lt"/>
                <a:cs typeface="Arial" panose="020B0604020202020204" pitchFamily="34" charset="0"/>
              </a:rPr>
              <a:t>improved activation </a:t>
            </a:r>
            <a:r>
              <a:rPr lang="en-US" altLang="en-US" dirty="0" smtClean="0">
                <a:solidFill>
                  <a:schemeClr val="tx1">
                    <a:lumMod val="75000"/>
                    <a:lumOff val="25000"/>
                  </a:schemeClr>
                </a:solidFill>
                <a:latin typeface="+mn-lt"/>
                <a:cs typeface="Arial" panose="020B0604020202020204" pitchFamily="34" charset="0"/>
              </a:rPr>
              <a:t>across all channels</a:t>
            </a:r>
            <a:r>
              <a:rPr lang="en-US" altLang="en-US" dirty="0" smtClean="0">
                <a:solidFill>
                  <a:schemeClr val="tx1">
                    <a:lumMod val="75000"/>
                    <a:lumOff val="25000"/>
                  </a:schemeClr>
                </a:solidFill>
                <a:latin typeface="+mn-lt"/>
              </a:rPr>
              <a:t>. </a:t>
            </a:r>
            <a:endParaRPr lang="en-US" altLang="en-US" dirty="0">
              <a:latin typeface="+mn-lt"/>
            </a:endParaRPr>
          </a:p>
          <a:p>
            <a:pPr>
              <a:defRPr/>
            </a:pPr>
            <a:endParaRPr lang="en-US" altLang="en-US" dirty="0"/>
          </a:p>
        </p:txBody>
      </p:sp>
      <p:sp>
        <p:nvSpPr>
          <p:cNvPr id="8" name="Rounded Rectangle 7"/>
          <p:cNvSpPr/>
          <p:nvPr/>
        </p:nvSpPr>
        <p:spPr>
          <a:xfrm>
            <a:off x="6815270" y="4651277"/>
            <a:ext cx="2111354" cy="918618"/>
          </a:xfrm>
          <a:prstGeom prst="roundRect">
            <a:avLst/>
          </a:prstGeom>
          <a:solidFill>
            <a:srgbClr val="01458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spc="50" dirty="0" smtClean="0">
                <a:solidFill>
                  <a:schemeClr val="bg1"/>
                </a:solidFill>
              </a:rPr>
              <a:t>DDA STRATEGY DESIGN CONSULTING</a:t>
            </a:r>
            <a:endParaRPr lang="en-US" sz="1400" b="1" spc="50" dirty="0">
              <a:solidFill>
                <a:schemeClr val="bg1"/>
              </a:solidFill>
            </a:endParaRPr>
          </a:p>
        </p:txBody>
      </p:sp>
      <p:sp>
        <p:nvSpPr>
          <p:cNvPr id="14" name="Rounded Rectangle 13"/>
          <p:cNvSpPr/>
          <p:nvPr/>
        </p:nvSpPr>
        <p:spPr>
          <a:xfrm>
            <a:off x="4557275" y="2743200"/>
            <a:ext cx="4358716" cy="817524"/>
          </a:xfrm>
          <a:prstGeom prst="roundRect">
            <a:avLst/>
          </a:prstGeom>
          <a:solidFill>
            <a:srgbClr val="015CAE"/>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pc="200" dirty="0" smtClean="0">
                <a:solidFill>
                  <a:schemeClr val="bg1"/>
                </a:solidFill>
              </a:rPr>
              <a:t>DEPOSIT ACQUISTIONS SERVICES</a:t>
            </a:r>
            <a:endParaRPr lang="en-US" b="1" spc="300" dirty="0">
              <a:solidFill>
                <a:schemeClr val="bg1"/>
              </a:solidFill>
            </a:endParaRPr>
          </a:p>
        </p:txBody>
      </p:sp>
      <p:sp>
        <p:nvSpPr>
          <p:cNvPr id="18" name="Title 2"/>
          <p:cNvSpPr txBox="1">
            <a:spLocks/>
          </p:cNvSpPr>
          <p:nvPr/>
        </p:nvSpPr>
        <p:spPr bwMode="auto">
          <a:xfrm>
            <a:off x="1026122" y="243032"/>
            <a:ext cx="7815263" cy="984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baseline="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fontAlgn="base">
              <a:lnSpc>
                <a:spcPct val="90000"/>
              </a:lnSpc>
              <a:spcBef>
                <a:spcPct val="0"/>
              </a:spcBef>
              <a:spcAft>
                <a:spcPct val="0"/>
              </a:spcAft>
              <a:defRPr sz="2400" b="1">
                <a:solidFill>
                  <a:schemeClr val="tx2"/>
                </a:solidFill>
                <a:latin typeface="Arial" charset="0"/>
              </a:defRPr>
            </a:lvl6pPr>
            <a:lvl7pPr marL="914400" algn="l" rtl="0" fontAlgn="base">
              <a:lnSpc>
                <a:spcPct val="90000"/>
              </a:lnSpc>
              <a:spcBef>
                <a:spcPct val="0"/>
              </a:spcBef>
              <a:spcAft>
                <a:spcPct val="0"/>
              </a:spcAft>
              <a:defRPr sz="2400" b="1">
                <a:solidFill>
                  <a:schemeClr val="tx2"/>
                </a:solidFill>
                <a:latin typeface="Arial" charset="0"/>
              </a:defRPr>
            </a:lvl7pPr>
            <a:lvl8pPr marL="1371600" algn="l" rtl="0" fontAlgn="base">
              <a:lnSpc>
                <a:spcPct val="90000"/>
              </a:lnSpc>
              <a:spcBef>
                <a:spcPct val="0"/>
              </a:spcBef>
              <a:spcAft>
                <a:spcPct val="0"/>
              </a:spcAft>
              <a:defRPr sz="2400" b="1">
                <a:solidFill>
                  <a:schemeClr val="tx2"/>
                </a:solidFill>
                <a:latin typeface="Arial" charset="0"/>
              </a:defRPr>
            </a:lvl8pPr>
            <a:lvl9pPr marL="1828800" algn="l" rtl="0" fontAlgn="base">
              <a:lnSpc>
                <a:spcPct val="90000"/>
              </a:lnSpc>
              <a:spcBef>
                <a:spcPct val="0"/>
              </a:spcBef>
              <a:spcAft>
                <a:spcPct val="0"/>
              </a:spcAft>
              <a:defRPr sz="2400" b="1">
                <a:solidFill>
                  <a:schemeClr val="tx2"/>
                </a:solidFill>
                <a:latin typeface="Arial" charset="0"/>
              </a:defRPr>
            </a:lvl9pPr>
          </a:lstStyle>
          <a:p>
            <a:r>
              <a:rPr lang="en-GB" dirty="0" smtClean="0"/>
              <a:t>Experian’s approach to deposit acquisitions</a:t>
            </a:r>
          </a:p>
        </p:txBody>
      </p:sp>
      <p:sp>
        <p:nvSpPr>
          <p:cNvPr id="19" name="Rounded Rectangle 18"/>
          <p:cNvSpPr/>
          <p:nvPr/>
        </p:nvSpPr>
        <p:spPr>
          <a:xfrm>
            <a:off x="4576893" y="3642933"/>
            <a:ext cx="1387971" cy="911898"/>
          </a:xfrm>
          <a:prstGeom prst="roundRect">
            <a:avLst/>
          </a:prstGeom>
          <a:solidFill>
            <a:srgbClr val="0145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WEALTH INSIGHT SERVICES</a:t>
            </a:r>
            <a:r>
              <a:rPr lang="en-US" sz="1400" b="1" baseline="30000" dirty="0" smtClean="0">
                <a:solidFill>
                  <a:schemeClr val="bg1"/>
                </a:solidFill>
              </a:rPr>
              <a:t>SM</a:t>
            </a:r>
            <a:endParaRPr lang="en-US" sz="1400" b="1" baseline="30000" dirty="0">
              <a:solidFill>
                <a:schemeClr val="bg1"/>
              </a:solidFill>
            </a:endParaRPr>
          </a:p>
        </p:txBody>
      </p:sp>
      <p:sp>
        <p:nvSpPr>
          <p:cNvPr id="20" name="Rounded Rectangle 19"/>
          <p:cNvSpPr/>
          <p:nvPr/>
        </p:nvSpPr>
        <p:spPr>
          <a:xfrm>
            <a:off x="4576894" y="4661910"/>
            <a:ext cx="2186481" cy="918618"/>
          </a:xfrm>
          <a:prstGeom prst="roundRect">
            <a:avLst/>
          </a:prstGeom>
          <a:solidFill>
            <a:srgbClr val="0145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dirty="0" smtClean="0">
                <a:solidFill>
                  <a:schemeClr val="bg1"/>
                </a:solidFill>
                <a:cs typeface="Times New Roman" pitchFamily="18" charset="0"/>
              </a:rPr>
              <a:t>DDA FINANCIAL PERSONALITIES</a:t>
            </a:r>
            <a:r>
              <a:rPr lang="en-US" altLang="en-US" sz="1400" b="1" baseline="30000" dirty="0" smtClean="0">
                <a:solidFill>
                  <a:schemeClr val="bg1"/>
                </a:solidFill>
                <a:cs typeface="Times New Roman" pitchFamily="18" charset="0"/>
              </a:rPr>
              <a:t>SM</a:t>
            </a:r>
            <a:endParaRPr lang="en-US" sz="1400" b="1" dirty="0">
              <a:solidFill>
                <a:schemeClr val="bg1"/>
              </a:solidFill>
            </a:endParaRPr>
          </a:p>
        </p:txBody>
      </p:sp>
      <p:sp>
        <p:nvSpPr>
          <p:cNvPr id="21" name="Rounded Rectangle 20"/>
          <p:cNvSpPr/>
          <p:nvPr/>
        </p:nvSpPr>
        <p:spPr>
          <a:xfrm>
            <a:off x="6029485" y="3642849"/>
            <a:ext cx="1271220" cy="911982"/>
          </a:xfrm>
          <a:prstGeom prst="roundRect">
            <a:avLst/>
          </a:prstGeom>
          <a:solidFill>
            <a:srgbClr val="0145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HITWISE</a:t>
            </a:r>
            <a:r>
              <a:rPr lang="en-US" sz="1400" b="1" baseline="30000" dirty="0" smtClean="0">
                <a:solidFill>
                  <a:schemeClr val="bg1"/>
                </a:solidFill>
              </a:rPr>
              <a:t>SM</a:t>
            </a:r>
            <a:endParaRPr lang="en-US" sz="1400" b="1" baseline="30000" dirty="0">
              <a:solidFill>
                <a:schemeClr val="bg1"/>
              </a:solidFill>
            </a:endParaRPr>
          </a:p>
        </p:txBody>
      </p:sp>
      <p:sp>
        <p:nvSpPr>
          <p:cNvPr id="22" name="Rounded Rectangle 21"/>
          <p:cNvSpPr/>
          <p:nvPr/>
        </p:nvSpPr>
        <p:spPr>
          <a:xfrm>
            <a:off x="7365326" y="3657993"/>
            <a:ext cx="1550665" cy="896838"/>
          </a:xfrm>
          <a:prstGeom prst="roundRect">
            <a:avLst/>
          </a:prstGeom>
          <a:solidFill>
            <a:srgbClr val="0145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CUSTOMER EXPERIENCE CONSULTING </a:t>
            </a:r>
            <a:endParaRPr lang="en-US" sz="1400" b="1" baseline="30000" dirty="0">
              <a:solidFill>
                <a:schemeClr val="bg1"/>
              </a:solidFill>
            </a:endParaRPr>
          </a:p>
        </p:txBody>
      </p:sp>
      <p:sp>
        <p:nvSpPr>
          <p:cNvPr id="15" name="Pentagon 14"/>
          <p:cNvSpPr/>
          <p:nvPr/>
        </p:nvSpPr>
        <p:spPr>
          <a:xfrm>
            <a:off x="391889" y="3049609"/>
            <a:ext cx="3857526" cy="1720401"/>
          </a:xfrm>
          <a:prstGeom prst="homePlate">
            <a:avLst/>
          </a:prstGeom>
          <a:gradFill flip="none" rotWithShape="1">
            <a:gsLst>
              <a:gs pos="0">
                <a:schemeClr val="tx1">
                  <a:lumMod val="50000"/>
                  <a:lumOff val="50000"/>
                </a:schemeClr>
              </a:gs>
              <a:gs pos="51000">
                <a:srgbClr val="826B8B">
                  <a:alpha val="0"/>
                </a:srgb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7" name="Picture 16"/>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1043" y="2195528"/>
            <a:ext cx="2161713" cy="2161713"/>
          </a:xfrm>
          <a:prstGeom prst="rect">
            <a:avLst/>
          </a:prstGeom>
        </p:spPr>
      </p:pic>
      <p:sp>
        <p:nvSpPr>
          <p:cNvPr id="25" name="Rectangle 24"/>
          <p:cNvSpPr/>
          <p:nvPr/>
        </p:nvSpPr>
        <p:spPr>
          <a:xfrm>
            <a:off x="122484" y="4196325"/>
            <a:ext cx="3737320" cy="369332"/>
          </a:xfrm>
          <a:prstGeom prst="rect">
            <a:avLst/>
          </a:prstGeom>
        </p:spPr>
        <p:txBody>
          <a:bodyPr wrap="square">
            <a:spAutoFit/>
          </a:bodyPr>
          <a:lstStyle/>
          <a:p>
            <a:pPr algn="ctr"/>
            <a:r>
              <a:rPr lang="en-US" b="1" dirty="0" smtClean="0">
                <a:solidFill>
                  <a:schemeClr val="tx1">
                    <a:lumMod val="90000"/>
                    <a:lumOff val="10000"/>
                  </a:schemeClr>
                </a:solidFill>
              </a:rPr>
              <a:t>DEPOSIT </a:t>
            </a:r>
            <a:r>
              <a:rPr lang="en-US" b="1" dirty="0">
                <a:solidFill>
                  <a:schemeClr val="tx1">
                    <a:lumMod val="90000"/>
                    <a:lumOff val="10000"/>
                  </a:schemeClr>
                </a:solidFill>
              </a:rPr>
              <a:t>ACQUISITIONS</a:t>
            </a:r>
            <a:endParaRPr lang="en-US" b="1" baseline="30000" dirty="0">
              <a:solidFill>
                <a:schemeClr val="tx1">
                  <a:lumMod val="90000"/>
                  <a:lumOff val="10000"/>
                </a:schemeClr>
              </a:solidFill>
            </a:endParaRPr>
          </a:p>
        </p:txBody>
      </p:sp>
    </p:spTree>
    <p:extLst>
      <p:ext uri="{BB962C8B-B14F-4D97-AF65-F5344CB8AC3E}">
        <p14:creationId xmlns:p14="http://schemas.microsoft.com/office/powerpoint/2010/main" val="3662344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400" y="1520826"/>
            <a:ext cx="6623040" cy="369332"/>
          </a:xfrm>
          <a:prstGeom prst="rect">
            <a:avLst/>
          </a:prstGeom>
          <a:solidFill>
            <a:schemeClr val="accent3"/>
          </a:solidFill>
        </p:spPr>
        <p:txBody>
          <a:bodyPr wrap="square">
            <a:spAutoFit/>
          </a:bodyPr>
          <a:lstStyle/>
          <a:p>
            <a:pPr>
              <a:defRPr/>
            </a:pPr>
            <a:r>
              <a:rPr lang="en-US" b="1" spc="300" dirty="0" smtClean="0">
                <a:solidFill>
                  <a:schemeClr val="bg1"/>
                </a:solidFill>
              </a:rPr>
              <a:t>DEPOSIT ACQUISITIONS SERVICES</a:t>
            </a:r>
            <a:endParaRPr lang="en-US" b="1" spc="400" dirty="0">
              <a:solidFill>
                <a:schemeClr val="bg1"/>
              </a:solidFill>
            </a:endParaRPr>
          </a:p>
        </p:txBody>
      </p:sp>
      <p:sp>
        <p:nvSpPr>
          <p:cNvPr id="15" name="Title 2"/>
          <p:cNvSpPr txBox="1">
            <a:spLocks/>
          </p:cNvSpPr>
          <p:nvPr/>
        </p:nvSpPr>
        <p:spPr bwMode="auto">
          <a:xfrm>
            <a:off x="1026122" y="243032"/>
            <a:ext cx="7815263" cy="984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baseline="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fontAlgn="base">
              <a:lnSpc>
                <a:spcPct val="90000"/>
              </a:lnSpc>
              <a:spcBef>
                <a:spcPct val="0"/>
              </a:spcBef>
              <a:spcAft>
                <a:spcPct val="0"/>
              </a:spcAft>
              <a:defRPr sz="2400" b="1">
                <a:solidFill>
                  <a:schemeClr val="tx2"/>
                </a:solidFill>
                <a:latin typeface="Arial" charset="0"/>
              </a:defRPr>
            </a:lvl6pPr>
            <a:lvl7pPr marL="914400" algn="l" rtl="0" fontAlgn="base">
              <a:lnSpc>
                <a:spcPct val="90000"/>
              </a:lnSpc>
              <a:spcBef>
                <a:spcPct val="0"/>
              </a:spcBef>
              <a:spcAft>
                <a:spcPct val="0"/>
              </a:spcAft>
              <a:defRPr sz="2400" b="1">
                <a:solidFill>
                  <a:schemeClr val="tx2"/>
                </a:solidFill>
                <a:latin typeface="Arial" charset="0"/>
              </a:defRPr>
            </a:lvl7pPr>
            <a:lvl8pPr marL="1371600" algn="l" rtl="0" fontAlgn="base">
              <a:lnSpc>
                <a:spcPct val="90000"/>
              </a:lnSpc>
              <a:spcBef>
                <a:spcPct val="0"/>
              </a:spcBef>
              <a:spcAft>
                <a:spcPct val="0"/>
              </a:spcAft>
              <a:defRPr sz="2400" b="1">
                <a:solidFill>
                  <a:schemeClr val="tx2"/>
                </a:solidFill>
                <a:latin typeface="Arial" charset="0"/>
              </a:defRPr>
            </a:lvl8pPr>
            <a:lvl9pPr marL="1828800" algn="l" rtl="0" fontAlgn="base">
              <a:lnSpc>
                <a:spcPct val="90000"/>
              </a:lnSpc>
              <a:spcBef>
                <a:spcPct val="0"/>
              </a:spcBef>
              <a:spcAft>
                <a:spcPct val="0"/>
              </a:spcAft>
              <a:defRPr sz="2400" b="1">
                <a:solidFill>
                  <a:schemeClr val="tx2"/>
                </a:solidFill>
                <a:latin typeface="Arial" charset="0"/>
              </a:defRPr>
            </a:lvl9pPr>
          </a:lstStyle>
          <a:p>
            <a:r>
              <a:rPr lang="en-GB" dirty="0" smtClean="0"/>
              <a:t>How Experian improves the effectiveness of our client’s DDA acquisitions process </a:t>
            </a:r>
          </a:p>
        </p:txBody>
      </p:sp>
      <p:grpSp>
        <p:nvGrpSpPr>
          <p:cNvPr id="2" name="Group 1"/>
          <p:cNvGrpSpPr>
            <a:grpSpLocks noChangeAspect="1"/>
          </p:cNvGrpSpPr>
          <p:nvPr/>
        </p:nvGrpSpPr>
        <p:grpSpPr>
          <a:xfrm>
            <a:off x="6698088" y="1520826"/>
            <a:ext cx="2290966" cy="5105203"/>
            <a:chOff x="6853034" y="1590442"/>
            <a:chExt cx="2070438" cy="4613777"/>
          </a:xfrm>
        </p:grpSpPr>
        <p:sp>
          <p:nvSpPr>
            <p:cNvPr id="17" name="Rectangle 16"/>
            <p:cNvSpPr/>
            <p:nvPr/>
          </p:nvSpPr>
          <p:spPr>
            <a:xfrm>
              <a:off x="7000283" y="2400445"/>
              <a:ext cx="1802536" cy="3803774"/>
            </a:xfrm>
            <a:prstGeom prst="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alpha val="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979365" y="1590442"/>
              <a:ext cx="1817777" cy="1817777"/>
            </a:xfrm>
            <a:prstGeom prst="rect">
              <a:avLst/>
            </a:prstGeom>
          </p:spPr>
        </p:pic>
        <p:sp>
          <p:nvSpPr>
            <p:cNvPr id="27" name="Rounded Rectangle 26"/>
            <p:cNvSpPr/>
            <p:nvPr/>
          </p:nvSpPr>
          <p:spPr>
            <a:xfrm>
              <a:off x="6853034" y="4060850"/>
              <a:ext cx="2070438" cy="1262836"/>
            </a:xfrm>
            <a:prstGeom prst="roundRect">
              <a:avLst/>
            </a:prstGeom>
            <a:solidFill>
              <a:schemeClr val="accent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spc="200" dirty="0" smtClean="0">
                  <a:solidFill>
                    <a:schemeClr val="bg1"/>
                  </a:solidFill>
                </a:rPr>
                <a:t>ACQUISITIONS DEVELOPMENT IMPLEMENTATION SERVICE</a:t>
              </a:r>
              <a:endParaRPr lang="en-US" sz="1200" b="1" spc="300" dirty="0">
                <a:solidFill>
                  <a:schemeClr val="bg1"/>
                </a:solidFill>
              </a:endParaRPr>
            </a:p>
          </p:txBody>
        </p:sp>
        <p:sp>
          <p:nvSpPr>
            <p:cNvPr id="18" name="Rectangle 17"/>
            <p:cNvSpPr/>
            <p:nvPr/>
          </p:nvSpPr>
          <p:spPr>
            <a:xfrm>
              <a:off x="6973206" y="3450129"/>
              <a:ext cx="1885358" cy="472855"/>
            </a:xfrm>
            <a:prstGeom prst="rect">
              <a:avLst/>
            </a:prstGeom>
          </p:spPr>
          <p:txBody>
            <a:bodyPr wrap="square">
              <a:spAutoFit/>
            </a:bodyPr>
            <a:lstStyle/>
            <a:p>
              <a:pPr algn="ctr"/>
              <a:r>
                <a:rPr lang="en-US" sz="1400" b="1" dirty="0" smtClean="0"/>
                <a:t>DEPOSIT </a:t>
              </a:r>
              <a:r>
                <a:rPr lang="en-US" sz="1400" b="1" dirty="0"/>
                <a:t>ACQUISITIONS</a:t>
              </a:r>
              <a:endParaRPr lang="en-US" sz="1400" b="1" baseline="30000" dirty="0"/>
            </a:p>
          </p:txBody>
        </p:sp>
      </p:grpSp>
      <p:sp>
        <p:nvSpPr>
          <p:cNvPr id="13" name="TextBox 12"/>
          <p:cNvSpPr txBox="1"/>
          <p:nvPr/>
        </p:nvSpPr>
        <p:spPr>
          <a:xfrm>
            <a:off x="199400" y="2068811"/>
            <a:ext cx="6623040" cy="1682512"/>
          </a:xfrm>
          <a:prstGeom prst="rect">
            <a:avLst/>
          </a:prstGeom>
          <a:noFill/>
        </p:spPr>
        <p:txBody>
          <a:bodyPr wrap="square">
            <a:spAutoFit/>
          </a:bodyPr>
          <a:lstStyle/>
          <a:p>
            <a:pPr>
              <a:spcAft>
                <a:spcPts val="600"/>
              </a:spcAft>
              <a:buClr>
                <a:schemeClr val="accent6"/>
              </a:buClr>
              <a:defRPr/>
            </a:pPr>
            <a:r>
              <a:rPr lang="en-US" sz="1600" b="1" spc="300" dirty="0" smtClean="0">
                <a:solidFill>
                  <a:schemeClr val="tx2"/>
                </a:solidFill>
              </a:rPr>
              <a:t>HOW WE HELP</a:t>
            </a:r>
          </a:p>
          <a:p>
            <a:pPr marL="285750" indent="-285750">
              <a:spcBef>
                <a:spcPts val="200"/>
              </a:spcBef>
              <a:spcAft>
                <a:spcPts val="800"/>
              </a:spcAft>
              <a:buClr>
                <a:schemeClr val="tx2"/>
              </a:buClr>
              <a:buFont typeface="Wingdings" panose="05000000000000000000" pitchFamily="2" charset="2"/>
              <a:buChar char="§"/>
              <a:defRPr/>
            </a:pPr>
            <a:r>
              <a:rPr lang="en-US" sz="1600" dirty="0" smtClean="0">
                <a:solidFill>
                  <a:schemeClr val="tx1">
                    <a:lumMod val="75000"/>
                    <a:lumOff val="25000"/>
                  </a:schemeClr>
                </a:solidFill>
              </a:rPr>
              <a:t>Ensure best-in-class targeting methods</a:t>
            </a:r>
          </a:p>
          <a:p>
            <a:pPr marL="285750" indent="-285750">
              <a:spcBef>
                <a:spcPts val="200"/>
              </a:spcBef>
              <a:spcAft>
                <a:spcPts val="800"/>
              </a:spcAft>
              <a:buClr>
                <a:schemeClr val="tx2"/>
              </a:buClr>
              <a:buFont typeface="Wingdings" panose="05000000000000000000" pitchFamily="2" charset="2"/>
              <a:buChar char="§"/>
              <a:defRPr/>
            </a:pPr>
            <a:r>
              <a:rPr lang="en-US" sz="1600" dirty="0" smtClean="0">
                <a:solidFill>
                  <a:schemeClr val="tx1">
                    <a:lumMod val="75000"/>
                    <a:lumOff val="25000"/>
                  </a:schemeClr>
                </a:solidFill>
              </a:rPr>
              <a:t>Improve response rate, cost-to-acquire with customer friendly processes</a:t>
            </a:r>
          </a:p>
          <a:p>
            <a:pPr marL="285750" indent="-285750">
              <a:spcBef>
                <a:spcPts val="200"/>
              </a:spcBef>
              <a:spcAft>
                <a:spcPts val="800"/>
              </a:spcAft>
              <a:buClr>
                <a:schemeClr val="tx2"/>
              </a:buClr>
              <a:buFont typeface="Wingdings" panose="05000000000000000000" pitchFamily="2" charset="2"/>
              <a:buChar char="§"/>
              <a:defRPr/>
            </a:pPr>
            <a:r>
              <a:rPr lang="en-US" sz="1600" dirty="0" smtClean="0">
                <a:solidFill>
                  <a:schemeClr val="tx1">
                    <a:lumMod val="75000"/>
                    <a:lumOff val="25000"/>
                  </a:schemeClr>
                </a:solidFill>
              </a:rPr>
              <a:t>Identify </a:t>
            </a:r>
            <a:r>
              <a:rPr lang="en-US" sz="1600" dirty="0">
                <a:solidFill>
                  <a:schemeClr val="tx1">
                    <a:lumMod val="75000"/>
                    <a:lumOff val="25000"/>
                  </a:schemeClr>
                </a:solidFill>
              </a:rPr>
              <a:t>high </a:t>
            </a:r>
            <a:r>
              <a:rPr lang="en-US" sz="1600" dirty="0" smtClean="0">
                <a:solidFill>
                  <a:schemeClr val="tx1">
                    <a:lumMod val="75000"/>
                    <a:lumOff val="25000"/>
                  </a:schemeClr>
                </a:solidFill>
              </a:rPr>
              <a:t>value DDA prospects</a:t>
            </a:r>
          </a:p>
        </p:txBody>
      </p:sp>
      <p:sp>
        <p:nvSpPr>
          <p:cNvPr id="14" name="TextBox 13"/>
          <p:cNvSpPr txBox="1"/>
          <p:nvPr/>
        </p:nvSpPr>
        <p:spPr>
          <a:xfrm>
            <a:off x="187525" y="3923601"/>
            <a:ext cx="6623040" cy="1682512"/>
          </a:xfrm>
          <a:prstGeom prst="rect">
            <a:avLst/>
          </a:prstGeom>
          <a:noFill/>
        </p:spPr>
        <p:txBody>
          <a:bodyPr wrap="square">
            <a:spAutoFit/>
          </a:bodyPr>
          <a:lstStyle/>
          <a:p>
            <a:pPr>
              <a:spcAft>
                <a:spcPts val="600"/>
              </a:spcAft>
              <a:buClr>
                <a:schemeClr val="accent6"/>
              </a:buClr>
              <a:defRPr/>
            </a:pPr>
            <a:r>
              <a:rPr lang="en-US" sz="1600" b="1" spc="300" dirty="0" smtClean="0">
                <a:solidFill>
                  <a:schemeClr val="tx2"/>
                </a:solidFill>
              </a:rPr>
              <a:t>VALUE DELIVERED</a:t>
            </a:r>
          </a:p>
          <a:p>
            <a:pPr marL="285750" indent="-285750">
              <a:spcBef>
                <a:spcPts val="200"/>
              </a:spcBef>
              <a:spcAft>
                <a:spcPts val="800"/>
              </a:spcAft>
              <a:buClr>
                <a:schemeClr val="accent6"/>
              </a:buClr>
              <a:buFont typeface="Wingdings" panose="05000000000000000000" pitchFamily="2" charset="2"/>
              <a:buChar char="§"/>
              <a:defRPr/>
            </a:pPr>
            <a:r>
              <a:rPr lang="en-US" sz="1600" dirty="0" smtClean="0">
                <a:solidFill>
                  <a:schemeClr val="tx1">
                    <a:lumMod val="75000"/>
                    <a:lumOff val="25000"/>
                  </a:schemeClr>
                </a:solidFill>
              </a:rPr>
              <a:t>Reduced cost-to-acquire</a:t>
            </a:r>
          </a:p>
          <a:p>
            <a:pPr marL="285750" indent="-285750">
              <a:spcBef>
                <a:spcPts val="200"/>
              </a:spcBef>
              <a:spcAft>
                <a:spcPts val="800"/>
              </a:spcAft>
              <a:buClr>
                <a:schemeClr val="accent6"/>
              </a:buClr>
              <a:buFont typeface="Wingdings" panose="05000000000000000000" pitchFamily="2" charset="2"/>
              <a:buChar char="§"/>
              <a:defRPr/>
            </a:pPr>
            <a:r>
              <a:rPr lang="en-US" sz="1600" dirty="0" smtClean="0">
                <a:solidFill>
                  <a:schemeClr val="tx1">
                    <a:lumMod val="75000"/>
                    <a:lumOff val="25000"/>
                  </a:schemeClr>
                </a:solidFill>
              </a:rPr>
              <a:t>Improved response rates and activation and on-boarding rates</a:t>
            </a:r>
          </a:p>
          <a:p>
            <a:pPr marL="285750" indent="-285750">
              <a:spcBef>
                <a:spcPts val="200"/>
              </a:spcBef>
              <a:spcAft>
                <a:spcPts val="800"/>
              </a:spcAft>
              <a:buClr>
                <a:schemeClr val="accent6"/>
              </a:buClr>
              <a:buFont typeface="Wingdings" panose="05000000000000000000" pitchFamily="2" charset="2"/>
              <a:buChar char="§"/>
              <a:defRPr/>
            </a:pPr>
            <a:r>
              <a:rPr lang="en-US" sz="1600" dirty="0" smtClean="0">
                <a:solidFill>
                  <a:schemeClr val="tx1">
                    <a:lumMod val="75000"/>
                    <a:lumOff val="25000"/>
                  </a:schemeClr>
                </a:solidFill>
              </a:rPr>
              <a:t>Increased revenue by identifying DDA customers with cross sell potential</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3065247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entagon 12"/>
          <p:cNvSpPr/>
          <p:nvPr/>
        </p:nvSpPr>
        <p:spPr>
          <a:xfrm>
            <a:off x="391889" y="3049609"/>
            <a:ext cx="3857526" cy="1720401"/>
          </a:xfrm>
          <a:prstGeom prst="homePlate">
            <a:avLst/>
          </a:prstGeom>
          <a:gradFill flip="none" rotWithShape="1">
            <a:gsLst>
              <a:gs pos="0">
                <a:schemeClr val="tx1">
                  <a:lumMod val="50000"/>
                  <a:lumOff val="50000"/>
                </a:schemeClr>
              </a:gs>
              <a:gs pos="51000">
                <a:srgbClr val="826B8B">
                  <a:alpha val="0"/>
                </a:srgb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3"/>
          <p:cNvSpPr/>
          <p:nvPr/>
        </p:nvSpPr>
        <p:spPr>
          <a:xfrm>
            <a:off x="4459931" y="1259499"/>
            <a:ext cx="4381454" cy="1754326"/>
          </a:xfrm>
          <a:prstGeom prst="rect">
            <a:avLst/>
          </a:prstGeom>
        </p:spPr>
        <p:txBody>
          <a:bodyPr wrap="square">
            <a:spAutoFit/>
          </a:bodyPr>
          <a:lstStyle/>
          <a:p>
            <a:pPr>
              <a:defRPr/>
            </a:pPr>
            <a:r>
              <a:rPr lang="en-US" altLang="en-US" b="1" dirty="0" smtClean="0">
                <a:solidFill>
                  <a:schemeClr val="tx2"/>
                </a:solidFill>
                <a:latin typeface="Arial" panose="020B0604020202020204" pitchFamily="34" charset="0"/>
                <a:cs typeface="Arial" panose="020B0604020202020204" pitchFamily="34" charset="0"/>
              </a:rPr>
              <a:t>Comply</a:t>
            </a:r>
            <a:r>
              <a:rPr lang="en-US" altLang="en-US" b="1" dirty="0" smtClean="0">
                <a:solidFill>
                  <a:schemeClr val="accent6"/>
                </a:solidFill>
                <a:latin typeface="Arial Black" panose="020B0A04020102020204" pitchFamily="34" charset="0"/>
              </a:rPr>
              <a:t> </a:t>
            </a:r>
            <a:r>
              <a:rPr lang="en-US" altLang="en-US" dirty="0" smtClean="0">
                <a:solidFill>
                  <a:schemeClr val="tx1">
                    <a:lumMod val="75000"/>
                    <a:lumOff val="25000"/>
                  </a:schemeClr>
                </a:solidFill>
                <a:latin typeface="Arial" panose="020B0604020202020204" pitchFamily="34" charset="0"/>
                <a:cs typeface="Arial" panose="020B0604020202020204" pitchFamily="34" charset="0"/>
              </a:rPr>
              <a:t>with CFPB </a:t>
            </a:r>
            <a:r>
              <a:rPr lang="en-US" altLang="en-US" b="1" dirty="0" smtClean="0">
                <a:solidFill>
                  <a:schemeClr val="tx2"/>
                </a:solidFill>
                <a:latin typeface="Arial" panose="020B0604020202020204" pitchFamily="34" charset="0"/>
                <a:cs typeface="Arial" panose="020B0604020202020204" pitchFamily="34" charset="0"/>
              </a:rPr>
              <a:t>check account screening </a:t>
            </a:r>
            <a:r>
              <a:rPr lang="en-US" altLang="en-US" dirty="0" smtClean="0">
                <a:solidFill>
                  <a:schemeClr val="tx1">
                    <a:lumMod val="75000"/>
                    <a:lumOff val="25000"/>
                  </a:schemeClr>
                </a:solidFill>
                <a:latin typeface="Arial" panose="020B0604020202020204" pitchFamily="34" charset="0"/>
                <a:cs typeface="Arial" panose="020B0604020202020204" pitchFamily="34" charset="0"/>
              </a:rPr>
              <a:t>using nimble check account screening processes to </a:t>
            </a:r>
            <a:r>
              <a:rPr lang="en-US" altLang="en-US" b="1" dirty="0" smtClean="0">
                <a:solidFill>
                  <a:schemeClr val="tx2"/>
                </a:solidFill>
                <a:latin typeface="Arial" panose="020B0604020202020204" pitchFamily="34" charset="0"/>
                <a:cs typeface="Arial" panose="020B0604020202020204" pitchFamily="34" charset="0"/>
              </a:rPr>
              <a:t>minimize </a:t>
            </a:r>
            <a:r>
              <a:rPr lang="en-US" altLang="en-US" dirty="0" smtClean="0">
                <a:solidFill>
                  <a:schemeClr val="tx1">
                    <a:lumMod val="75000"/>
                    <a:lumOff val="25000"/>
                  </a:schemeClr>
                </a:solidFill>
                <a:latin typeface="Arial" panose="020B0604020202020204" pitchFamily="34" charset="0"/>
                <a:cs typeface="Arial" panose="020B0604020202020204" pitchFamily="34" charset="0"/>
              </a:rPr>
              <a:t>DDA operation </a:t>
            </a:r>
            <a:r>
              <a:rPr lang="en-US" altLang="en-US" b="1" dirty="0" smtClean="0">
                <a:solidFill>
                  <a:schemeClr val="tx2"/>
                </a:solidFill>
                <a:latin typeface="Arial" panose="020B0604020202020204" pitchFamily="34" charset="0"/>
                <a:cs typeface="Arial" panose="020B0604020202020204" pitchFamily="34" charset="0"/>
              </a:rPr>
              <a:t>compliance expense </a:t>
            </a:r>
            <a:r>
              <a:rPr lang="en-US" altLang="en-US" dirty="0" smtClean="0">
                <a:solidFill>
                  <a:schemeClr val="tx1">
                    <a:lumMod val="75000"/>
                    <a:lumOff val="25000"/>
                  </a:schemeClr>
                </a:solidFill>
                <a:latin typeface="Arial" panose="020B0604020202020204" pitchFamily="34" charset="0"/>
                <a:cs typeface="Arial" panose="020B0604020202020204" pitchFamily="34" charset="0"/>
              </a:rPr>
              <a:t>and </a:t>
            </a:r>
            <a:r>
              <a:rPr lang="en-US" altLang="en-US" b="1" dirty="0" smtClean="0">
                <a:solidFill>
                  <a:schemeClr val="tx2"/>
                </a:solidFill>
                <a:latin typeface="Arial" panose="020B0604020202020204" pitchFamily="34" charset="0"/>
                <a:cs typeface="Arial" panose="020B0604020202020204" pitchFamily="34" charset="0"/>
              </a:rPr>
              <a:t>improve profit </a:t>
            </a:r>
            <a:r>
              <a:rPr lang="en-US" altLang="en-US" dirty="0" smtClean="0">
                <a:solidFill>
                  <a:schemeClr val="tx1">
                    <a:lumMod val="75000"/>
                    <a:lumOff val="25000"/>
                  </a:schemeClr>
                </a:solidFill>
                <a:latin typeface="Arial" panose="020B0604020202020204" pitchFamily="34" charset="0"/>
                <a:cs typeface="Arial" panose="020B0604020202020204" pitchFamily="34" charset="0"/>
              </a:rPr>
              <a:t>across all channels</a:t>
            </a:r>
            <a:r>
              <a:rPr lang="en-US" altLang="en-US" dirty="0" smtClean="0">
                <a:solidFill>
                  <a:schemeClr val="tx1">
                    <a:lumMod val="75000"/>
                    <a:lumOff val="25000"/>
                  </a:schemeClr>
                </a:solidFill>
              </a:rPr>
              <a:t>. </a:t>
            </a:r>
            <a:endParaRPr lang="en-US" altLang="en-US" dirty="0"/>
          </a:p>
          <a:p>
            <a:pPr>
              <a:defRPr/>
            </a:pPr>
            <a:endParaRPr lang="en-US" altLang="en-US" dirty="0"/>
          </a:p>
        </p:txBody>
      </p:sp>
      <p:sp>
        <p:nvSpPr>
          <p:cNvPr id="5" name="Rounded Rectangle 4"/>
          <p:cNvSpPr/>
          <p:nvPr/>
        </p:nvSpPr>
        <p:spPr>
          <a:xfrm>
            <a:off x="4433777" y="3645883"/>
            <a:ext cx="1176985" cy="929124"/>
          </a:xfrm>
          <a:prstGeom prst="roundRect">
            <a:avLst/>
          </a:prstGeom>
          <a:solidFill>
            <a:srgbClr val="01458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spc="50" dirty="0" smtClean="0">
                <a:solidFill>
                  <a:schemeClr val="bg1"/>
                </a:solidFill>
              </a:rPr>
              <a:t>FCRA and NON-FCRA SCORES</a:t>
            </a:r>
            <a:endParaRPr lang="en-US" sz="1200" b="1" spc="50" dirty="0">
              <a:solidFill>
                <a:schemeClr val="bg1"/>
              </a:solidFill>
            </a:endParaRPr>
          </a:p>
        </p:txBody>
      </p:sp>
      <p:sp>
        <p:nvSpPr>
          <p:cNvPr id="6" name="Rounded Rectangle 5"/>
          <p:cNvSpPr/>
          <p:nvPr/>
        </p:nvSpPr>
        <p:spPr>
          <a:xfrm>
            <a:off x="7102549" y="3645882"/>
            <a:ext cx="1817225" cy="929125"/>
          </a:xfrm>
          <a:prstGeom prst="roundRect">
            <a:avLst/>
          </a:prstGeom>
          <a:solidFill>
            <a:srgbClr val="01458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spc="50" dirty="0" smtClean="0">
                <a:solidFill>
                  <a:schemeClr val="bg1"/>
                </a:solidFill>
              </a:rPr>
              <a:t>PID for FRAUD and IDENTITY VERIFICATION </a:t>
            </a:r>
            <a:endParaRPr lang="en-US" sz="1400" b="1" spc="50" dirty="0">
              <a:solidFill>
                <a:schemeClr val="bg1"/>
              </a:solidFill>
            </a:endParaRPr>
          </a:p>
        </p:txBody>
      </p:sp>
      <p:sp>
        <p:nvSpPr>
          <p:cNvPr id="7" name="Rounded Rectangle 6"/>
          <p:cNvSpPr/>
          <p:nvPr/>
        </p:nvSpPr>
        <p:spPr>
          <a:xfrm>
            <a:off x="4433777" y="4655700"/>
            <a:ext cx="2381492" cy="918618"/>
          </a:xfrm>
          <a:prstGeom prst="roundRect">
            <a:avLst/>
          </a:prstGeom>
          <a:solidFill>
            <a:srgbClr val="01458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spc="50" dirty="0" smtClean="0">
                <a:solidFill>
                  <a:schemeClr val="bg1"/>
                </a:solidFill>
              </a:rPr>
              <a:t>DECISIONING as a SERVICE</a:t>
            </a:r>
            <a:r>
              <a:rPr lang="en-US" sz="1400" b="1" spc="50" baseline="30000" dirty="0" smtClean="0">
                <a:solidFill>
                  <a:schemeClr val="bg1"/>
                </a:solidFill>
              </a:rPr>
              <a:t>TM</a:t>
            </a:r>
            <a:r>
              <a:rPr lang="en-US" sz="1400" b="1" spc="50" dirty="0" smtClean="0">
                <a:solidFill>
                  <a:schemeClr val="bg1"/>
                </a:solidFill>
              </a:rPr>
              <a:t> PLATFORM</a:t>
            </a:r>
            <a:endParaRPr lang="en-US" sz="1400" b="1" spc="50" dirty="0">
              <a:solidFill>
                <a:schemeClr val="bg1"/>
              </a:solidFill>
            </a:endParaRPr>
          </a:p>
        </p:txBody>
      </p:sp>
      <p:sp>
        <p:nvSpPr>
          <p:cNvPr id="8" name="Rounded Rectangle 7"/>
          <p:cNvSpPr/>
          <p:nvPr/>
        </p:nvSpPr>
        <p:spPr>
          <a:xfrm>
            <a:off x="6911162" y="4655700"/>
            <a:ext cx="2015461" cy="918618"/>
          </a:xfrm>
          <a:prstGeom prst="roundRect">
            <a:avLst/>
          </a:prstGeom>
          <a:solidFill>
            <a:srgbClr val="01458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spc="50" dirty="0" smtClean="0">
                <a:solidFill>
                  <a:schemeClr val="bg1"/>
                </a:solidFill>
              </a:rPr>
              <a:t>DDA STRATEGY DESIGN CONSULTING</a:t>
            </a:r>
            <a:endParaRPr lang="en-US" sz="1400" b="1" spc="50" dirty="0">
              <a:solidFill>
                <a:schemeClr val="bg1"/>
              </a:solidFill>
            </a:endParaRPr>
          </a:p>
        </p:txBody>
      </p:sp>
      <p:sp>
        <p:nvSpPr>
          <p:cNvPr id="14" name="Rounded Rectangle 13"/>
          <p:cNvSpPr/>
          <p:nvPr/>
        </p:nvSpPr>
        <p:spPr>
          <a:xfrm>
            <a:off x="4433777" y="2743201"/>
            <a:ext cx="4482214" cy="817524"/>
          </a:xfrm>
          <a:prstGeom prst="roundRect">
            <a:avLst/>
          </a:prstGeom>
          <a:solidFill>
            <a:srgbClr val="015CAE"/>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spc="200" dirty="0" smtClean="0">
                <a:solidFill>
                  <a:schemeClr val="bg1"/>
                </a:solidFill>
              </a:rPr>
              <a:t>STRATEGY DEVELOPMENT AND IMPLEMENTATION SERVICE</a:t>
            </a:r>
            <a:endParaRPr lang="en-US" sz="1600" b="1" spc="300" dirty="0">
              <a:solidFill>
                <a:schemeClr val="bg1"/>
              </a:solidFill>
            </a:endParaRPr>
          </a:p>
        </p:txBody>
      </p:sp>
      <p:sp>
        <p:nvSpPr>
          <p:cNvPr id="18" name="Title 2"/>
          <p:cNvSpPr txBox="1">
            <a:spLocks/>
          </p:cNvSpPr>
          <p:nvPr/>
        </p:nvSpPr>
        <p:spPr bwMode="auto">
          <a:xfrm>
            <a:off x="1026122" y="243032"/>
            <a:ext cx="7815263" cy="984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baseline="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fontAlgn="base">
              <a:lnSpc>
                <a:spcPct val="90000"/>
              </a:lnSpc>
              <a:spcBef>
                <a:spcPct val="0"/>
              </a:spcBef>
              <a:spcAft>
                <a:spcPct val="0"/>
              </a:spcAft>
              <a:defRPr sz="2400" b="1">
                <a:solidFill>
                  <a:schemeClr val="tx2"/>
                </a:solidFill>
                <a:latin typeface="Arial" charset="0"/>
              </a:defRPr>
            </a:lvl6pPr>
            <a:lvl7pPr marL="914400" algn="l" rtl="0" fontAlgn="base">
              <a:lnSpc>
                <a:spcPct val="90000"/>
              </a:lnSpc>
              <a:spcBef>
                <a:spcPct val="0"/>
              </a:spcBef>
              <a:spcAft>
                <a:spcPct val="0"/>
              </a:spcAft>
              <a:defRPr sz="2400" b="1">
                <a:solidFill>
                  <a:schemeClr val="tx2"/>
                </a:solidFill>
                <a:latin typeface="Arial" charset="0"/>
              </a:defRPr>
            </a:lvl7pPr>
            <a:lvl8pPr marL="1371600" algn="l" rtl="0" fontAlgn="base">
              <a:lnSpc>
                <a:spcPct val="90000"/>
              </a:lnSpc>
              <a:spcBef>
                <a:spcPct val="0"/>
              </a:spcBef>
              <a:spcAft>
                <a:spcPct val="0"/>
              </a:spcAft>
              <a:defRPr sz="2400" b="1">
                <a:solidFill>
                  <a:schemeClr val="tx2"/>
                </a:solidFill>
                <a:latin typeface="Arial" charset="0"/>
              </a:defRPr>
            </a:lvl8pPr>
            <a:lvl9pPr marL="1828800" algn="l" rtl="0" fontAlgn="base">
              <a:lnSpc>
                <a:spcPct val="90000"/>
              </a:lnSpc>
              <a:spcBef>
                <a:spcPct val="0"/>
              </a:spcBef>
              <a:spcAft>
                <a:spcPct val="0"/>
              </a:spcAft>
              <a:defRPr sz="2400" b="1">
                <a:solidFill>
                  <a:schemeClr val="tx2"/>
                </a:solidFill>
                <a:latin typeface="Arial" charset="0"/>
              </a:defRPr>
            </a:lvl9pPr>
          </a:lstStyle>
          <a:p>
            <a:r>
              <a:rPr lang="en-GB" dirty="0" smtClean="0"/>
              <a:t>Experian’s approach to deposit originations that are efficient and comply with CFPB expectations</a:t>
            </a:r>
          </a:p>
        </p:txBody>
      </p:sp>
      <p:sp>
        <p:nvSpPr>
          <p:cNvPr id="19" name="Rounded Rectangle 18"/>
          <p:cNvSpPr/>
          <p:nvPr/>
        </p:nvSpPr>
        <p:spPr>
          <a:xfrm>
            <a:off x="5663927" y="3663109"/>
            <a:ext cx="1385460" cy="911898"/>
          </a:xfrm>
          <a:prstGeom prst="roundRect">
            <a:avLst/>
          </a:prstGeom>
          <a:solidFill>
            <a:srgbClr val="0145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1"/>
                </a:solidFill>
              </a:rPr>
              <a:t>WEALTH INSIGHT SERVICES</a:t>
            </a:r>
            <a:r>
              <a:rPr lang="en-US" sz="1300" b="1" baseline="30000" dirty="0" smtClean="0">
                <a:solidFill>
                  <a:schemeClr val="bg1"/>
                </a:solidFill>
              </a:rPr>
              <a:t>SM</a:t>
            </a:r>
            <a:endParaRPr lang="en-US" sz="1300" b="1" baseline="30000" dirty="0">
              <a:solidFill>
                <a:schemeClr val="bg1"/>
              </a:solidFill>
            </a:endParaRPr>
          </a:p>
        </p:txBody>
      </p:sp>
      <p:sp>
        <p:nvSpPr>
          <p:cNvPr id="20" name="Rectangle 19"/>
          <p:cNvSpPr/>
          <p:nvPr/>
        </p:nvSpPr>
        <p:spPr>
          <a:xfrm>
            <a:off x="152012" y="4175035"/>
            <a:ext cx="3737320" cy="369332"/>
          </a:xfrm>
          <a:prstGeom prst="rect">
            <a:avLst/>
          </a:prstGeom>
        </p:spPr>
        <p:txBody>
          <a:bodyPr wrap="square">
            <a:spAutoFit/>
          </a:bodyPr>
          <a:lstStyle/>
          <a:p>
            <a:pPr algn="ctr"/>
            <a:r>
              <a:rPr lang="en-US" b="1" dirty="0" smtClean="0">
                <a:solidFill>
                  <a:schemeClr val="tx1">
                    <a:lumMod val="90000"/>
                    <a:lumOff val="10000"/>
                  </a:schemeClr>
                </a:solidFill>
              </a:rPr>
              <a:t>DEPOSIT ACCOUNT OPENING</a:t>
            </a:r>
            <a:endParaRPr lang="en-US" b="1" baseline="30000" dirty="0">
              <a:solidFill>
                <a:schemeClr val="tx1">
                  <a:lumMod val="90000"/>
                  <a:lumOff val="10000"/>
                </a:schemeClr>
              </a:solidFill>
            </a:endParaRPr>
          </a:p>
        </p:txBody>
      </p:sp>
      <p:pic>
        <p:nvPicPr>
          <p:cNvPr id="16" name="Picture 15"/>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1043" y="2195528"/>
            <a:ext cx="2161713" cy="2161713"/>
          </a:xfrm>
          <a:prstGeom prst="rect">
            <a:avLst/>
          </a:prstGeom>
        </p:spPr>
      </p:pic>
    </p:spTree>
    <p:extLst>
      <p:ext uri="{BB962C8B-B14F-4D97-AF65-F5344CB8AC3E}">
        <p14:creationId xmlns:p14="http://schemas.microsoft.com/office/powerpoint/2010/main" val="2603406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400" y="1520826"/>
            <a:ext cx="6623040" cy="369332"/>
          </a:xfrm>
          <a:prstGeom prst="rect">
            <a:avLst/>
          </a:prstGeom>
          <a:solidFill>
            <a:schemeClr val="accent3"/>
          </a:solidFill>
        </p:spPr>
        <p:txBody>
          <a:bodyPr wrap="square">
            <a:spAutoFit/>
          </a:bodyPr>
          <a:lstStyle/>
          <a:p>
            <a:pPr>
              <a:defRPr/>
            </a:pPr>
            <a:r>
              <a:rPr lang="en-US" b="1" spc="300" dirty="0">
                <a:solidFill>
                  <a:schemeClr val="bg1"/>
                </a:solidFill>
              </a:rPr>
              <a:t> DEPOSIT ACCOUNT OPENING SERVICES</a:t>
            </a:r>
          </a:p>
        </p:txBody>
      </p:sp>
      <p:sp>
        <p:nvSpPr>
          <p:cNvPr id="15" name="Title 2"/>
          <p:cNvSpPr txBox="1">
            <a:spLocks/>
          </p:cNvSpPr>
          <p:nvPr/>
        </p:nvSpPr>
        <p:spPr bwMode="auto">
          <a:xfrm>
            <a:off x="1026122" y="243032"/>
            <a:ext cx="7815263" cy="984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baseline="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fontAlgn="base">
              <a:lnSpc>
                <a:spcPct val="90000"/>
              </a:lnSpc>
              <a:spcBef>
                <a:spcPct val="0"/>
              </a:spcBef>
              <a:spcAft>
                <a:spcPct val="0"/>
              </a:spcAft>
              <a:defRPr sz="2400" b="1">
                <a:solidFill>
                  <a:schemeClr val="tx2"/>
                </a:solidFill>
                <a:latin typeface="Arial" charset="0"/>
              </a:defRPr>
            </a:lvl6pPr>
            <a:lvl7pPr marL="914400" algn="l" rtl="0" fontAlgn="base">
              <a:lnSpc>
                <a:spcPct val="90000"/>
              </a:lnSpc>
              <a:spcBef>
                <a:spcPct val="0"/>
              </a:spcBef>
              <a:spcAft>
                <a:spcPct val="0"/>
              </a:spcAft>
              <a:defRPr sz="2400" b="1">
                <a:solidFill>
                  <a:schemeClr val="tx2"/>
                </a:solidFill>
                <a:latin typeface="Arial" charset="0"/>
              </a:defRPr>
            </a:lvl7pPr>
            <a:lvl8pPr marL="1371600" algn="l" rtl="0" fontAlgn="base">
              <a:lnSpc>
                <a:spcPct val="90000"/>
              </a:lnSpc>
              <a:spcBef>
                <a:spcPct val="0"/>
              </a:spcBef>
              <a:spcAft>
                <a:spcPct val="0"/>
              </a:spcAft>
              <a:defRPr sz="2400" b="1">
                <a:solidFill>
                  <a:schemeClr val="tx2"/>
                </a:solidFill>
                <a:latin typeface="Arial" charset="0"/>
              </a:defRPr>
            </a:lvl8pPr>
            <a:lvl9pPr marL="1828800" algn="l" rtl="0" fontAlgn="base">
              <a:lnSpc>
                <a:spcPct val="90000"/>
              </a:lnSpc>
              <a:spcBef>
                <a:spcPct val="0"/>
              </a:spcBef>
              <a:spcAft>
                <a:spcPct val="0"/>
              </a:spcAft>
              <a:defRPr sz="2400" b="1">
                <a:solidFill>
                  <a:schemeClr val="tx2"/>
                </a:solidFill>
                <a:latin typeface="Arial" charset="0"/>
              </a:defRPr>
            </a:lvl9pPr>
          </a:lstStyle>
          <a:p>
            <a:r>
              <a:rPr lang="en-GB" dirty="0"/>
              <a:t>How Experian improves the efficiency of our client’s DDA account origination processes</a:t>
            </a:r>
          </a:p>
        </p:txBody>
      </p:sp>
      <p:sp>
        <p:nvSpPr>
          <p:cNvPr id="13" name="TextBox 12"/>
          <p:cNvSpPr txBox="1"/>
          <p:nvPr/>
        </p:nvSpPr>
        <p:spPr>
          <a:xfrm>
            <a:off x="199400" y="2068811"/>
            <a:ext cx="6623040" cy="1682512"/>
          </a:xfrm>
          <a:prstGeom prst="rect">
            <a:avLst/>
          </a:prstGeom>
          <a:noFill/>
        </p:spPr>
        <p:txBody>
          <a:bodyPr wrap="square">
            <a:spAutoFit/>
          </a:bodyPr>
          <a:lstStyle/>
          <a:p>
            <a:pPr>
              <a:spcAft>
                <a:spcPts val="600"/>
              </a:spcAft>
              <a:buClr>
                <a:schemeClr val="accent6"/>
              </a:buClr>
              <a:defRPr/>
            </a:pPr>
            <a:r>
              <a:rPr lang="en-US" sz="1600" b="1" spc="300" dirty="0" smtClean="0">
                <a:solidFill>
                  <a:schemeClr val="tx2"/>
                </a:solidFill>
              </a:rPr>
              <a:t>HOW WE HELP</a:t>
            </a:r>
          </a:p>
          <a:p>
            <a:pPr marL="285750" indent="-285750">
              <a:spcBef>
                <a:spcPts val="200"/>
              </a:spcBef>
              <a:spcAft>
                <a:spcPts val="800"/>
              </a:spcAft>
              <a:buClr>
                <a:schemeClr val="tx2"/>
              </a:buClr>
              <a:buFont typeface="Wingdings" panose="05000000000000000000" pitchFamily="2" charset="2"/>
              <a:buChar char="§"/>
              <a:defRPr/>
            </a:pPr>
            <a:r>
              <a:rPr lang="en-US" sz="1600" dirty="0">
                <a:solidFill>
                  <a:schemeClr val="tx1">
                    <a:lumMod val="75000"/>
                    <a:lumOff val="25000"/>
                  </a:schemeClr>
                </a:solidFill>
              </a:rPr>
              <a:t>Capabilities assessment ensuring compliance and efficiency</a:t>
            </a:r>
          </a:p>
          <a:p>
            <a:pPr marL="285750" indent="-285750">
              <a:spcBef>
                <a:spcPts val="200"/>
              </a:spcBef>
              <a:spcAft>
                <a:spcPts val="800"/>
              </a:spcAft>
              <a:buClr>
                <a:schemeClr val="tx2"/>
              </a:buClr>
              <a:buFont typeface="Wingdings" panose="05000000000000000000" pitchFamily="2" charset="2"/>
              <a:buChar char="§"/>
              <a:defRPr/>
            </a:pPr>
            <a:r>
              <a:rPr lang="en-US" sz="1600" dirty="0">
                <a:solidFill>
                  <a:schemeClr val="tx1">
                    <a:lumMod val="75000"/>
                    <a:lumOff val="25000"/>
                  </a:schemeClr>
                </a:solidFill>
              </a:rPr>
              <a:t>Implement profitable customer friendly strategies reducing both credit and fraud risk</a:t>
            </a:r>
          </a:p>
          <a:p>
            <a:pPr marL="285750" indent="-285750">
              <a:spcBef>
                <a:spcPts val="200"/>
              </a:spcBef>
              <a:spcAft>
                <a:spcPts val="800"/>
              </a:spcAft>
              <a:buClr>
                <a:schemeClr val="tx2"/>
              </a:buClr>
              <a:buFont typeface="Wingdings" panose="05000000000000000000" pitchFamily="2" charset="2"/>
              <a:buChar char="§"/>
              <a:defRPr/>
            </a:pPr>
            <a:r>
              <a:rPr lang="en-US" sz="1600" dirty="0">
                <a:solidFill>
                  <a:schemeClr val="tx1">
                    <a:lumMod val="75000"/>
                    <a:lumOff val="25000"/>
                  </a:schemeClr>
                </a:solidFill>
              </a:rPr>
              <a:t>Enabling real time cross sell of logical products at DDA point-of-sale</a:t>
            </a:r>
          </a:p>
        </p:txBody>
      </p:sp>
      <p:sp>
        <p:nvSpPr>
          <p:cNvPr id="14" name="TextBox 13"/>
          <p:cNvSpPr txBox="1"/>
          <p:nvPr/>
        </p:nvSpPr>
        <p:spPr>
          <a:xfrm>
            <a:off x="187525" y="3923601"/>
            <a:ext cx="6623040" cy="1682512"/>
          </a:xfrm>
          <a:prstGeom prst="rect">
            <a:avLst/>
          </a:prstGeom>
          <a:noFill/>
        </p:spPr>
        <p:txBody>
          <a:bodyPr wrap="square">
            <a:spAutoFit/>
          </a:bodyPr>
          <a:lstStyle/>
          <a:p>
            <a:pPr>
              <a:spcAft>
                <a:spcPts val="600"/>
              </a:spcAft>
              <a:buClr>
                <a:schemeClr val="accent6"/>
              </a:buClr>
              <a:defRPr/>
            </a:pPr>
            <a:r>
              <a:rPr lang="en-US" sz="1600" b="1" spc="300" dirty="0" smtClean="0">
                <a:solidFill>
                  <a:schemeClr val="tx2"/>
                </a:solidFill>
              </a:rPr>
              <a:t>VALUE DELIVERED</a:t>
            </a:r>
          </a:p>
          <a:p>
            <a:pPr marL="285750" indent="-285750">
              <a:spcBef>
                <a:spcPts val="200"/>
              </a:spcBef>
              <a:spcAft>
                <a:spcPts val="800"/>
              </a:spcAft>
              <a:buClr>
                <a:schemeClr val="accent6"/>
              </a:buClr>
              <a:buFont typeface="Wingdings" panose="05000000000000000000" pitchFamily="2" charset="2"/>
              <a:buChar char="§"/>
              <a:defRPr/>
            </a:pPr>
            <a:r>
              <a:rPr lang="en-US" sz="1600" dirty="0">
                <a:solidFill>
                  <a:schemeClr val="tx1">
                    <a:lumMod val="75000"/>
                    <a:lumOff val="25000"/>
                  </a:schemeClr>
                </a:solidFill>
              </a:rPr>
              <a:t>Reduced fraud expenses</a:t>
            </a:r>
          </a:p>
          <a:p>
            <a:pPr marL="285750" indent="-285750">
              <a:spcBef>
                <a:spcPts val="200"/>
              </a:spcBef>
              <a:spcAft>
                <a:spcPts val="800"/>
              </a:spcAft>
              <a:buClr>
                <a:schemeClr val="accent6"/>
              </a:buClr>
              <a:buFont typeface="Wingdings" panose="05000000000000000000" pitchFamily="2" charset="2"/>
              <a:buChar char="§"/>
              <a:defRPr/>
            </a:pPr>
            <a:r>
              <a:rPr lang="en-US" sz="1600" dirty="0">
                <a:solidFill>
                  <a:schemeClr val="tx1">
                    <a:lumMod val="75000"/>
                    <a:lumOff val="25000"/>
                  </a:schemeClr>
                </a:solidFill>
              </a:rPr>
              <a:t>Improved customer experience from enhanced CIP and KYP processes</a:t>
            </a:r>
          </a:p>
          <a:p>
            <a:pPr marL="285750" indent="-285750">
              <a:spcBef>
                <a:spcPts val="200"/>
              </a:spcBef>
              <a:spcAft>
                <a:spcPts val="800"/>
              </a:spcAft>
              <a:buClr>
                <a:schemeClr val="accent6"/>
              </a:buClr>
              <a:buFont typeface="Wingdings" panose="05000000000000000000" pitchFamily="2" charset="2"/>
              <a:buChar char="§"/>
              <a:defRPr/>
            </a:pPr>
            <a:r>
              <a:rPr lang="en-US" sz="1600" dirty="0">
                <a:solidFill>
                  <a:schemeClr val="tx1">
                    <a:lumMod val="75000"/>
                    <a:lumOff val="25000"/>
                  </a:schemeClr>
                </a:solidFill>
              </a:rPr>
              <a:t>Improved revenue with more effective DDA origination processes</a:t>
            </a:r>
          </a:p>
        </p:txBody>
      </p:sp>
      <p:grpSp>
        <p:nvGrpSpPr>
          <p:cNvPr id="11" name="Group 10"/>
          <p:cNvGrpSpPr>
            <a:grpSpLocks noChangeAspect="1"/>
          </p:cNvGrpSpPr>
          <p:nvPr/>
        </p:nvGrpSpPr>
        <p:grpSpPr>
          <a:xfrm>
            <a:off x="6698088" y="1520826"/>
            <a:ext cx="2290966" cy="5105203"/>
            <a:chOff x="6853034" y="1590442"/>
            <a:chExt cx="2070438" cy="4613777"/>
          </a:xfrm>
        </p:grpSpPr>
        <p:sp>
          <p:nvSpPr>
            <p:cNvPr id="12" name="Rectangle 11"/>
            <p:cNvSpPr/>
            <p:nvPr/>
          </p:nvSpPr>
          <p:spPr>
            <a:xfrm>
              <a:off x="7000283" y="2400445"/>
              <a:ext cx="1802536" cy="3803774"/>
            </a:xfrm>
            <a:prstGeom prst="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alpha val="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6" name="Picture 15"/>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979365" y="1590442"/>
              <a:ext cx="1817777" cy="1817777"/>
            </a:xfrm>
            <a:prstGeom prst="rect">
              <a:avLst/>
            </a:prstGeom>
          </p:spPr>
        </p:pic>
        <p:sp>
          <p:nvSpPr>
            <p:cNvPr id="19" name="Rounded Rectangle 18"/>
            <p:cNvSpPr/>
            <p:nvPr/>
          </p:nvSpPr>
          <p:spPr>
            <a:xfrm>
              <a:off x="6853034" y="4060850"/>
              <a:ext cx="2070438" cy="1262836"/>
            </a:xfrm>
            <a:prstGeom prst="roundRect">
              <a:avLst/>
            </a:prstGeom>
            <a:solidFill>
              <a:schemeClr val="accent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spc="200" dirty="0">
                  <a:solidFill>
                    <a:schemeClr val="bg1"/>
                  </a:solidFill>
                </a:rPr>
                <a:t>STRATEGY DEVELOPMENT IMPLEMENTATION SERVICE</a:t>
              </a:r>
              <a:endParaRPr lang="en-US" sz="1200" b="1" spc="300" dirty="0">
                <a:solidFill>
                  <a:schemeClr val="bg1"/>
                </a:solidFill>
              </a:endParaRPr>
            </a:p>
          </p:txBody>
        </p:sp>
        <p:sp>
          <p:nvSpPr>
            <p:cNvPr id="21" name="Rectangle 20"/>
            <p:cNvSpPr/>
            <p:nvPr/>
          </p:nvSpPr>
          <p:spPr>
            <a:xfrm>
              <a:off x="6973206" y="3450129"/>
              <a:ext cx="1885358" cy="472855"/>
            </a:xfrm>
            <a:prstGeom prst="rect">
              <a:avLst/>
            </a:prstGeom>
          </p:spPr>
          <p:txBody>
            <a:bodyPr wrap="square">
              <a:spAutoFit/>
            </a:bodyPr>
            <a:lstStyle/>
            <a:p>
              <a:pPr algn="ctr"/>
              <a:r>
                <a:rPr lang="en-US" sz="1400" b="1" dirty="0" smtClean="0"/>
                <a:t>DEPOSIT ACCOUNT OPENING</a:t>
              </a:r>
              <a:endParaRPr lang="en-US" sz="1400" b="1" baseline="30000" dirty="0"/>
            </a:p>
          </p:txBody>
        </p:sp>
      </p:grpSp>
    </p:spTree>
    <p:extLst>
      <p:ext uri="{BB962C8B-B14F-4D97-AF65-F5344CB8AC3E}">
        <p14:creationId xmlns:p14="http://schemas.microsoft.com/office/powerpoint/2010/main" val="4135375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flipH="1">
            <a:off x="-19051" y="0"/>
            <a:ext cx="5742956" cy="6858000"/>
          </a:xfrm>
          <a:prstGeom prst="rect">
            <a:avLst/>
          </a:prstGeom>
        </p:spPr>
      </p:pic>
      <p:sp>
        <p:nvSpPr>
          <p:cNvPr id="7" name="Rectangle 6"/>
          <p:cNvSpPr/>
          <p:nvPr/>
        </p:nvSpPr>
        <p:spPr>
          <a:xfrm>
            <a:off x="5723905" y="4487854"/>
            <a:ext cx="3420095" cy="2372226"/>
          </a:xfrm>
          <a:prstGeom prst="rect">
            <a:avLst/>
          </a:prstGeom>
          <a:gradFill>
            <a:gsLst>
              <a:gs pos="0">
                <a:schemeClr val="tx2">
                  <a:lumMod val="97000"/>
                  <a:lumOff val="3000"/>
                  <a:alpha val="56000"/>
                </a:schemeClr>
              </a:gs>
              <a:gs pos="100000">
                <a:schemeClr val="tx2">
                  <a:lumMod val="50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30858" y="2425150"/>
            <a:ext cx="3289342" cy="2052637"/>
          </a:xfrm>
          <a:prstGeom prst="rect">
            <a:avLst/>
          </a:prstGeom>
        </p:spPr>
        <p:txBody>
          <a:bodyPr tIns="0" bIns="0" anchor="b"/>
          <a:lstStyle/>
          <a:p>
            <a:pPr marL="0" indent="0">
              <a:lnSpc>
                <a:spcPct val="100000"/>
              </a:lnSpc>
              <a:buFont typeface="Wingdings" pitchFamily="2" charset="2"/>
              <a:buNone/>
            </a:pPr>
            <a:r>
              <a:rPr lang="en-US" sz="2400" b="1" spc="300" dirty="0" smtClean="0">
                <a:solidFill>
                  <a:schemeClr val="tx1">
                    <a:lumMod val="90000"/>
                    <a:lumOff val="10000"/>
                  </a:schemeClr>
                </a:solidFill>
              </a:rPr>
              <a:t>CUSTOMER MANAGEMENT</a:t>
            </a:r>
            <a:endParaRPr lang="en-US" sz="2400" b="1" spc="300" dirty="0">
              <a:solidFill>
                <a:schemeClr val="tx1">
                  <a:lumMod val="90000"/>
                  <a:lumOff val="10000"/>
                </a:schemeClr>
              </a:solidFill>
            </a:endParaRPr>
          </a:p>
        </p:txBody>
      </p:sp>
      <p:sp>
        <p:nvSpPr>
          <p:cNvPr id="11" name="Rectangle 10"/>
          <p:cNvSpPr/>
          <p:nvPr/>
        </p:nvSpPr>
        <p:spPr>
          <a:xfrm>
            <a:off x="5930858" y="4574809"/>
            <a:ext cx="2916259" cy="327709"/>
          </a:xfrm>
          <a:prstGeom prst="rect">
            <a:avLst/>
          </a:prstGeom>
        </p:spPr>
        <p:txBody>
          <a:bodyPr tIns="0" bIns="0" anchor="b"/>
          <a:lstStyle/>
          <a:p>
            <a:pPr>
              <a:lnSpc>
                <a:spcPct val="130000"/>
              </a:lnSpc>
              <a:spcAft>
                <a:spcPts val="1200"/>
              </a:spcAft>
              <a:defRPr/>
            </a:pPr>
            <a:r>
              <a:rPr lang="en-GB" sz="1400" spc="300" dirty="0" smtClean="0">
                <a:solidFill>
                  <a:schemeClr val="bg1"/>
                </a:solidFill>
                <a:latin typeface="Arial" charset="0"/>
                <a:ea typeface="ＭＳ Ｐゴシック" pitchFamily="34" charset="-128"/>
                <a:cs typeface="Arial" charset="0"/>
              </a:rPr>
              <a:t>DECISION ANALYTICS</a:t>
            </a:r>
            <a:endParaRPr lang="en-GB" sz="1400" spc="300" dirty="0">
              <a:solidFill>
                <a:schemeClr val="bg1"/>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266677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entagon 16"/>
          <p:cNvSpPr/>
          <p:nvPr/>
        </p:nvSpPr>
        <p:spPr>
          <a:xfrm>
            <a:off x="391889" y="3049609"/>
            <a:ext cx="3857526" cy="1720401"/>
          </a:xfrm>
          <a:prstGeom prst="homePlate">
            <a:avLst/>
          </a:prstGeom>
          <a:gradFill flip="none" rotWithShape="1">
            <a:gsLst>
              <a:gs pos="0">
                <a:schemeClr val="tx1">
                  <a:lumMod val="50000"/>
                  <a:lumOff val="50000"/>
                </a:schemeClr>
              </a:gs>
              <a:gs pos="51000">
                <a:srgbClr val="826B8B">
                  <a:alpha val="0"/>
                </a:srgb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3"/>
          <p:cNvSpPr/>
          <p:nvPr/>
        </p:nvSpPr>
        <p:spPr>
          <a:xfrm>
            <a:off x="4350651" y="1378254"/>
            <a:ext cx="4482215" cy="1515800"/>
          </a:xfrm>
          <a:prstGeom prst="rect">
            <a:avLst/>
          </a:prstGeom>
        </p:spPr>
        <p:txBody>
          <a:bodyPr wrap="square">
            <a:spAutoFit/>
          </a:bodyPr>
          <a:lstStyle/>
          <a:p>
            <a:pPr>
              <a:defRPr/>
            </a:pPr>
            <a:r>
              <a:rPr lang="en-US" altLang="en-US" sz="1850" b="1" dirty="0" smtClean="0">
                <a:solidFill>
                  <a:srgbClr val="014582"/>
                </a:solidFill>
                <a:latin typeface="Arial" panose="020B0604020202020204" pitchFamily="34" charset="0"/>
                <a:cs typeface="Arial" panose="020B0604020202020204" pitchFamily="34" charset="0"/>
              </a:rPr>
              <a:t>Automates</a:t>
            </a:r>
            <a:r>
              <a:rPr lang="en-US" altLang="en-US" sz="1850" b="1" dirty="0" smtClean="0">
                <a:solidFill>
                  <a:schemeClr val="tx2"/>
                </a:solidFill>
                <a:latin typeface="Arial" panose="020B0604020202020204" pitchFamily="34" charset="0"/>
                <a:cs typeface="Arial" panose="020B0604020202020204" pitchFamily="34" charset="0"/>
              </a:rPr>
              <a:t> </a:t>
            </a:r>
            <a:r>
              <a:rPr lang="en-US" altLang="en-US" sz="1850" dirty="0" smtClean="0">
                <a:solidFill>
                  <a:schemeClr val="tx1">
                    <a:lumMod val="75000"/>
                    <a:lumOff val="25000"/>
                  </a:schemeClr>
                </a:solidFill>
                <a:latin typeface="Arial" panose="020B0604020202020204" pitchFamily="34" charset="0"/>
                <a:cs typeface="Arial" panose="020B0604020202020204" pitchFamily="34" charset="0"/>
              </a:rPr>
              <a:t>complex decisions to </a:t>
            </a:r>
            <a:r>
              <a:rPr lang="en-US" altLang="en-US" sz="1850" b="1" dirty="0" smtClean="0">
                <a:solidFill>
                  <a:srgbClr val="014582"/>
                </a:solidFill>
                <a:latin typeface="Arial" panose="020B0604020202020204" pitchFamily="34" charset="0"/>
                <a:cs typeface="Arial" panose="020B0604020202020204" pitchFamily="34" charset="0"/>
              </a:rPr>
              <a:t>maximize growth </a:t>
            </a:r>
            <a:r>
              <a:rPr lang="en-US" altLang="en-US" sz="1850" dirty="0" smtClean="0">
                <a:solidFill>
                  <a:schemeClr val="tx1">
                    <a:lumMod val="75000"/>
                    <a:lumOff val="25000"/>
                  </a:schemeClr>
                </a:solidFill>
                <a:latin typeface="Arial" panose="020B0604020202020204" pitchFamily="34" charset="0"/>
                <a:cs typeface="Arial" panose="020B0604020202020204" pitchFamily="34" charset="0"/>
              </a:rPr>
              <a:t>for prospects and new customers by </a:t>
            </a:r>
            <a:r>
              <a:rPr lang="en-US" altLang="en-US" sz="1850" b="1" dirty="0" smtClean="0">
                <a:solidFill>
                  <a:srgbClr val="014582"/>
                </a:solidFill>
                <a:latin typeface="Arial" panose="020B0604020202020204" pitchFamily="34" charset="0"/>
                <a:cs typeface="Arial" panose="020B0604020202020204" pitchFamily="34" charset="0"/>
              </a:rPr>
              <a:t>increasing</a:t>
            </a:r>
            <a:r>
              <a:rPr lang="en-US" altLang="en-US" sz="1850" b="1" dirty="0" smtClean="0">
                <a:solidFill>
                  <a:schemeClr val="tx2"/>
                </a:solidFill>
                <a:latin typeface="Arial" panose="020B0604020202020204" pitchFamily="34" charset="0"/>
                <a:cs typeface="Arial" panose="020B0604020202020204" pitchFamily="34" charset="0"/>
              </a:rPr>
              <a:t> </a:t>
            </a:r>
            <a:r>
              <a:rPr lang="en-US" altLang="en-US" sz="1850" dirty="0" smtClean="0">
                <a:solidFill>
                  <a:schemeClr val="tx1">
                    <a:lumMod val="75000"/>
                    <a:lumOff val="25000"/>
                  </a:schemeClr>
                </a:solidFill>
                <a:latin typeface="Arial" panose="020B0604020202020204" pitchFamily="34" charset="0"/>
                <a:cs typeface="Arial" panose="020B0604020202020204" pitchFamily="34" charset="0"/>
              </a:rPr>
              <a:t>speed, </a:t>
            </a:r>
            <a:r>
              <a:rPr lang="en-US" altLang="en-US" sz="1850" b="1" dirty="0" smtClean="0">
                <a:solidFill>
                  <a:srgbClr val="014582"/>
                </a:solidFill>
                <a:latin typeface="Arial" panose="020B0604020202020204" pitchFamily="34" charset="0"/>
                <a:cs typeface="Arial" panose="020B0604020202020204" pitchFamily="34" charset="0"/>
              </a:rPr>
              <a:t>reducing</a:t>
            </a:r>
            <a:r>
              <a:rPr lang="en-US" altLang="en-US" sz="1850" b="1" dirty="0" smtClean="0">
                <a:solidFill>
                  <a:schemeClr val="tx2"/>
                </a:solidFill>
                <a:latin typeface="Arial" panose="020B0604020202020204" pitchFamily="34" charset="0"/>
                <a:cs typeface="Arial" panose="020B0604020202020204" pitchFamily="34" charset="0"/>
              </a:rPr>
              <a:t> </a:t>
            </a:r>
            <a:r>
              <a:rPr lang="en-US" altLang="en-US" sz="1850" dirty="0" smtClean="0">
                <a:solidFill>
                  <a:schemeClr val="tx1">
                    <a:lumMod val="75000"/>
                    <a:lumOff val="25000"/>
                  </a:schemeClr>
                </a:solidFill>
                <a:latin typeface="Arial" panose="020B0604020202020204" pitchFamily="34" charset="0"/>
                <a:cs typeface="Arial" panose="020B0604020202020204" pitchFamily="34" charset="0"/>
              </a:rPr>
              <a:t>risk, and </a:t>
            </a:r>
            <a:r>
              <a:rPr lang="en-US" altLang="en-US" sz="1850" b="1" dirty="0">
                <a:solidFill>
                  <a:srgbClr val="014582"/>
                </a:solidFill>
                <a:latin typeface="Arial" panose="020B0604020202020204" pitchFamily="34" charset="0"/>
                <a:cs typeface="Arial" panose="020B0604020202020204" pitchFamily="34" charset="0"/>
              </a:rPr>
              <a:t>preventing </a:t>
            </a:r>
            <a:r>
              <a:rPr lang="en-US" altLang="en-US" sz="1850" dirty="0" smtClean="0">
                <a:solidFill>
                  <a:schemeClr val="tx1">
                    <a:lumMod val="75000"/>
                    <a:lumOff val="25000"/>
                  </a:schemeClr>
                </a:solidFill>
                <a:latin typeface="Arial" panose="020B0604020202020204" pitchFamily="34" charset="0"/>
                <a:cs typeface="Arial" panose="020B0604020202020204" pitchFamily="34" charset="0"/>
              </a:rPr>
              <a:t>fraud, while adhering to </a:t>
            </a:r>
            <a:r>
              <a:rPr lang="en-US" altLang="en-US" sz="1850" b="1" dirty="0" smtClean="0">
                <a:solidFill>
                  <a:srgbClr val="014582"/>
                </a:solidFill>
                <a:latin typeface="Arial" panose="020B0604020202020204" pitchFamily="34" charset="0"/>
                <a:cs typeface="Arial" panose="020B0604020202020204" pitchFamily="34" charset="0"/>
              </a:rPr>
              <a:t>regulatory standards</a:t>
            </a:r>
            <a:r>
              <a:rPr lang="en-US" altLang="en-US" sz="1850" dirty="0" smtClean="0">
                <a:solidFill>
                  <a:schemeClr val="tx1">
                    <a:lumMod val="75000"/>
                    <a:lumOff val="25000"/>
                  </a:schemeClr>
                </a:solidFill>
                <a:latin typeface="Arial" panose="020B0604020202020204" pitchFamily="34" charset="0"/>
                <a:cs typeface="Arial" panose="020B0604020202020204" pitchFamily="34" charset="0"/>
              </a:rPr>
              <a:t>. </a:t>
            </a:r>
            <a:endParaRPr lang="en-US" altLang="en-US" sz="1850" dirty="0">
              <a:solidFill>
                <a:schemeClr val="tx1">
                  <a:lumMod val="75000"/>
                  <a:lumOff val="25000"/>
                </a:schemeClr>
              </a:solidFill>
            </a:endParaRPr>
          </a:p>
        </p:txBody>
      </p:sp>
      <p:sp>
        <p:nvSpPr>
          <p:cNvPr id="8" name="Rounded Rectangle 7"/>
          <p:cNvSpPr/>
          <p:nvPr/>
        </p:nvSpPr>
        <p:spPr>
          <a:xfrm>
            <a:off x="4350652" y="3888961"/>
            <a:ext cx="2241107" cy="918618"/>
          </a:xfrm>
          <a:prstGeom prst="roundRect">
            <a:avLst/>
          </a:prstGeom>
          <a:solidFill>
            <a:srgbClr val="01458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spc="50" dirty="0" smtClean="0">
                <a:solidFill>
                  <a:schemeClr val="bg1"/>
                </a:solidFill>
              </a:rPr>
              <a:t>DDA STRATEGY DESIGN CONSULTING</a:t>
            </a:r>
            <a:endParaRPr lang="en-US" sz="1400" b="1" spc="50" dirty="0">
              <a:solidFill>
                <a:schemeClr val="bg1"/>
              </a:solidFill>
            </a:endParaRPr>
          </a:p>
        </p:txBody>
      </p:sp>
      <p:sp>
        <p:nvSpPr>
          <p:cNvPr id="14" name="Rounded Rectangle 13"/>
          <p:cNvSpPr/>
          <p:nvPr/>
        </p:nvSpPr>
        <p:spPr>
          <a:xfrm>
            <a:off x="4350652" y="2905929"/>
            <a:ext cx="4482214" cy="868545"/>
          </a:xfrm>
          <a:prstGeom prst="roundRect">
            <a:avLst/>
          </a:prstGeom>
          <a:solidFill>
            <a:srgbClr val="015CAE"/>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spc="200" dirty="0" smtClean="0">
                <a:solidFill>
                  <a:schemeClr val="bg1"/>
                </a:solidFill>
              </a:rPr>
              <a:t>DECISIONING AS A SERVICE</a:t>
            </a:r>
            <a:r>
              <a:rPr lang="en-US" sz="1700" b="1" spc="50" baseline="30000" dirty="0">
                <a:solidFill>
                  <a:schemeClr val="bg1"/>
                </a:solidFill>
              </a:rPr>
              <a:t>TM</a:t>
            </a:r>
            <a:endParaRPr lang="en-US" sz="1700" b="1" spc="300" dirty="0">
              <a:solidFill>
                <a:schemeClr val="bg1"/>
              </a:solidFill>
            </a:endParaRPr>
          </a:p>
        </p:txBody>
      </p:sp>
      <p:sp>
        <p:nvSpPr>
          <p:cNvPr id="18" name="Title 2"/>
          <p:cNvSpPr txBox="1">
            <a:spLocks/>
          </p:cNvSpPr>
          <p:nvPr/>
        </p:nvSpPr>
        <p:spPr bwMode="auto">
          <a:xfrm>
            <a:off x="1026122" y="243032"/>
            <a:ext cx="7815263" cy="984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baseline="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fontAlgn="base">
              <a:lnSpc>
                <a:spcPct val="90000"/>
              </a:lnSpc>
              <a:spcBef>
                <a:spcPct val="0"/>
              </a:spcBef>
              <a:spcAft>
                <a:spcPct val="0"/>
              </a:spcAft>
              <a:defRPr sz="2400" b="1">
                <a:solidFill>
                  <a:schemeClr val="tx2"/>
                </a:solidFill>
                <a:latin typeface="Arial" charset="0"/>
              </a:defRPr>
            </a:lvl6pPr>
            <a:lvl7pPr marL="914400" algn="l" rtl="0" fontAlgn="base">
              <a:lnSpc>
                <a:spcPct val="90000"/>
              </a:lnSpc>
              <a:spcBef>
                <a:spcPct val="0"/>
              </a:spcBef>
              <a:spcAft>
                <a:spcPct val="0"/>
              </a:spcAft>
              <a:defRPr sz="2400" b="1">
                <a:solidFill>
                  <a:schemeClr val="tx2"/>
                </a:solidFill>
                <a:latin typeface="Arial" charset="0"/>
              </a:defRPr>
            </a:lvl7pPr>
            <a:lvl8pPr marL="1371600" algn="l" rtl="0" fontAlgn="base">
              <a:lnSpc>
                <a:spcPct val="90000"/>
              </a:lnSpc>
              <a:spcBef>
                <a:spcPct val="0"/>
              </a:spcBef>
              <a:spcAft>
                <a:spcPct val="0"/>
              </a:spcAft>
              <a:defRPr sz="2400" b="1">
                <a:solidFill>
                  <a:schemeClr val="tx2"/>
                </a:solidFill>
                <a:latin typeface="Arial" charset="0"/>
              </a:defRPr>
            </a:lvl8pPr>
            <a:lvl9pPr marL="1828800" algn="l" rtl="0" fontAlgn="base">
              <a:lnSpc>
                <a:spcPct val="90000"/>
              </a:lnSpc>
              <a:spcBef>
                <a:spcPct val="0"/>
              </a:spcBef>
              <a:spcAft>
                <a:spcPct val="0"/>
              </a:spcAft>
              <a:defRPr sz="2400" b="1">
                <a:solidFill>
                  <a:schemeClr val="tx2"/>
                </a:solidFill>
                <a:latin typeface="Arial" charset="0"/>
              </a:defRPr>
            </a:lvl9pPr>
          </a:lstStyle>
          <a:p>
            <a:r>
              <a:rPr lang="en-GB" dirty="0" smtClean="0"/>
              <a:t>Experian’s </a:t>
            </a:r>
            <a:r>
              <a:rPr lang="en-GB" dirty="0" err="1" smtClean="0"/>
              <a:t>Decisioning</a:t>
            </a:r>
            <a:r>
              <a:rPr lang="en-GB" dirty="0" smtClean="0"/>
              <a:t> as a </a:t>
            </a:r>
            <a:r>
              <a:rPr lang="en-GB" dirty="0" err="1" smtClean="0"/>
              <a:t>Service</a:t>
            </a:r>
            <a:r>
              <a:rPr lang="en-GB" baseline="30000" dirty="0" err="1" smtClean="0"/>
              <a:t>TM</a:t>
            </a:r>
            <a:r>
              <a:rPr lang="en-GB" dirty="0" smtClean="0"/>
              <a:t> platform </a:t>
            </a:r>
          </a:p>
        </p:txBody>
      </p:sp>
      <p:sp>
        <p:nvSpPr>
          <p:cNvPr id="20" name="Rectangle 19"/>
          <p:cNvSpPr/>
          <p:nvPr/>
        </p:nvSpPr>
        <p:spPr>
          <a:xfrm>
            <a:off x="45137" y="4223493"/>
            <a:ext cx="3737320" cy="369332"/>
          </a:xfrm>
          <a:prstGeom prst="rect">
            <a:avLst/>
          </a:prstGeom>
        </p:spPr>
        <p:txBody>
          <a:bodyPr wrap="square">
            <a:spAutoFit/>
          </a:bodyPr>
          <a:lstStyle/>
          <a:p>
            <a:pPr algn="ctr"/>
            <a:r>
              <a:rPr lang="en-US" sz="1750" b="1" dirty="0" smtClean="0">
                <a:solidFill>
                  <a:schemeClr val="tx1">
                    <a:lumMod val="90000"/>
                    <a:lumOff val="10000"/>
                  </a:schemeClr>
                </a:solidFill>
              </a:rPr>
              <a:t>CUSTOMER MANAGEMENT</a:t>
            </a:r>
            <a:endParaRPr lang="en-US" sz="1750" b="1" baseline="30000" dirty="0">
              <a:solidFill>
                <a:schemeClr val="tx1">
                  <a:lumMod val="90000"/>
                  <a:lumOff val="10000"/>
                </a:schemeClr>
              </a:solidFill>
            </a:endParaRPr>
          </a:p>
        </p:txBody>
      </p:sp>
      <p:pic>
        <p:nvPicPr>
          <p:cNvPr id="21" name="Picture 20"/>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1043" y="2195528"/>
            <a:ext cx="2161713" cy="2161713"/>
          </a:xfrm>
          <a:prstGeom prst="rect">
            <a:avLst/>
          </a:prstGeom>
        </p:spPr>
      </p:pic>
      <p:sp>
        <p:nvSpPr>
          <p:cNvPr id="10" name="Rounded Rectangle 9"/>
          <p:cNvSpPr/>
          <p:nvPr/>
        </p:nvSpPr>
        <p:spPr>
          <a:xfrm>
            <a:off x="6703157" y="3888961"/>
            <a:ext cx="2129709" cy="918618"/>
          </a:xfrm>
          <a:prstGeom prst="roundRect">
            <a:avLst/>
          </a:prstGeom>
          <a:solidFill>
            <a:srgbClr val="01458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b="1" dirty="0">
                <a:solidFill>
                  <a:schemeClr val="bg1"/>
                </a:solidFill>
              </a:rPr>
              <a:t>PRECISE ID</a:t>
            </a:r>
            <a:r>
              <a:rPr lang="en-US" sz="1400" b="1" baseline="30000" dirty="0">
                <a:solidFill>
                  <a:schemeClr val="bg1"/>
                </a:solidFill>
              </a:rPr>
              <a:t>®</a:t>
            </a:r>
          </a:p>
          <a:p>
            <a:pPr algn="ctr"/>
            <a:r>
              <a:rPr lang="en-US" sz="1400" b="1" dirty="0">
                <a:solidFill>
                  <a:schemeClr val="bg1"/>
                </a:solidFill>
              </a:rPr>
              <a:t>FOR CUSTOMER MANAGEMENT</a:t>
            </a:r>
          </a:p>
        </p:txBody>
      </p:sp>
      <p:sp>
        <p:nvSpPr>
          <p:cNvPr id="12" name="Rounded Rectangle 11"/>
          <p:cNvSpPr/>
          <p:nvPr/>
        </p:nvSpPr>
        <p:spPr>
          <a:xfrm>
            <a:off x="4376806" y="4893856"/>
            <a:ext cx="1429881" cy="644399"/>
          </a:xfrm>
          <a:prstGeom prst="roundRect">
            <a:avLst/>
          </a:prstGeom>
          <a:solidFill>
            <a:srgbClr val="0145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INSTANT PRESCREEN</a:t>
            </a:r>
            <a:endParaRPr lang="en-US" sz="1400" b="1" dirty="0">
              <a:solidFill>
                <a:schemeClr val="bg1"/>
              </a:solidFill>
            </a:endParaRPr>
          </a:p>
        </p:txBody>
      </p:sp>
      <p:sp>
        <p:nvSpPr>
          <p:cNvPr id="15" name="Rounded Rectangle 14"/>
          <p:cNvSpPr/>
          <p:nvPr/>
        </p:nvSpPr>
        <p:spPr>
          <a:xfrm>
            <a:off x="6015920" y="4893856"/>
            <a:ext cx="1374473" cy="644399"/>
          </a:xfrm>
          <a:prstGeom prst="roundRect">
            <a:avLst/>
          </a:prstGeom>
          <a:solidFill>
            <a:srgbClr val="0145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Vantage Score 3.0</a:t>
            </a:r>
            <a:endParaRPr lang="en-US" sz="1400" b="1" baseline="30000" dirty="0">
              <a:solidFill>
                <a:schemeClr val="bg1"/>
              </a:solidFill>
            </a:endParaRPr>
          </a:p>
        </p:txBody>
      </p:sp>
      <p:sp>
        <p:nvSpPr>
          <p:cNvPr id="16" name="Rounded Rectangle 15"/>
          <p:cNvSpPr/>
          <p:nvPr/>
        </p:nvSpPr>
        <p:spPr>
          <a:xfrm>
            <a:off x="7552859" y="4893854"/>
            <a:ext cx="1280008" cy="644399"/>
          </a:xfrm>
          <a:prstGeom prst="roundRect">
            <a:avLst/>
          </a:prstGeom>
          <a:solidFill>
            <a:srgbClr val="0145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Attribute Toolbox</a:t>
            </a:r>
            <a:endParaRPr lang="en-US" sz="1400" b="1" baseline="30000" dirty="0">
              <a:solidFill>
                <a:schemeClr val="bg1"/>
              </a:solidFill>
            </a:endParaRPr>
          </a:p>
        </p:txBody>
      </p:sp>
    </p:spTree>
    <p:extLst>
      <p:ext uri="{BB962C8B-B14F-4D97-AF65-F5344CB8AC3E}">
        <p14:creationId xmlns:p14="http://schemas.microsoft.com/office/powerpoint/2010/main" val="3388045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385763" y="1246910"/>
            <a:ext cx="8370887" cy="184695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385763" y="3194462"/>
            <a:ext cx="8370887" cy="322792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3" name="Straight Arrow Connector 112"/>
          <p:cNvCxnSpPr/>
          <p:nvPr/>
        </p:nvCxnSpPr>
        <p:spPr>
          <a:xfrm flipH="1" flipV="1">
            <a:off x="4785085" y="2075888"/>
            <a:ext cx="20556" cy="1371600"/>
          </a:xfrm>
          <a:prstGeom prst="straightConnector1">
            <a:avLst/>
          </a:prstGeom>
          <a:ln w="57150">
            <a:solidFill>
              <a:schemeClr val="tx1">
                <a:lumMod val="75000"/>
                <a:lumOff val="25000"/>
              </a:schemeClr>
            </a:solidFill>
            <a:headEnd type="none" w="med" len="med"/>
            <a:tailEnd type="triangle" w="med" len="med"/>
          </a:ln>
          <a:effectLst/>
        </p:spPr>
        <p:style>
          <a:lnRef idx="3">
            <a:schemeClr val="accent3"/>
          </a:lnRef>
          <a:fillRef idx="0">
            <a:schemeClr val="accent3"/>
          </a:fillRef>
          <a:effectRef idx="2">
            <a:schemeClr val="accent3"/>
          </a:effectRef>
          <a:fontRef idx="minor">
            <a:schemeClr val="tx1"/>
          </a:fontRef>
        </p:style>
      </p:cxnSp>
      <p:cxnSp>
        <p:nvCxnSpPr>
          <p:cNvPr id="119" name="Straight Arrow Connector 118"/>
          <p:cNvCxnSpPr/>
          <p:nvPr/>
        </p:nvCxnSpPr>
        <p:spPr>
          <a:xfrm>
            <a:off x="5668978" y="3716981"/>
            <a:ext cx="1409267" cy="0"/>
          </a:xfrm>
          <a:prstGeom prst="straightConnector1">
            <a:avLst/>
          </a:prstGeom>
          <a:ln w="57150">
            <a:solidFill>
              <a:schemeClr val="tx1">
                <a:lumMod val="75000"/>
                <a:lumOff val="25000"/>
              </a:schemeClr>
            </a:solidFill>
            <a:headEnd type="none" w="med" len="med"/>
            <a:tailEnd type="triangle" w="med" len="med"/>
          </a:ln>
          <a:effectLst/>
        </p:spPr>
        <p:style>
          <a:lnRef idx="3">
            <a:schemeClr val="accent3"/>
          </a:lnRef>
          <a:fillRef idx="0">
            <a:schemeClr val="accent3"/>
          </a:fillRef>
          <a:effectRef idx="2">
            <a:schemeClr val="accent3"/>
          </a:effectRef>
          <a:fontRef idx="minor">
            <a:schemeClr val="tx1"/>
          </a:fontRef>
        </p:style>
      </p:cxnSp>
      <p:sp>
        <p:nvSpPr>
          <p:cNvPr id="76" name="Title 75"/>
          <p:cNvSpPr>
            <a:spLocks noGrp="1"/>
          </p:cNvSpPr>
          <p:nvPr>
            <p:ph type="title"/>
          </p:nvPr>
        </p:nvSpPr>
        <p:spPr>
          <a:xfrm>
            <a:off x="1024119" y="289223"/>
            <a:ext cx="7815263" cy="650949"/>
          </a:xfrm>
        </p:spPr>
        <p:txBody>
          <a:bodyPr/>
          <a:lstStyle/>
          <a:p>
            <a:r>
              <a:rPr lang="en-US" sz="2400" dirty="0" smtClean="0"/>
              <a:t>Decisioning as a Service used after account opening to assess credit-based offers in real-time</a:t>
            </a:r>
            <a:endParaRPr lang="en-US" sz="2400" dirty="0"/>
          </a:p>
        </p:txBody>
      </p:sp>
      <p:sp>
        <p:nvSpPr>
          <p:cNvPr id="52" name="TextBox 51"/>
          <p:cNvSpPr txBox="1"/>
          <p:nvPr/>
        </p:nvSpPr>
        <p:spPr>
          <a:xfrm rot="16200000">
            <a:off x="-315089" y="1985720"/>
            <a:ext cx="1846953" cy="369332"/>
          </a:xfrm>
          <a:prstGeom prst="rect">
            <a:avLst/>
          </a:prstGeom>
          <a:noFill/>
        </p:spPr>
        <p:txBody>
          <a:bodyPr wrap="square" rtlCol="0">
            <a:spAutoFit/>
          </a:bodyPr>
          <a:lstStyle/>
          <a:p>
            <a:pPr algn="ctr"/>
            <a:r>
              <a:rPr lang="en-US" dirty="0" smtClean="0">
                <a:solidFill>
                  <a:schemeClr val="tx1">
                    <a:lumMod val="90000"/>
                    <a:lumOff val="10000"/>
                  </a:schemeClr>
                </a:solidFill>
              </a:rPr>
              <a:t>Company</a:t>
            </a:r>
            <a:endParaRPr lang="en-US" dirty="0">
              <a:solidFill>
                <a:schemeClr val="tx1">
                  <a:lumMod val="90000"/>
                  <a:lumOff val="10000"/>
                </a:schemeClr>
              </a:solidFill>
            </a:endParaRPr>
          </a:p>
        </p:txBody>
      </p:sp>
      <p:sp>
        <p:nvSpPr>
          <p:cNvPr id="81" name="Rectangle 80"/>
          <p:cNvSpPr/>
          <p:nvPr/>
        </p:nvSpPr>
        <p:spPr>
          <a:xfrm>
            <a:off x="7062236" y="1524507"/>
            <a:ext cx="1646606" cy="480131"/>
          </a:xfrm>
          <a:prstGeom prst="rect">
            <a:avLst/>
          </a:prstGeom>
        </p:spPr>
        <p:txBody>
          <a:bodyPr wrap="none">
            <a:spAutoFit/>
          </a:bodyPr>
          <a:lstStyle/>
          <a:p>
            <a:pPr algn="ctr" eaLnBrk="0" hangingPunct="0">
              <a:lnSpc>
                <a:spcPct val="90000"/>
              </a:lnSpc>
              <a:spcBef>
                <a:spcPct val="90000"/>
              </a:spcBef>
            </a:pPr>
            <a:r>
              <a:rPr lang="en-US" sz="1400" dirty="0" smtClean="0">
                <a:solidFill>
                  <a:schemeClr val="tx1">
                    <a:lumMod val="90000"/>
                    <a:lumOff val="10000"/>
                  </a:schemeClr>
                </a:solidFill>
              </a:rPr>
              <a:t>A “</a:t>
            </a:r>
            <a:r>
              <a:rPr lang="en-US" sz="1400" b="1" dirty="0" smtClean="0">
                <a:solidFill>
                  <a:schemeClr val="tx1">
                    <a:lumMod val="90000"/>
                    <a:lumOff val="10000"/>
                  </a:schemeClr>
                </a:solidFill>
              </a:rPr>
              <a:t>firm offer of </a:t>
            </a:r>
            <a:br>
              <a:rPr lang="en-US" sz="1400" b="1" dirty="0" smtClean="0">
                <a:solidFill>
                  <a:schemeClr val="tx1">
                    <a:lumMod val="90000"/>
                    <a:lumOff val="10000"/>
                  </a:schemeClr>
                </a:solidFill>
              </a:rPr>
            </a:br>
            <a:r>
              <a:rPr lang="en-US" sz="1400" b="1" dirty="0" smtClean="0">
                <a:solidFill>
                  <a:schemeClr val="tx1">
                    <a:lumMod val="90000"/>
                    <a:lumOff val="10000"/>
                  </a:schemeClr>
                </a:solidFill>
              </a:rPr>
              <a:t>credit”</a:t>
            </a:r>
            <a:r>
              <a:rPr lang="en-US" sz="1400" dirty="0" smtClean="0">
                <a:solidFill>
                  <a:schemeClr val="tx1">
                    <a:lumMod val="90000"/>
                    <a:lumOff val="10000"/>
                  </a:schemeClr>
                </a:solidFill>
              </a:rPr>
              <a:t> is required</a:t>
            </a:r>
            <a:endParaRPr lang="en-US" sz="1400" dirty="0">
              <a:solidFill>
                <a:schemeClr val="tx1">
                  <a:lumMod val="90000"/>
                  <a:lumOff val="10000"/>
                </a:schemeClr>
              </a:solidFill>
            </a:endParaRPr>
          </a:p>
        </p:txBody>
      </p:sp>
      <p:cxnSp>
        <p:nvCxnSpPr>
          <p:cNvPr id="114" name="Straight Arrow Connector 113"/>
          <p:cNvCxnSpPr/>
          <p:nvPr/>
        </p:nvCxnSpPr>
        <p:spPr>
          <a:xfrm>
            <a:off x="2308118" y="2075888"/>
            <a:ext cx="0" cy="2448821"/>
          </a:xfrm>
          <a:prstGeom prst="straightConnector1">
            <a:avLst/>
          </a:prstGeom>
          <a:ln w="57150">
            <a:solidFill>
              <a:schemeClr val="tx1">
                <a:lumMod val="75000"/>
                <a:lumOff val="25000"/>
              </a:schemeClr>
            </a:solidFill>
            <a:headEnd type="none" w="med" len="med"/>
            <a:tailEnd type="triangle" w="med" len="med"/>
          </a:ln>
          <a:effectLst/>
        </p:spPr>
        <p:style>
          <a:lnRef idx="3">
            <a:schemeClr val="accent3"/>
          </a:lnRef>
          <a:fillRef idx="0">
            <a:schemeClr val="accent3"/>
          </a:fillRef>
          <a:effectRef idx="2">
            <a:schemeClr val="accent3"/>
          </a:effectRef>
          <a:fontRef idx="minor">
            <a:schemeClr val="tx1"/>
          </a:fontRef>
        </p:style>
      </p:cxnSp>
      <p:pic>
        <p:nvPicPr>
          <p:cNvPr id="50" name="Picture 10" descr="FINAL-gray band for templa#24BB34"/>
          <p:cNvPicPr>
            <a:picLocks noChangeAspect="1" noChangeArrowheads="1"/>
          </p:cNvPicPr>
          <p:nvPr/>
        </p:nvPicPr>
        <p:blipFill>
          <a:blip r:embed="rId3" cstate="print"/>
          <a:srcRect l="7748" t="7256" r="78043" b="4607"/>
          <a:stretch>
            <a:fillRect/>
          </a:stretch>
        </p:blipFill>
        <p:spPr bwMode="auto">
          <a:xfrm rot="16200000">
            <a:off x="42096" y="5055957"/>
            <a:ext cx="1028710" cy="418446"/>
          </a:xfrm>
          <a:prstGeom prst="rect">
            <a:avLst/>
          </a:prstGeom>
          <a:noFill/>
          <a:ln w="9525">
            <a:noFill/>
            <a:miter lim="800000"/>
            <a:headEnd/>
            <a:tailEnd/>
          </a:ln>
        </p:spPr>
      </p:pic>
      <p:grpSp>
        <p:nvGrpSpPr>
          <p:cNvPr id="11" name="Group 10"/>
          <p:cNvGrpSpPr/>
          <p:nvPr/>
        </p:nvGrpSpPr>
        <p:grpSpPr>
          <a:xfrm>
            <a:off x="4542306" y="2422575"/>
            <a:ext cx="502920" cy="505038"/>
            <a:chOff x="5975018" y="2731325"/>
            <a:chExt cx="502920" cy="505038"/>
          </a:xfrm>
        </p:grpSpPr>
        <p:sp>
          <p:nvSpPr>
            <p:cNvPr id="8" name="Oval 7"/>
            <p:cNvSpPr/>
            <p:nvPr/>
          </p:nvSpPr>
          <p:spPr>
            <a:xfrm>
              <a:off x="5975018" y="2731325"/>
              <a:ext cx="502920" cy="505038"/>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01880" y="2851633"/>
              <a:ext cx="472946" cy="284693"/>
            </a:xfrm>
            <a:prstGeom prst="rect">
              <a:avLst/>
            </a:prstGeom>
            <a:noFill/>
          </p:spPr>
          <p:txBody>
            <a:bodyPr wrap="square" rtlCol="0">
              <a:spAutoFit/>
            </a:bodyPr>
            <a:lstStyle/>
            <a:p>
              <a:r>
                <a:rPr lang="en-US" sz="1250" b="1" dirty="0" smtClean="0">
                  <a:solidFill>
                    <a:schemeClr val="bg1"/>
                  </a:solidFill>
                  <a:latin typeface="Century Gothic" panose="020B0502020202020204" pitchFamily="34" charset="0"/>
                </a:rPr>
                <a:t>YES</a:t>
              </a:r>
              <a:endParaRPr lang="en-US" sz="1250" b="1" dirty="0">
                <a:solidFill>
                  <a:schemeClr val="bg1"/>
                </a:solidFill>
                <a:latin typeface="Century Gothic" panose="020B0502020202020204" pitchFamily="34" charset="0"/>
              </a:endParaRPr>
            </a:p>
          </p:txBody>
        </p:sp>
      </p:grpSp>
      <p:sp>
        <p:nvSpPr>
          <p:cNvPr id="12" name="Rounded Rectangle 11"/>
          <p:cNvSpPr/>
          <p:nvPr/>
        </p:nvSpPr>
        <p:spPr>
          <a:xfrm>
            <a:off x="3408221" y="1354041"/>
            <a:ext cx="2944312" cy="650597"/>
          </a:xfrm>
          <a:prstGeom prst="roundRect">
            <a:avLst/>
          </a:prstGeom>
          <a:solidFill>
            <a:schemeClr val="tx1">
              <a:lumMod val="25000"/>
              <a:lumOff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90000"/>
                    <a:lumOff val="10000"/>
                  </a:schemeClr>
                </a:solidFill>
                <a:latin typeface="Century Gothic" panose="020B0502020202020204" pitchFamily="34" charset="0"/>
              </a:rPr>
              <a:t>“You qualify for a credit card, </a:t>
            </a:r>
            <a:r>
              <a:rPr lang="en-US" sz="1200" dirty="0" smtClean="0">
                <a:solidFill>
                  <a:schemeClr val="tx1">
                    <a:lumMod val="90000"/>
                    <a:lumOff val="10000"/>
                  </a:schemeClr>
                </a:solidFill>
                <a:latin typeface="Century Gothic" panose="020B0502020202020204" pitchFamily="34" charset="0"/>
              </a:rPr>
              <a:t>would </a:t>
            </a:r>
            <a:r>
              <a:rPr lang="en-US" sz="1200" dirty="0">
                <a:solidFill>
                  <a:schemeClr val="tx1">
                    <a:lumMod val="90000"/>
                    <a:lumOff val="10000"/>
                  </a:schemeClr>
                </a:solidFill>
                <a:latin typeface="Century Gothic" panose="020B0502020202020204" pitchFamily="34" charset="0"/>
              </a:rPr>
              <a:t/>
            </a:r>
            <a:br>
              <a:rPr lang="en-US" sz="1200" dirty="0">
                <a:solidFill>
                  <a:schemeClr val="tx1">
                    <a:lumMod val="90000"/>
                    <a:lumOff val="10000"/>
                  </a:schemeClr>
                </a:solidFill>
                <a:latin typeface="Century Gothic" panose="020B0502020202020204" pitchFamily="34" charset="0"/>
              </a:rPr>
            </a:br>
            <a:r>
              <a:rPr lang="en-US" sz="1200" dirty="0">
                <a:solidFill>
                  <a:schemeClr val="tx1">
                    <a:lumMod val="90000"/>
                    <a:lumOff val="10000"/>
                  </a:schemeClr>
                </a:solidFill>
                <a:latin typeface="Century Gothic" panose="020B0502020202020204" pitchFamily="34" charset="0"/>
              </a:rPr>
              <a:t>you like to apply?”</a:t>
            </a:r>
          </a:p>
        </p:txBody>
      </p:sp>
      <p:sp>
        <p:nvSpPr>
          <p:cNvPr id="56" name="Down Arrow 55"/>
          <p:cNvSpPr/>
          <p:nvPr/>
        </p:nvSpPr>
        <p:spPr>
          <a:xfrm rot="16200000">
            <a:off x="6433301" y="1423202"/>
            <a:ext cx="708496" cy="596875"/>
          </a:xfrm>
          <a:prstGeom prst="downArrow">
            <a:avLst/>
          </a:prstGeom>
          <a:gradFill flip="none" rotWithShape="1">
            <a:gsLst>
              <a:gs pos="0">
                <a:schemeClr val="tx1">
                  <a:lumMod val="90000"/>
                  <a:lumOff val="10000"/>
                  <a:tint val="66000"/>
                  <a:satMod val="160000"/>
                  <a:alpha val="74000"/>
                </a:schemeClr>
              </a:gs>
              <a:gs pos="50000">
                <a:schemeClr val="tx1">
                  <a:lumMod val="90000"/>
                  <a:lumOff val="10000"/>
                  <a:tint val="44500"/>
                  <a:satMod val="160000"/>
                </a:schemeClr>
              </a:gs>
              <a:gs pos="100000">
                <a:schemeClr val="tx1">
                  <a:lumMod val="90000"/>
                  <a:lumOff val="10000"/>
                  <a:tint val="23500"/>
                  <a:satMod val="160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56"/>
          <p:cNvSpPr/>
          <p:nvPr/>
        </p:nvSpPr>
        <p:spPr>
          <a:xfrm>
            <a:off x="1051313" y="1349893"/>
            <a:ext cx="2243554" cy="654746"/>
          </a:xfrm>
          <a:prstGeom prst="roundRect">
            <a:avLst/>
          </a:prstGeom>
          <a:solidFill>
            <a:schemeClr val="tx1">
              <a:lumMod val="25000"/>
              <a:lumOff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90000"/>
                    <a:lumOff val="10000"/>
                  </a:schemeClr>
                </a:solidFill>
                <a:latin typeface="Century Gothic" panose="020B0502020202020204" pitchFamily="34" charset="0"/>
              </a:rPr>
              <a:t>Account is opened</a:t>
            </a:r>
            <a:endParaRPr lang="en-US" sz="1200" dirty="0">
              <a:solidFill>
                <a:schemeClr val="tx1">
                  <a:lumMod val="90000"/>
                  <a:lumOff val="10000"/>
                </a:schemeClr>
              </a:solidFill>
              <a:latin typeface="Century Gothic" panose="020B0502020202020204" pitchFamily="34" charset="0"/>
            </a:endParaRPr>
          </a:p>
        </p:txBody>
      </p:sp>
      <p:sp>
        <p:nvSpPr>
          <p:cNvPr id="58" name="Rounded Rectangle 57"/>
          <p:cNvSpPr/>
          <p:nvPr/>
        </p:nvSpPr>
        <p:spPr>
          <a:xfrm>
            <a:off x="4094458" y="3555759"/>
            <a:ext cx="1458440" cy="413741"/>
          </a:xfrm>
          <a:prstGeom prst="roundRect">
            <a:avLst/>
          </a:prstGeom>
          <a:solidFill>
            <a:schemeClr val="tx1">
              <a:lumMod val="25000"/>
              <a:lumOff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90000"/>
                    <a:lumOff val="10000"/>
                  </a:schemeClr>
                </a:solidFill>
                <a:latin typeface="Century Gothic" panose="020B0502020202020204" pitchFamily="34" charset="0"/>
              </a:rPr>
              <a:t>Qualified?</a:t>
            </a:r>
            <a:endParaRPr lang="en-US" sz="1200" dirty="0">
              <a:solidFill>
                <a:schemeClr val="tx1">
                  <a:lumMod val="90000"/>
                  <a:lumOff val="10000"/>
                </a:schemeClr>
              </a:solidFill>
              <a:latin typeface="Century Gothic" panose="020B0502020202020204" pitchFamily="34" charset="0"/>
            </a:endParaRPr>
          </a:p>
        </p:txBody>
      </p:sp>
      <p:sp>
        <p:nvSpPr>
          <p:cNvPr id="59" name="Rounded Rectangle 58"/>
          <p:cNvSpPr/>
          <p:nvPr/>
        </p:nvSpPr>
        <p:spPr>
          <a:xfrm>
            <a:off x="726893" y="3503222"/>
            <a:ext cx="3061088" cy="736269"/>
          </a:xfrm>
          <a:prstGeom prst="roundRect">
            <a:avLst/>
          </a:prstGeom>
          <a:solidFill>
            <a:schemeClr val="tx1">
              <a:lumMod val="25000"/>
              <a:lumOff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schemeClr val="tx1">
                    <a:lumMod val="75000"/>
                    <a:lumOff val="25000"/>
                  </a:schemeClr>
                </a:solidFill>
                <a:latin typeface="Century Gothic" panose="020B0502020202020204" pitchFamily="34" charset="0"/>
              </a:rPr>
              <a:t>Real-time inquiry after account opened</a:t>
            </a:r>
          </a:p>
          <a:p>
            <a:pPr algn="ctr">
              <a:lnSpc>
                <a:spcPct val="90000"/>
              </a:lnSpc>
            </a:pPr>
            <a:r>
              <a:rPr lang="en-US" sz="1100" dirty="0">
                <a:solidFill>
                  <a:schemeClr val="tx1">
                    <a:lumMod val="75000"/>
                    <a:lumOff val="25000"/>
                  </a:schemeClr>
                </a:solidFill>
                <a:latin typeface="Century Gothic" panose="020B0502020202020204" pitchFamily="34" charset="0"/>
              </a:rPr>
              <a:t>(consumer consent is </a:t>
            </a:r>
            <a:r>
              <a:rPr lang="en-US" sz="1100" b="1" dirty="0">
                <a:solidFill>
                  <a:schemeClr val="tx1">
                    <a:lumMod val="75000"/>
                    <a:lumOff val="25000"/>
                  </a:schemeClr>
                </a:solidFill>
                <a:latin typeface="Century Gothic" panose="020B0502020202020204" pitchFamily="34" charset="0"/>
              </a:rPr>
              <a:t>not</a:t>
            </a:r>
            <a:r>
              <a:rPr lang="en-US" sz="1100" dirty="0">
                <a:solidFill>
                  <a:schemeClr val="tx1">
                    <a:lumMod val="75000"/>
                    <a:lumOff val="25000"/>
                  </a:schemeClr>
                </a:solidFill>
                <a:latin typeface="Century Gothic" panose="020B0502020202020204" pitchFamily="34" charset="0"/>
              </a:rPr>
              <a:t> required)</a:t>
            </a:r>
            <a:endParaRPr lang="en-US" sz="1200" dirty="0">
              <a:solidFill>
                <a:schemeClr val="tx1">
                  <a:lumMod val="75000"/>
                  <a:lumOff val="25000"/>
                </a:schemeClr>
              </a:solidFill>
              <a:latin typeface="Century Gothic" panose="020B0502020202020204" pitchFamily="34" charset="0"/>
            </a:endParaRPr>
          </a:p>
        </p:txBody>
      </p:sp>
      <p:grpSp>
        <p:nvGrpSpPr>
          <p:cNvPr id="18" name="Group 17"/>
          <p:cNvGrpSpPr/>
          <p:nvPr/>
        </p:nvGrpSpPr>
        <p:grpSpPr>
          <a:xfrm>
            <a:off x="6037315" y="3464462"/>
            <a:ext cx="511683" cy="505038"/>
            <a:chOff x="6146524" y="2683824"/>
            <a:chExt cx="511683" cy="505038"/>
          </a:xfrm>
        </p:grpSpPr>
        <p:sp>
          <p:nvSpPr>
            <p:cNvPr id="61" name="Oval 60"/>
            <p:cNvSpPr/>
            <p:nvPr/>
          </p:nvSpPr>
          <p:spPr>
            <a:xfrm>
              <a:off x="6146524" y="2683824"/>
              <a:ext cx="502920" cy="505038"/>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6185261" y="2804132"/>
              <a:ext cx="472946" cy="284693"/>
            </a:xfrm>
            <a:prstGeom prst="rect">
              <a:avLst/>
            </a:prstGeom>
            <a:noFill/>
          </p:spPr>
          <p:txBody>
            <a:bodyPr wrap="square" rtlCol="0">
              <a:spAutoFit/>
            </a:bodyPr>
            <a:lstStyle/>
            <a:p>
              <a:r>
                <a:rPr lang="en-US" sz="1250" b="1" dirty="0" smtClean="0">
                  <a:solidFill>
                    <a:schemeClr val="bg1"/>
                  </a:solidFill>
                  <a:latin typeface="Century Gothic" panose="020B0502020202020204" pitchFamily="34" charset="0"/>
                </a:rPr>
                <a:t>NO</a:t>
              </a:r>
              <a:endParaRPr lang="en-US" sz="1250" b="1" dirty="0">
                <a:solidFill>
                  <a:schemeClr val="bg1"/>
                </a:solidFill>
                <a:latin typeface="Century Gothic" panose="020B0502020202020204" pitchFamily="34" charset="0"/>
              </a:endParaRPr>
            </a:p>
          </p:txBody>
        </p:sp>
      </p:grpSp>
      <p:sp>
        <p:nvSpPr>
          <p:cNvPr id="70" name="Rounded Rectangle 69"/>
          <p:cNvSpPr/>
          <p:nvPr/>
        </p:nvSpPr>
        <p:spPr>
          <a:xfrm>
            <a:off x="7156319" y="3537652"/>
            <a:ext cx="1458440" cy="431848"/>
          </a:xfrm>
          <a:prstGeom prst="round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latin typeface="Century Gothic" panose="020B0502020202020204" pitchFamily="34" charset="0"/>
              </a:rPr>
              <a:t>No action required</a:t>
            </a:r>
            <a:endParaRPr lang="en-US" sz="1200" dirty="0">
              <a:solidFill>
                <a:schemeClr val="bg1"/>
              </a:solidFill>
              <a:latin typeface="Century Gothic" panose="020B0502020202020204" pitchFamily="34" charset="0"/>
            </a:endParaRPr>
          </a:p>
        </p:txBody>
      </p:sp>
      <p:grpSp>
        <p:nvGrpSpPr>
          <p:cNvPr id="21" name="Group 20"/>
          <p:cNvGrpSpPr/>
          <p:nvPr/>
        </p:nvGrpSpPr>
        <p:grpSpPr>
          <a:xfrm>
            <a:off x="849438" y="4582353"/>
            <a:ext cx="7789071" cy="1875661"/>
            <a:chOff x="849438" y="4629853"/>
            <a:chExt cx="7789071" cy="1875661"/>
          </a:xfrm>
        </p:grpSpPr>
        <p:sp>
          <p:nvSpPr>
            <p:cNvPr id="84" name="Rectangle 83"/>
            <p:cNvSpPr/>
            <p:nvPr/>
          </p:nvSpPr>
          <p:spPr bwMode="auto">
            <a:xfrm>
              <a:off x="849438" y="4629853"/>
              <a:ext cx="7680325" cy="1371600"/>
            </a:xfrm>
            <a:prstGeom prst="rect">
              <a:avLst/>
            </a:prstGeom>
            <a:solidFill>
              <a:srgbClr val="015CAE"/>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lstStyle/>
            <a:p>
              <a:pPr algn="ctr">
                <a:buFont typeface="Arial" charset="0"/>
                <a:buNone/>
                <a:defRPr/>
              </a:pPr>
              <a:r>
                <a:rPr lang="en-US" sz="1600" b="1" dirty="0" smtClean="0">
                  <a:solidFill>
                    <a:schemeClr val="accent6">
                      <a:lumMod val="20000"/>
                      <a:lumOff val="80000"/>
                    </a:schemeClr>
                  </a:solidFill>
                  <a:latin typeface="Arial" charset="0"/>
                </a:rPr>
                <a:t>Decisioning as a Service</a:t>
              </a:r>
              <a:r>
                <a:rPr lang="en-US" sz="1600" b="1" baseline="30000" dirty="0" smtClean="0">
                  <a:solidFill>
                    <a:schemeClr val="accent6">
                      <a:lumMod val="20000"/>
                      <a:lumOff val="80000"/>
                    </a:schemeClr>
                  </a:solidFill>
                  <a:latin typeface="Arial" charset="0"/>
                </a:rPr>
                <a:t>SM</a:t>
              </a:r>
              <a:endParaRPr lang="en-US" sz="1600" b="1" baseline="30000" dirty="0">
                <a:solidFill>
                  <a:schemeClr val="accent6">
                    <a:lumMod val="20000"/>
                    <a:lumOff val="80000"/>
                  </a:schemeClr>
                </a:solidFill>
                <a:latin typeface="Arial" charset="0"/>
              </a:endParaRPr>
            </a:p>
          </p:txBody>
        </p:sp>
        <p:sp>
          <p:nvSpPr>
            <p:cNvPr id="85" name="TextBox 11"/>
            <p:cNvSpPr txBox="1">
              <a:spLocks noChangeArrowheads="1"/>
            </p:cNvSpPr>
            <p:nvPr/>
          </p:nvSpPr>
          <p:spPr bwMode="auto">
            <a:xfrm>
              <a:off x="971458" y="6025383"/>
              <a:ext cx="788894" cy="480131"/>
            </a:xfrm>
            <a:prstGeom prst="rect">
              <a:avLst/>
            </a:prstGeom>
            <a:noFill/>
            <a:ln w="9525">
              <a:noFill/>
              <a:miter lim="800000"/>
              <a:headEnd/>
              <a:tailEnd/>
            </a:ln>
          </p:spPr>
          <p:txBody>
            <a:bodyPr wrap="square" lIns="0" rIns="0">
              <a:spAutoFit/>
            </a:bodyPr>
            <a:lstStyle/>
            <a:p>
              <a:pPr algn="ctr">
                <a:lnSpc>
                  <a:spcPct val="90000"/>
                </a:lnSpc>
                <a:spcBef>
                  <a:spcPts val="0"/>
                </a:spcBef>
                <a:spcAft>
                  <a:spcPts val="0"/>
                </a:spcAft>
              </a:pPr>
              <a:r>
                <a:rPr lang="en-US" sz="1400" dirty="0" smtClean="0">
                  <a:solidFill>
                    <a:schemeClr val="tx1">
                      <a:lumMod val="90000"/>
                      <a:lumOff val="10000"/>
                    </a:schemeClr>
                  </a:solidFill>
                </a:rPr>
                <a:t>Soft</a:t>
              </a:r>
              <a:br>
                <a:rPr lang="en-US" sz="1400" dirty="0" smtClean="0">
                  <a:solidFill>
                    <a:schemeClr val="tx1">
                      <a:lumMod val="90000"/>
                      <a:lumOff val="10000"/>
                    </a:schemeClr>
                  </a:solidFill>
                </a:rPr>
              </a:br>
              <a:r>
                <a:rPr lang="en-US" sz="1400" dirty="0" smtClean="0">
                  <a:solidFill>
                    <a:schemeClr val="tx1">
                      <a:lumMod val="90000"/>
                      <a:lumOff val="10000"/>
                    </a:schemeClr>
                  </a:solidFill>
                </a:rPr>
                <a:t>inquiry</a:t>
              </a:r>
              <a:endParaRPr lang="en-US" sz="1400" dirty="0">
                <a:solidFill>
                  <a:schemeClr val="tx1">
                    <a:lumMod val="90000"/>
                    <a:lumOff val="10000"/>
                  </a:schemeClr>
                </a:solidFill>
              </a:endParaRPr>
            </a:p>
          </p:txBody>
        </p:sp>
        <p:sp>
          <p:nvSpPr>
            <p:cNvPr id="86" name="TextBox 11"/>
            <p:cNvSpPr txBox="1">
              <a:spLocks noChangeArrowheads="1"/>
            </p:cNvSpPr>
            <p:nvPr/>
          </p:nvSpPr>
          <p:spPr bwMode="auto">
            <a:xfrm>
              <a:off x="2158248" y="6025383"/>
              <a:ext cx="966037" cy="286232"/>
            </a:xfrm>
            <a:prstGeom prst="rect">
              <a:avLst/>
            </a:prstGeom>
            <a:noFill/>
            <a:ln w="9525">
              <a:noFill/>
              <a:miter lim="800000"/>
              <a:headEnd/>
              <a:tailEnd/>
            </a:ln>
          </p:spPr>
          <p:txBody>
            <a:bodyPr wrap="square" lIns="0" rIns="0">
              <a:spAutoFit/>
            </a:bodyPr>
            <a:lstStyle/>
            <a:p>
              <a:pPr algn="ctr">
                <a:lnSpc>
                  <a:spcPct val="90000"/>
                </a:lnSpc>
                <a:spcBef>
                  <a:spcPts val="0"/>
                </a:spcBef>
                <a:spcAft>
                  <a:spcPts val="0"/>
                </a:spcAft>
              </a:pPr>
              <a:r>
                <a:rPr lang="en-US" sz="1400" dirty="0" smtClean="0">
                  <a:solidFill>
                    <a:schemeClr val="tx1">
                      <a:lumMod val="90000"/>
                      <a:lumOff val="10000"/>
                    </a:schemeClr>
                  </a:solidFill>
                </a:rPr>
                <a:t>Attributes</a:t>
              </a:r>
              <a:endParaRPr lang="en-US" sz="1400" dirty="0">
                <a:solidFill>
                  <a:schemeClr val="tx1">
                    <a:lumMod val="90000"/>
                    <a:lumOff val="10000"/>
                  </a:schemeClr>
                </a:solidFill>
              </a:endParaRPr>
            </a:p>
          </p:txBody>
        </p:sp>
        <p:sp>
          <p:nvSpPr>
            <p:cNvPr id="89" name="TextBox 11"/>
            <p:cNvSpPr txBox="1">
              <a:spLocks noChangeArrowheads="1"/>
            </p:cNvSpPr>
            <p:nvPr/>
          </p:nvSpPr>
          <p:spPr bwMode="auto">
            <a:xfrm>
              <a:off x="3574231" y="6025383"/>
              <a:ext cx="1018977" cy="480131"/>
            </a:xfrm>
            <a:prstGeom prst="rect">
              <a:avLst/>
            </a:prstGeom>
            <a:noFill/>
            <a:ln w="9525">
              <a:noFill/>
              <a:miter lim="800000"/>
              <a:headEnd/>
              <a:tailEnd/>
            </a:ln>
          </p:spPr>
          <p:txBody>
            <a:bodyPr wrap="square" lIns="0" rIns="0">
              <a:spAutoFit/>
            </a:bodyPr>
            <a:lstStyle/>
            <a:p>
              <a:pPr algn="ctr">
                <a:lnSpc>
                  <a:spcPct val="90000"/>
                </a:lnSpc>
                <a:spcBef>
                  <a:spcPts val="0"/>
                </a:spcBef>
                <a:spcAft>
                  <a:spcPts val="0"/>
                </a:spcAft>
              </a:pPr>
              <a:r>
                <a:rPr lang="en-US" sz="1400" dirty="0" smtClean="0">
                  <a:solidFill>
                    <a:schemeClr val="tx1">
                      <a:lumMod val="90000"/>
                      <a:lumOff val="10000"/>
                    </a:schemeClr>
                  </a:solidFill>
                </a:rPr>
                <a:t>Risk / fraud score(s)</a:t>
              </a:r>
              <a:endParaRPr lang="en-US" sz="1400" dirty="0">
                <a:solidFill>
                  <a:schemeClr val="tx1">
                    <a:lumMod val="90000"/>
                    <a:lumOff val="10000"/>
                  </a:schemeClr>
                </a:solidFill>
              </a:endParaRPr>
            </a:p>
          </p:txBody>
        </p:sp>
        <p:sp>
          <p:nvSpPr>
            <p:cNvPr id="90" name="TextBox 11"/>
            <p:cNvSpPr txBox="1">
              <a:spLocks noChangeArrowheads="1"/>
            </p:cNvSpPr>
            <p:nvPr/>
          </p:nvSpPr>
          <p:spPr bwMode="auto">
            <a:xfrm>
              <a:off x="5256613" y="6025383"/>
              <a:ext cx="1424104" cy="480131"/>
            </a:xfrm>
            <a:prstGeom prst="rect">
              <a:avLst/>
            </a:prstGeom>
            <a:noFill/>
            <a:ln w="9525">
              <a:noFill/>
              <a:miter lim="800000"/>
              <a:headEnd/>
              <a:tailEnd/>
            </a:ln>
          </p:spPr>
          <p:txBody>
            <a:bodyPr wrap="square" lIns="0" rIns="0">
              <a:spAutoFit/>
            </a:bodyPr>
            <a:lstStyle/>
            <a:p>
              <a:pPr algn="ctr">
                <a:lnSpc>
                  <a:spcPct val="90000"/>
                </a:lnSpc>
                <a:spcBef>
                  <a:spcPts val="0"/>
                </a:spcBef>
                <a:spcAft>
                  <a:spcPts val="0"/>
                </a:spcAft>
              </a:pPr>
              <a:r>
                <a:rPr lang="en-US" sz="1400" dirty="0" smtClean="0">
                  <a:solidFill>
                    <a:schemeClr val="tx1">
                      <a:lumMod val="90000"/>
                      <a:lumOff val="10000"/>
                    </a:schemeClr>
                  </a:solidFill>
                </a:rPr>
                <a:t>Instant prescreen</a:t>
              </a:r>
              <a:br>
                <a:rPr lang="en-US" sz="1400" dirty="0" smtClean="0">
                  <a:solidFill>
                    <a:schemeClr val="tx1">
                      <a:lumMod val="90000"/>
                      <a:lumOff val="10000"/>
                    </a:schemeClr>
                  </a:solidFill>
                </a:rPr>
              </a:br>
              <a:r>
                <a:rPr lang="en-US" sz="1400" dirty="0" smtClean="0">
                  <a:solidFill>
                    <a:schemeClr val="tx1">
                      <a:lumMod val="90000"/>
                      <a:lumOff val="10000"/>
                    </a:schemeClr>
                  </a:solidFill>
                </a:rPr>
                <a:t>decisions</a:t>
              </a:r>
              <a:endParaRPr lang="en-US" sz="1400" dirty="0">
                <a:solidFill>
                  <a:schemeClr val="tx1">
                    <a:lumMod val="90000"/>
                    <a:lumOff val="10000"/>
                  </a:schemeClr>
                </a:solidFill>
              </a:endParaRPr>
            </a:p>
          </p:txBody>
        </p:sp>
        <p:sp>
          <p:nvSpPr>
            <p:cNvPr id="91" name="TextBox 11"/>
            <p:cNvSpPr txBox="1">
              <a:spLocks noChangeArrowheads="1"/>
            </p:cNvSpPr>
            <p:nvPr/>
          </p:nvSpPr>
          <p:spPr bwMode="auto">
            <a:xfrm>
              <a:off x="7318078" y="6025383"/>
              <a:ext cx="1096664" cy="286232"/>
            </a:xfrm>
            <a:prstGeom prst="rect">
              <a:avLst/>
            </a:prstGeom>
            <a:noFill/>
            <a:ln w="9525">
              <a:noFill/>
              <a:miter lim="800000"/>
              <a:headEnd/>
              <a:tailEnd/>
            </a:ln>
          </p:spPr>
          <p:txBody>
            <a:bodyPr wrap="square" lIns="0" rIns="0">
              <a:spAutoFit/>
            </a:bodyPr>
            <a:lstStyle/>
            <a:p>
              <a:pPr algn="ctr">
                <a:lnSpc>
                  <a:spcPct val="90000"/>
                </a:lnSpc>
                <a:spcBef>
                  <a:spcPts val="0"/>
                </a:spcBef>
                <a:spcAft>
                  <a:spcPts val="0"/>
                </a:spcAft>
              </a:pPr>
              <a:r>
                <a:rPr lang="en-US" sz="1400" dirty="0" smtClean="0">
                  <a:solidFill>
                    <a:schemeClr val="tx1">
                      <a:lumMod val="90000"/>
                      <a:lumOff val="10000"/>
                    </a:schemeClr>
                  </a:solidFill>
                </a:rPr>
                <a:t>Treatment</a:t>
              </a:r>
              <a:endParaRPr lang="en-US" sz="1400" dirty="0">
                <a:solidFill>
                  <a:schemeClr val="tx1">
                    <a:lumMod val="90000"/>
                    <a:lumOff val="10000"/>
                  </a:schemeClr>
                </a:solidFill>
              </a:endParaRPr>
            </a:p>
          </p:txBody>
        </p:sp>
        <p:sp>
          <p:nvSpPr>
            <p:cNvPr id="92" name="Flowchart: Magnetic Disk 91"/>
            <p:cNvSpPr>
              <a:spLocks noChangeAspect="1"/>
            </p:cNvSpPr>
            <p:nvPr/>
          </p:nvSpPr>
          <p:spPr>
            <a:xfrm>
              <a:off x="1079258" y="5137266"/>
              <a:ext cx="573294" cy="573292"/>
            </a:xfrm>
            <a:prstGeom prst="flowChartMagneticDisk">
              <a:avLst/>
            </a:prstGeom>
            <a:solidFill>
              <a:schemeClr val="bg1">
                <a:lumMod val="95000"/>
              </a:schemeClr>
            </a:solid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nvGrpSpPr>
            <p:cNvPr id="3" name="Group 30"/>
            <p:cNvGrpSpPr/>
            <p:nvPr/>
          </p:nvGrpSpPr>
          <p:grpSpPr>
            <a:xfrm>
              <a:off x="2299645" y="5049093"/>
              <a:ext cx="777875" cy="757029"/>
              <a:chOff x="7396617" y="1789011"/>
              <a:chExt cx="716016" cy="660844"/>
            </a:xfrm>
            <a:solidFill>
              <a:schemeClr val="bg1">
                <a:lumMod val="95000"/>
              </a:schemeClr>
            </a:solidFill>
          </p:grpSpPr>
          <p:sp>
            <p:nvSpPr>
              <p:cNvPr id="105" name="Cube 104"/>
              <p:cNvSpPr>
                <a:spLocks noChangeAspect="1"/>
              </p:cNvSpPr>
              <p:nvPr/>
            </p:nvSpPr>
            <p:spPr>
              <a:xfrm>
                <a:off x="7396617" y="1792411"/>
                <a:ext cx="330475" cy="302938"/>
              </a:xfrm>
              <a:prstGeom prst="cub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6" name="Cube 105"/>
              <p:cNvSpPr>
                <a:spLocks noChangeAspect="1"/>
              </p:cNvSpPr>
              <p:nvPr/>
            </p:nvSpPr>
            <p:spPr>
              <a:xfrm>
                <a:off x="7776400" y="1789011"/>
                <a:ext cx="330475" cy="302938"/>
              </a:xfrm>
              <a:prstGeom prst="cub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7" name="Cube 106"/>
              <p:cNvSpPr>
                <a:spLocks noChangeAspect="1"/>
              </p:cNvSpPr>
              <p:nvPr/>
            </p:nvSpPr>
            <p:spPr>
              <a:xfrm>
                <a:off x="7402376" y="2146917"/>
                <a:ext cx="330475" cy="302938"/>
              </a:xfrm>
              <a:prstGeom prst="cub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10" name="Cube 109"/>
              <p:cNvSpPr>
                <a:spLocks noChangeAspect="1"/>
              </p:cNvSpPr>
              <p:nvPr/>
            </p:nvSpPr>
            <p:spPr>
              <a:xfrm>
                <a:off x="7782158" y="2143514"/>
                <a:ext cx="330475" cy="302938"/>
              </a:xfrm>
              <a:prstGeom prst="cub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grpSp>
          <p:nvGrpSpPr>
            <p:cNvPr id="4" name="Group 85"/>
            <p:cNvGrpSpPr>
              <a:grpSpLocks noChangeAspect="1"/>
            </p:cNvGrpSpPr>
            <p:nvPr/>
          </p:nvGrpSpPr>
          <p:grpSpPr>
            <a:xfrm>
              <a:off x="3853035" y="5107772"/>
              <a:ext cx="653973" cy="690101"/>
              <a:chOff x="4838700" y="3112770"/>
              <a:chExt cx="1379220" cy="1455420"/>
            </a:xfrm>
            <a:solidFill>
              <a:schemeClr val="bg1">
                <a:lumMod val="95000"/>
              </a:schemeClr>
            </a:solidFill>
          </p:grpSpPr>
          <p:sp>
            <p:nvSpPr>
              <p:cNvPr id="99" name="Oval 98"/>
              <p:cNvSpPr/>
              <p:nvPr/>
            </p:nvSpPr>
            <p:spPr>
              <a:xfrm>
                <a:off x="4838700" y="311277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0" name="Oval 99"/>
              <p:cNvSpPr/>
              <p:nvPr/>
            </p:nvSpPr>
            <p:spPr>
              <a:xfrm>
                <a:off x="4842510" y="361950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1" name="Oval 100"/>
              <p:cNvSpPr/>
              <p:nvPr/>
            </p:nvSpPr>
            <p:spPr>
              <a:xfrm>
                <a:off x="4842510" y="412242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2" name="Oval 101"/>
              <p:cNvSpPr/>
              <p:nvPr/>
            </p:nvSpPr>
            <p:spPr>
              <a:xfrm>
                <a:off x="5322570" y="335661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3" name="Oval 102"/>
              <p:cNvSpPr/>
              <p:nvPr/>
            </p:nvSpPr>
            <p:spPr>
              <a:xfrm>
                <a:off x="5322570" y="385953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4" name="Oval 103"/>
              <p:cNvSpPr/>
              <p:nvPr/>
            </p:nvSpPr>
            <p:spPr>
              <a:xfrm>
                <a:off x="5772150" y="358902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pic>
          <p:nvPicPr>
            <p:cNvPr id="96" name="Picture 3"/>
            <p:cNvPicPr>
              <a:picLocks noChangeAspect="1" noChangeArrowheads="1"/>
            </p:cNvPicPr>
            <p:nvPr/>
          </p:nvPicPr>
          <p:blipFill>
            <a:blip r:embed="rId4" cstate="print"/>
            <a:srcRect/>
            <a:stretch>
              <a:fillRect/>
            </a:stretch>
          </p:blipFill>
          <p:spPr bwMode="auto">
            <a:xfrm>
              <a:off x="5179479" y="5150432"/>
              <a:ext cx="1793086" cy="547272"/>
            </a:xfrm>
            <a:prstGeom prst="rect">
              <a:avLst/>
            </a:prstGeom>
            <a:noFill/>
            <a:ln w="9525">
              <a:noFill/>
              <a:miter lim="800000"/>
              <a:headEnd/>
              <a:tailEnd/>
            </a:ln>
            <a:effectLst/>
          </p:spPr>
        </p:pic>
        <p:sp>
          <p:nvSpPr>
            <p:cNvPr id="43" name="Isosceles Triangle 42"/>
            <p:cNvSpPr/>
            <p:nvPr/>
          </p:nvSpPr>
          <p:spPr>
            <a:xfrm rot="5400000">
              <a:off x="1592741" y="5305723"/>
              <a:ext cx="756310" cy="236690"/>
            </a:xfrm>
            <a:prstGeom prst="triangle">
              <a:avLst/>
            </a:prstGeom>
            <a:solidFill>
              <a:schemeClr val="tx1">
                <a:lumMod val="40000"/>
                <a:lumOff val="6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pic>
          <p:nvPicPr>
            <p:cNvPr id="47" name="Picture 2" descr="C:\Users\a01284a\Documents\Temp\PPP_CGENE_CLP_Blue_Box.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150291" y="4810385"/>
              <a:ext cx="1488218" cy="1119998"/>
            </a:xfrm>
            <a:prstGeom prst="rect">
              <a:avLst/>
            </a:prstGeom>
            <a:noFill/>
            <a:extLst>
              <a:ext uri="{909E8E84-426E-40DD-AFC4-6F175D3DCCD1}">
                <a14:hiddenFill xmlns:a14="http://schemas.microsoft.com/office/drawing/2010/main">
                  <a:solidFill>
                    <a:srgbClr val="FFFFFF"/>
                  </a:solidFill>
                </a14:hiddenFill>
              </a:ext>
            </a:extLst>
          </p:spPr>
        </p:pic>
        <p:sp>
          <p:nvSpPr>
            <p:cNvPr id="63" name="Isosceles Triangle 62"/>
            <p:cNvSpPr/>
            <p:nvPr/>
          </p:nvSpPr>
          <p:spPr>
            <a:xfrm rot="5400000">
              <a:off x="3094432" y="5316148"/>
              <a:ext cx="756310" cy="236690"/>
            </a:xfrm>
            <a:prstGeom prst="triangle">
              <a:avLst/>
            </a:prstGeom>
            <a:solidFill>
              <a:schemeClr val="tx1">
                <a:lumMod val="40000"/>
                <a:lumOff val="6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64" name="Isosceles Triangle 63"/>
            <p:cNvSpPr/>
            <p:nvPr/>
          </p:nvSpPr>
          <p:spPr>
            <a:xfrm rot="5400000">
              <a:off x="4486861" y="5304928"/>
              <a:ext cx="756310" cy="236690"/>
            </a:xfrm>
            <a:prstGeom prst="triangle">
              <a:avLst/>
            </a:prstGeom>
            <a:solidFill>
              <a:schemeClr val="tx1">
                <a:lumMod val="40000"/>
                <a:lumOff val="6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65" name="Isosceles Triangle 64"/>
            <p:cNvSpPr/>
            <p:nvPr/>
          </p:nvSpPr>
          <p:spPr>
            <a:xfrm rot="5400000">
              <a:off x="6869689" y="5288252"/>
              <a:ext cx="756310" cy="236690"/>
            </a:xfrm>
            <a:prstGeom prst="triangle">
              <a:avLst/>
            </a:prstGeom>
            <a:solidFill>
              <a:schemeClr val="tx1">
                <a:lumMod val="40000"/>
                <a:lumOff val="6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53059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p:cNvSpPr/>
          <p:nvPr/>
        </p:nvSpPr>
        <p:spPr bwMode="auto">
          <a:xfrm>
            <a:off x="228602" y="4346371"/>
            <a:ext cx="8685212" cy="2135238"/>
          </a:xfrm>
          <a:prstGeom prst="rect">
            <a:avLst/>
          </a:prstGeom>
          <a:solidFill>
            <a:schemeClr val="bg1">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tIns="0" bIns="45720" anchor="t" anchorCtr="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ts val="0"/>
              </a:spcBef>
              <a:buFont typeface="Arial" charset="0"/>
              <a:buNone/>
              <a:defRPr/>
            </a:pPr>
            <a:endParaRPr lang="en-US" sz="400" b="1" dirty="0" smtClean="0">
              <a:solidFill>
                <a:schemeClr val="bg1">
                  <a:lumMod val="50000"/>
                </a:schemeClr>
              </a:solidFill>
              <a:latin typeface="Arial" charset="0"/>
            </a:endParaRPr>
          </a:p>
          <a:p>
            <a:pPr algn="ctr">
              <a:spcBef>
                <a:spcPts val="0"/>
              </a:spcBef>
              <a:buFont typeface="Arial" charset="0"/>
              <a:buNone/>
              <a:defRPr/>
            </a:pPr>
            <a:r>
              <a:rPr lang="en-US" sz="1200" b="1" dirty="0" smtClean="0">
                <a:solidFill>
                  <a:schemeClr val="tx1">
                    <a:lumMod val="75000"/>
                    <a:lumOff val="25000"/>
                  </a:schemeClr>
                </a:solidFill>
                <a:latin typeface="Arial" charset="0"/>
              </a:rPr>
              <a:t>Decisioning as a Service</a:t>
            </a:r>
            <a:r>
              <a:rPr lang="en-US" sz="1200" baseline="30000" dirty="0" smtClean="0">
                <a:solidFill>
                  <a:schemeClr val="tx1">
                    <a:lumMod val="75000"/>
                    <a:lumOff val="25000"/>
                  </a:schemeClr>
                </a:solidFill>
                <a:latin typeface="Arial" charset="0"/>
              </a:rPr>
              <a:t>SM</a:t>
            </a:r>
            <a:r>
              <a:rPr lang="en-US" sz="1200" b="1" dirty="0" smtClean="0">
                <a:solidFill>
                  <a:schemeClr val="tx1">
                    <a:lumMod val="75000"/>
                    <a:lumOff val="25000"/>
                  </a:schemeClr>
                </a:solidFill>
                <a:latin typeface="Arial" charset="0"/>
              </a:rPr>
              <a:t> </a:t>
            </a:r>
          </a:p>
          <a:p>
            <a:pPr algn="ctr">
              <a:spcBef>
                <a:spcPts val="0"/>
              </a:spcBef>
              <a:buFont typeface="Arial" charset="0"/>
              <a:buNone/>
              <a:defRPr/>
            </a:pPr>
            <a:r>
              <a:rPr lang="en-US" sz="1100" dirty="0">
                <a:solidFill>
                  <a:schemeClr val="bg1">
                    <a:lumMod val="50000"/>
                  </a:schemeClr>
                </a:solidFill>
                <a:latin typeface="Arial" charset="0"/>
              </a:rPr>
              <a:t>(</a:t>
            </a:r>
            <a:r>
              <a:rPr lang="en-US" sz="1100" dirty="0" smtClean="0">
                <a:solidFill>
                  <a:schemeClr val="bg1">
                    <a:lumMod val="50000"/>
                  </a:schemeClr>
                </a:solidFill>
                <a:latin typeface="Arial" charset="0"/>
              </a:rPr>
              <a:t>functionality available to support DDA account opening and instant prescreen)</a:t>
            </a:r>
          </a:p>
        </p:txBody>
      </p:sp>
      <p:sp>
        <p:nvSpPr>
          <p:cNvPr id="141" name="Rectangle 140"/>
          <p:cNvSpPr/>
          <p:nvPr/>
        </p:nvSpPr>
        <p:spPr bwMode="auto">
          <a:xfrm>
            <a:off x="228601" y="1175813"/>
            <a:ext cx="8685212" cy="664863"/>
          </a:xfrm>
          <a:prstGeom prst="rect">
            <a:avLst/>
          </a:prstGeom>
          <a:ln>
            <a:noFill/>
            <a:headEnd type="none" w="med" len="med"/>
            <a:tailEnd type="none" w="med" len="med"/>
          </a:ln>
        </p:spPr>
        <p:style>
          <a:lnRef idx="1">
            <a:schemeClr val="dk1"/>
          </a:lnRef>
          <a:fillRef idx="3">
            <a:schemeClr val="dk1"/>
          </a:fillRef>
          <a:effectRef idx="2">
            <a:schemeClr val="dk1"/>
          </a:effectRef>
          <a:fontRef idx="minor">
            <a:schemeClr val="lt1"/>
          </a:fontRef>
        </p:style>
        <p:txBody>
          <a:bodyPr wrap="none" lIns="0" tIns="0" rIns="0" bIns="0" anchor="ctr" anchorCtr="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Bef>
                <a:spcPts val="600"/>
              </a:spcBef>
              <a:buFont typeface="Arial" charset="0"/>
              <a:buNone/>
              <a:defRPr/>
            </a:pPr>
            <a:r>
              <a:rPr lang="en-US" sz="400" dirty="0" smtClean="0">
                <a:solidFill>
                  <a:schemeClr val="tx1">
                    <a:lumMod val="75000"/>
                    <a:lumOff val="25000"/>
                  </a:schemeClr>
                </a:solidFill>
                <a:latin typeface="Arial" charset="0"/>
              </a:rPr>
              <a:t> </a:t>
            </a:r>
          </a:p>
          <a:p>
            <a:pPr algn="ctr">
              <a:spcBef>
                <a:spcPts val="0"/>
              </a:spcBef>
              <a:buFont typeface="Arial" charset="0"/>
              <a:buNone/>
              <a:defRPr/>
            </a:pPr>
            <a:r>
              <a:rPr lang="en-US" b="1" dirty="0" smtClean="0">
                <a:solidFill>
                  <a:schemeClr val="bg2"/>
                </a:solidFill>
                <a:latin typeface="Arial" charset="0"/>
              </a:rPr>
              <a:t>DDA account opening system</a:t>
            </a:r>
          </a:p>
        </p:txBody>
      </p:sp>
      <p:sp>
        <p:nvSpPr>
          <p:cNvPr id="146" name="TextBox 80"/>
          <p:cNvSpPr txBox="1"/>
          <p:nvPr/>
        </p:nvSpPr>
        <p:spPr>
          <a:xfrm>
            <a:off x="1993839" y="5248214"/>
            <a:ext cx="1095376"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800" dirty="0" smtClean="0"/>
              <a:t>Premier Attributes</a:t>
            </a:r>
            <a:endParaRPr lang="en-US" sz="800" dirty="0"/>
          </a:p>
        </p:txBody>
      </p:sp>
      <p:grpSp>
        <p:nvGrpSpPr>
          <p:cNvPr id="150" name="Group 149"/>
          <p:cNvGrpSpPr/>
          <p:nvPr/>
        </p:nvGrpSpPr>
        <p:grpSpPr>
          <a:xfrm>
            <a:off x="2378582" y="4948633"/>
            <a:ext cx="325890" cy="308054"/>
            <a:chOff x="7564582" y="1894671"/>
            <a:chExt cx="365977" cy="334080"/>
          </a:xfrm>
          <a:solidFill>
            <a:schemeClr val="tx1">
              <a:lumMod val="90000"/>
              <a:lumOff val="10000"/>
            </a:schemeClr>
          </a:solidFill>
        </p:grpSpPr>
        <p:sp>
          <p:nvSpPr>
            <p:cNvPr id="230" name="Cube 229"/>
            <p:cNvSpPr/>
            <p:nvPr/>
          </p:nvSpPr>
          <p:spPr>
            <a:xfrm>
              <a:off x="7564582" y="1898073"/>
              <a:ext cx="166254" cy="152400"/>
            </a:xfrm>
            <a:prstGeom prst="cub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231" name="Cube 230"/>
            <p:cNvSpPr/>
            <p:nvPr/>
          </p:nvSpPr>
          <p:spPr>
            <a:xfrm>
              <a:off x="7758547" y="1894671"/>
              <a:ext cx="166254" cy="152400"/>
            </a:xfrm>
            <a:prstGeom prst="cub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232" name="Cube 231"/>
            <p:cNvSpPr/>
            <p:nvPr/>
          </p:nvSpPr>
          <p:spPr>
            <a:xfrm>
              <a:off x="7570340" y="2076351"/>
              <a:ext cx="166254" cy="152400"/>
            </a:xfrm>
            <a:prstGeom prst="cub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233" name="Cube 232"/>
            <p:cNvSpPr/>
            <p:nvPr/>
          </p:nvSpPr>
          <p:spPr>
            <a:xfrm>
              <a:off x="7764305" y="2072949"/>
              <a:ext cx="166254" cy="152400"/>
            </a:xfrm>
            <a:prstGeom prst="cub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grpSp>
      <p:sp>
        <p:nvSpPr>
          <p:cNvPr id="162" name="Flowchart: Magnetic Disk 161"/>
          <p:cNvSpPr/>
          <p:nvPr/>
        </p:nvSpPr>
        <p:spPr>
          <a:xfrm>
            <a:off x="619359" y="4863909"/>
            <a:ext cx="249045" cy="276773"/>
          </a:xfrm>
          <a:prstGeom prst="flowChartMagneticDisk">
            <a:avLst/>
          </a:prstGeom>
          <a:solidFill>
            <a:schemeClr val="tx1">
              <a:lumMod val="90000"/>
              <a:lumOff val="10000"/>
            </a:schemeClr>
          </a:solid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63" name="TextBox 108"/>
          <p:cNvSpPr txBox="1"/>
          <p:nvPr/>
        </p:nvSpPr>
        <p:spPr>
          <a:xfrm>
            <a:off x="93833" y="5131237"/>
            <a:ext cx="1268324"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800" dirty="0" smtClean="0"/>
              <a:t>Experian</a:t>
            </a:r>
          </a:p>
          <a:p>
            <a:pPr algn="ctr"/>
            <a:r>
              <a:rPr lang="en-US" sz="800" dirty="0" smtClean="0"/>
              <a:t>consumer</a:t>
            </a:r>
            <a:endParaRPr lang="en-US" sz="800" dirty="0"/>
          </a:p>
        </p:txBody>
      </p:sp>
      <p:sp>
        <p:nvSpPr>
          <p:cNvPr id="168" name="TextBox 113"/>
          <p:cNvSpPr txBox="1"/>
          <p:nvPr/>
        </p:nvSpPr>
        <p:spPr>
          <a:xfrm>
            <a:off x="3274325" y="5239885"/>
            <a:ext cx="1095376"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800" dirty="0" smtClean="0"/>
              <a:t>Vantage </a:t>
            </a:r>
          </a:p>
          <a:p>
            <a:pPr algn="ctr"/>
            <a:r>
              <a:rPr lang="en-US" sz="800" dirty="0" smtClean="0"/>
              <a:t>Score</a:t>
            </a:r>
          </a:p>
        </p:txBody>
      </p:sp>
      <p:sp>
        <p:nvSpPr>
          <p:cNvPr id="169" name="TextBox 114"/>
          <p:cNvSpPr txBox="1"/>
          <p:nvPr/>
        </p:nvSpPr>
        <p:spPr>
          <a:xfrm>
            <a:off x="4065428" y="5252187"/>
            <a:ext cx="846149"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800" dirty="0" smtClean="0"/>
              <a:t>Ability-to</a:t>
            </a:r>
            <a:br>
              <a:rPr lang="en-US" sz="800" dirty="0" smtClean="0"/>
            </a:br>
            <a:r>
              <a:rPr lang="en-US" sz="800" dirty="0" smtClean="0"/>
              <a:t>Pay Scores</a:t>
            </a:r>
          </a:p>
        </p:txBody>
      </p:sp>
      <p:grpSp>
        <p:nvGrpSpPr>
          <p:cNvPr id="170" name="Group 169"/>
          <p:cNvGrpSpPr/>
          <p:nvPr/>
        </p:nvGrpSpPr>
        <p:grpSpPr>
          <a:xfrm>
            <a:off x="3664263" y="4910469"/>
            <a:ext cx="315500" cy="332932"/>
            <a:chOff x="4838700" y="3112770"/>
            <a:chExt cx="1379220" cy="1455420"/>
          </a:xfrm>
          <a:solidFill>
            <a:schemeClr val="tx1">
              <a:lumMod val="90000"/>
              <a:lumOff val="10000"/>
            </a:schemeClr>
          </a:solidFill>
        </p:grpSpPr>
        <p:sp>
          <p:nvSpPr>
            <p:cNvPr id="204" name="Oval 203"/>
            <p:cNvSpPr/>
            <p:nvPr/>
          </p:nvSpPr>
          <p:spPr>
            <a:xfrm>
              <a:off x="4838700" y="311277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205" name="Oval 204"/>
            <p:cNvSpPr/>
            <p:nvPr/>
          </p:nvSpPr>
          <p:spPr>
            <a:xfrm>
              <a:off x="4842510" y="361950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206" name="Oval 205"/>
            <p:cNvSpPr/>
            <p:nvPr/>
          </p:nvSpPr>
          <p:spPr>
            <a:xfrm>
              <a:off x="4842510" y="412242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207" name="Oval 206"/>
            <p:cNvSpPr/>
            <p:nvPr/>
          </p:nvSpPr>
          <p:spPr>
            <a:xfrm>
              <a:off x="5322570" y="335661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208" name="Oval 207"/>
            <p:cNvSpPr/>
            <p:nvPr/>
          </p:nvSpPr>
          <p:spPr>
            <a:xfrm>
              <a:off x="5322570" y="385953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209" name="Oval 208"/>
            <p:cNvSpPr/>
            <p:nvPr/>
          </p:nvSpPr>
          <p:spPr>
            <a:xfrm>
              <a:off x="5772150" y="358902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grpSp>
      <p:sp>
        <p:nvSpPr>
          <p:cNvPr id="172" name="TextBox 129"/>
          <p:cNvSpPr txBox="1"/>
          <p:nvPr/>
        </p:nvSpPr>
        <p:spPr>
          <a:xfrm>
            <a:off x="4390575" y="6019944"/>
            <a:ext cx="1095376" cy="46166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800" dirty="0" smtClean="0"/>
              <a:t>Precise ID</a:t>
            </a:r>
            <a:br>
              <a:rPr lang="en-US" sz="800" dirty="0" smtClean="0"/>
            </a:br>
            <a:r>
              <a:rPr lang="en-US" sz="800" dirty="0" smtClean="0"/>
              <a:t>(know your customer)</a:t>
            </a:r>
            <a:endParaRPr lang="en-US" sz="800" dirty="0"/>
          </a:p>
        </p:txBody>
      </p:sp>
      <p:sp>
        <p:nvSpPr>
          <p:cNvPr id="113" name="Title 96"/>
          <p:cNvSpPr>
            <a:spLocks noGrp="1"/>
          </p:cNvSpPr>
          <p:nvPr>
            <p:ph type="title"/>
          </p:nvPr>
        </p:nvSpPr>
        <p:spPr>
          <a:xfrm>
            <a:off x="1056017" y="142300"/>
            <a:ext cx="7950448" cy="998463"/>
          </a:xfrm>
        </p:spPr>
        <p:txBody>
          <a:bodyPr/>
          <a:lstStyle/>
          <a:p>
            <a:r>
              <a:rPr lang="en-US" sz="2400" dirty="0" smtClean="0"/>
              <a:t>Decisioning as a Service enables improved DDA account opening decisions and instant prescreen</a:t>
            </a:r>
            <a:endParaRPr lang="en-US" sz="2400" dirty="0"/>
          </a:p>
        </p:txBody>
      </p:sp>
      <p:pic>
        <p:nvPicPr>
          <p:cNvPr id="111" name="Picture 110"/>
          <p:cNvPicPr>
            <a:picLocks noChangeArrowheads="1"/>
          </p:cNvPicPr>
          <p:nvPr/>
        </p:nvPicPr>
        <p:blipFill>
          <a:blip r:embed="rId3" cstate="print"/>
          <a:srcRect/>
          <a:stretch>
            <a:fillRect/>
          </a:stretch>
        </p:blipFill>
        <p:spPr bwMode="auto">
          <a:xfrm>
            <a:off x="6430050" y="5030092"/>
            <a:ext cx="1356437" cy="414001"/>
          </a:xfrm>
          <a:prstGeom prst="rect">
            <a:avLst/>
          </a:prstGeom>
          <a:noFill/>
          <a:ln w="9525">
            <a:noFill/>
            <a:miter lim="800000"/>
            <a:headEnd/>
            <a:tailEnd/>
          </a:ln>
          <a:effectLst/>
        </p:spPr>
      </p:pic>
      <p:sp>
        <p:nvSpPr>
          <p:cNvPr id="114" name="TextBox 137"/>
          <p:cNvSpPr txBox="1"/>
          <p:nvPr/>
        </p:nvSpPr>
        <p:spPr>
          <a:xfrm>
            <a:off x="6133430" y="5610672"/>
            <a:ext cx="2826757" cy="66172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17475" indent="-117475">
              <a:spcBef>
                <a:spcPts val="300"/>
              </a:spcBef>
              <a:buFontTx/>
              <a:buChar char="-"/>
            </a:pPr>
            <a:r>
              <a:rPr lang="en-US" sz="800" b="1" dirty="0" smtClean="0"/>
              <a:t>PowerCurve Strategy Management </a:t>
            </a:r>
            <a:r>
              <a:rPr lang="en-US" sz="800" dirty="0" smtClean="0"/>
              <a:t>(decision engine)</a:t>
            </a:r>
          </a:p>
          <a:p>
            <a:pPr marL="117475" indent="-117475">
              <a:spcBef>
                <a:spcPts val="300"/>
              </a:spcBef>
              <a:buFontTx/>
              <a:buChar char="-"/>
            </a:pPr>
            <a:r>
              <a:rPr lang="en-US" sz="800" b="1" dirty="0" smtClean="0"/>
              <a:t>PowerCurve Strategy Design Studio </a:t>
            </a:r>
            <a:r>
              <a:rPr lang="en-US" sz="800" dirty="0" smtClean="0"/>
              <a:t>(for client-controlled criteria)</a:t>
            </a:r>
          </a:p>
          <a:p>
            <a:pPr marL="117475" indent="-117475">
              <a:spcBef>
                <a:spcPts val="300"/>
              </a:spcBef>
              <a:buFontTx/>
              <a:buChar char="-"/>
            </a:pPr>
            <a:r>
              <a:rPr lang="en-US" sz="800" dirty="0" smtClean="0"/>
              <a:t>Champion / Challenger functionality</a:t>
            </a:r>
          </a:p>
        </p:txBody>
      </p:sp>
      <p:sp>
        <p:nvSpPr>
          <p:cNvPr id="157" name="TextBox 110"/>
          <p:cNvSpPr txBox="1"/>
          <p:nvPr/>
        </p:nvSpPr>
        <p:spPr>
          <a:xfrm>
            <a:off x="297341" y="6122691"/>
            <a:ext cx="1609384"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800" dirty="0" smtClean="0"/>
              <a:t>3rd-party data accessed with </a:t>
            </a:r>
          </a:p>
          <a:p>
            <a:pPr algn="ctr"/>
            <a:r>
              <a:rPr lang="en-US" sz="800" b="1" dirty="0" smtClean="0"/>
              <a:t>Attribute Toolbox</a:t>
            </a:r>
          </a:p>
        </p:txBody>
      </p:sp>
      <p:cxnSp>
        <p:nvCxnSpPr>
          <p:cNvPr id="5" name="Straight Connector 4"/>
          <p:cNvCxnSpPr/>
          <p:nvPr/>
        </p:nvCxnSpPr>
        <p:spPr>
          <a:xfrm>
            <a:off x="297341" y="6144596"/>
            <a:ext cx="160938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Isosceles Triangle 177"/>
          <p:cNvSpPr/>
          <p:nvPr/>
        </p:nvSpPr>
        <p:spPr>
          <a:xfrm rot="5400000">
            <a:off x="1629683" y="5318310"/>
            <a:ext cx="554618" cy="147502"/>
          </a:xfrm>
          <a:prstGeom prst="triangle">
            <a:avLst/>
          </a:prstGeom>
          <a:solidFill>
            <a:schemeClr val="bg1">
              <a:lumMod val="8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79" name="Isosceles Triangle 178"/>
          <p:cNvSpPr/>
          <p:nvPr/>
        </p:nvSpPr>
        <p:spPr>
          <a:xfrm rot="5400000">
            <a:off x="2907505" y="5318310"/>
            <a:ext cx="554618" cy="147502"/>
          </a:xfrm>
          <a:prstGeom prst="triangle">
            <a:avLst/>
          </a:prstGeom>
          <a:solidFill>
            <a:schemeClr val="bg1">
              <a:lumMod val="8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83" name="Isosceles Triangle 182"/>
          <p:cNvSpPr/>
          <p:nvPr/>
        </p:nvSpPr>
        <p:spPr>
          <a:xfrm rot="5400000">
            <a:off x="5851212" y="5318310"/>
            <a:ext cx="554618" cy="147502"/>
          </a:xfrm>
          <a:prstGeom prst="triangle">
            <a:avLst/>
          </a:prstGeom>
          <a:solidFill>
            <a:schemeClr val="bg1">
              <a:lumMod val="8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21" name="Rectangle 120"/>
          <p:cNvSpPr/>
          <p:nvPr/>
        </p:nvSpPr>
        <p:spPr bwMode="auto">
          <a:xfrm>
            <a:off x="228601" y="3050311"/>
            <a:ext cx="8685212" cy="1202858"/>
          </a:xfrm>
          <a:prstGeom prst="rect">
            <a:avLst/>
          </a:prstGeom>
          <a:solidFill>
            <a:schemeClr val="tx2"/>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lstStyle/>
          <a:p>
            <a:pPr algn="ctr">
              <a:buFont typeface="Arial" charset="0"/>
              <a:buNone/>
              <a:defRPr/>
            </a:pPr>
            <a:endParaRPr lang="en-US" sz="1600" b="1" baseline="30000" dirty="0">
              <a:solidFill>
                <a:schemeClr val="bg1"/>
              </a:solidFill>
              <a:latin typeface="Arial" charset="0"/>
            </a:endParaRPr>
          </a:p>
        </p:txBody>
      </p:sp>
      <p:sp>
        <p:nvSpPr>
          <p:cNvPr id="124" name="TextBox 11"/>
          <p:cNvSpPr txBox="1">
            <a:spLocks noChangeArrowheads="1"/>
          </p:cNvSpPr>
          <p:nvPr/>
        </p:nvSpPr>
        <p:spPr bwMode="auto">
          <a:xfrm>
            <a:off x="499752" y="3976170"/>
            <a:ext cx="1076945" cy="276999"/>
          </a:xfrm>
          <a:prstGeom prst="rect">
            <a:avLst/>
          </a:prstGeom>
          <a:noFill/>
          <a:ln w="9525">
            <a:noFill/>
            <a:miter lim="800000"/>
            <a:headEnd/>
            <a:tailEnd/>
          </a:ln>
        </p:spPr>
        <p:txBody>
          <a:bodyPr wrap="square">
            <a:spAutoFit/>
          </a:bodyPr>
          <a:lstStyle/>
          <a:p>
            <a:pPr algn="ctr">
              <a:spcBef>
                <a:spcPts val="100"/>
              </a:spcBef>
              <a:spcAft>
                <a:spcPts val="100"/>
              </a:spcAft>
            </a:pPr>
            <a:r>
              <a:rPr lang="en-US" sz="1200" b="1" dirty="0" smtClean="0">
                <a:solidFill>
                  <a:schemeClr val="bg1"/>
                </a:solidFill>
              </a:rPr>
              <a:t>Data</a:t>
            </a:r>
            <a:endParaRPr lang="en-US" sz="1200" b="1" dirty="0">
              <a:solidFill>
                <a:schemeClr val="bg1"/>
              </a:solidFill>
            </a:endParaRPr>
          </a:p>
        </p:txBody>
      </p:sp>
      <p:sp>
        <p:nvSpPr>
          <p:cNvPr id="125" name="Flowchart: Magnetic Disk 124"/>
          <p:cNvSpPr/>
          <p:nvPr/>
        </p:nvSpPr>
        <p:spPr>
          <a:xfrm>
            <a:off x="629610" y="3200289"/>
            <a:ext cx="817230" cy="663953"/>
          </a:xfrm>
          <a:prstGeom prst="flowChartMagneticDisk">
            <a:avLst/>
          </a:prstGeom>
          <a:solidFill>
            <a:schemeClr val="bg1">
              <a:lumMod val="95000"/>
            </a:schemeClr>
          </a:solid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26" name="Isosceles Triangle 125"/>
          <p:cNvSpPr/>
          <p:nvPr/>
        </p:nvSpPr>
        <p:spPr>
          <a:xfrm rot="5400000">
            <a:off x="1447385" y="3458514"/>
            <a:ext cx="554618" cy="147502"/>
          </a:xfrm>
          <a:prstGeom prst="triangle">
            <a:avLst/>
          </a:prstGeom>
          <a:solidFill>
            <a:schemeClr val="tx1">
              <a:lumMod val="40000"/>
              <a:lumOff val="6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27" name="TextBox 11"/>
          <p:cNvSpPr txBox="1">
            <a:spLocks noChangeArrowheads="1"/>
          </p:cNvSpPr>
          <p:nvPr/>
        </p:nvSpPr>
        <p:spPr bwMode="auto">
          <a:xfrm>
            <a:off x="1927856" y="3976170"/>
            <a:ext cx="966037" cy="276999"/>
          </a:xfrm>
          <a:prstGeom prst="rect">
            <a:avLst/>
          </a:prstGeom>
          <a:noFill/>
          <a:ln w="9525">
            <a:noFill/>
            <a:miter lim="800000"/>
            <a:headEnd/>
            <a:tailEnd/>
          </a:ln>
        </p:spPr>
        <p:txBody>
          <a:bodyPr wrap="square">
            <a:spAutoFit/>
          </a:bodyPr>
          <a:lstStyle/>
          <a:p>
            <a:pPr algn="ctr">
              <a:spcBef>
                <a:spcPts val="100"/>
              </a:spcBef>
              <a:spcAft>
                <a:spcPts val="100"/>
              </a:spcAft>
            </a:pPr>
            <a:r>
              <a:rPr lang="en-US" sz="1200" b="1" dirty="0" smtClean="0">
                <a:solidFill>
                  <a:schemeClr val="bg1"/>
                </a:solidFill>
              </a:rPr>
              <a:t>Attributes</a:t>
            </a:r>
            <a:endParaRPr lang="en-US" sz="1200" b="1" dirty="0">
              <a:solidFill>
                <a:schemeClr val="bg1"/>
              </a:solidFill>
            </a:endParaRPr>
          </a:p>
        </p:txBody>
      </p:sp>
      <p:grpSp>
        <p:nvGrpSpPr>
          <p:cNvPr id="128" name="Group 30"/>
          <p:cNvGrpSpPr/>
          <p:nvPr/>
        </p:nvGrpSpPr>
        <p:grpSpPr>
          <a:xfrm>
            <a:off x="2030814" y="3195886"/>
            <a:ext cx="760120" cy="731643"/>
            <a:chOff x="7653787" y="1894671"/>
            <a:chExt cx="365977" cy="334080"/>
          </a:xfrm>
          <a:solidFill>
            <a:schemeClr val="bg1">
              <a:lumMod val="95000"/>
            </a:schemeClr>
          </a:solidFill>
        </p:grpSpPr>
        <p:sp>
          <p:nvSpPr>
            <p:cNvPr id="133" name="Cube 132"/>
            <p:cNvSpPr/>
            <p:nvPr/>
          </p:nvSpPr>
          <p:spPr>
            <a:xfrm>
              <a:off x="7653787" y="1898073"/>
              <a:ext cx="166254" cy="152400"/>
            </a:xfrm>
            <a:prstGeom prst="cub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34" name="Cube 133"/>
            <p:cNvSpPr/>
            <p:nvPr/>
          </p:nvSpPr>
          <p:spPr>
            <a:xfrm>
              <a:off x="7847752" y="1894671"/>
              <a:ext cx="166254" cy="152400"/>
            </a:xfrm>
            <a:prstGeom prst="cub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35" name="Cube 134"/>
            <p:cNvSpPr/>
            <p:nvPr/>
          </p:nvSpPr>
          <p:spPr>
            <a:xfrm>
              <a:off x="7659545" y="2076351"/>
              <a:ext cx="166254" cy="152400"/>
            </a:xfrm>
            <a:prstGeom prst="cub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36" name="Cube 135"/>
            <p:cNvSpPr/>
            <p:nvPr/>
          </p:nvSpPr>
          <p:spPr>
            <a:xfrm>
              <a:off x="7853510" y="2072949"/>
              <a:ext cx="166254" cy="152400"/>
            </a:xfrm>
            <a:prstGeom prst="cub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sp>
        <p:nvSpPr>
          <p:cNvPr id="130" name="Isosceles Triangle 129"/>
          <p:cNvSpPr/>
          <p:nvPr/>
        </p:nvSpPr>
        <p:spPr>
          <a:xfrm rot="5400000">
            <a:off x="2890841" y="3458514"/>
            <a:ext cx="554618" cy="147502"/>
          </a:xfrm>
          <a:prstGeom prst="triangle">
            <a:avLst/>
          </a:prstGeom>
          <a:solidFill>
            <a:schemeClr val="tx1">
              <a:lumMod val="40000"/>
              <a:lumOff val="6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31" name="Isosceles Triangle 130"/>
          <p:cNvSpPr/>
          <p:nvPr/>
        </p:nvSpPr>
        <p:spPr>
          <a:xfrm rot="5400000">
            <a:off x="4257627" y="3458514"/>
            <a:ext cx="554618" cy="147502"/>
          </a:xfrm>
          <a:prstGeom prst="triangle">
            <a:avLst/>
          </a:prstGeom>
          <a:solidFill>
            <a:schemeClr val="tx1">
              <a:lumMod val="40000"/>
              <a:lumOff val="6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32" name="Isosceles Triangle 131"/>
          <p:cNvSpPr/>
          <p:nvPr/>
        </p:nvSpPr>
        <p:spPr>
          <a:xfrm rot="5400000">
            <a:off x="6901907" y="3458514"/>
            <a:ext cx="554618" cy="147502"/>
          </a:xfrm>
          <a:prstGeom prst="triangle">
            <a:avLst/>
          </a:prstGeom>
          <a:solidFill>
            <a:schemeClr val="tx1">
              <a:lumMod val="40000"/>
              <a:lumOff val="6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03" name="TextBox 11"/>
          <p:cNvSpPr txBox="1">
            <a:spLocks noChangeArrowheads="1"/>
          </p:cNvSpPr>
          <p:nvPr/>
        </p:nvSpPr>
        <p:spPr bwMode="auto">
          <a:xfrm>
            <a:off x="3295854" y="3976170"/>
            <a:ext cx="966037" cy="276999"/>
          </a:xfrm>
          <a:prstGeom prst="rect">
            <a:avLst/>
          </a:prstGeom>
          <a:noFill/>
          <a:ln w="9525">
            <a:noFill/>
            <a:miter lim="800000"/>
            <a:headEnd/>
            <a:tailEnd/>
          </a:ln>
        </p:spPr>
        <p:txBody>
          <a:bodyPr wrap="square">
            <a:spAutoFit/>
          </a:bodyPr>
          <a:lstStyle/>
          <a:p>
            <a:pPr algn="ctr">
              <a:spcBef>
                <a:spcPts val="100"/>
              </a:spcBef>
              <a:spcAft>
                <a:spcPts val="100"/>
              </a:spcAft>
            </a:pPr>
            <a:r>
              <a:rPr lang="en-US" sz="1200" b="1" dirty="0" smtClean="0">
                <a:solidFill>
                  <a:schemeClr val="bg1"/>
                </a:solidFill>
              </a:rPr>
              <a:t>Scores</a:t>
            </a:r>
            <a:endParaRPr lang="en-US" sz="1200" b="1" dirty="0">
              <a:solidFill>
                <a:schemeClr val="bg1"/>
              </a:solidFill>
            </a:endParaRPr>
          </a:p>
        </p:txBody>
      </p:sp>
      <p:grpSp>
        <p:nvGrpSpPr>
          <p:cNvPr id="104" name="Group 85"/>
          <p:cNvGrpSpPr/>
          <p:nvPr/>
        </p:nvGrpSpPr>
        <p:grpSpPr>
          <a:xfrm>
            <a:off x="3450569" y="3188812"/>
            <a:ext cx="669198" cy="706170"/>
            <a:chOff x="5422121" y="3112770"/>
            <a:chExt cx="1379221" cy="1455420"/>
          </a:xfrm>
          <a:solidFill>
            <a:schemeClr val="bg1">
              <a:lumMod val="95000"/>
            </a:schemeClr>
          </a:solidFill>
        </p:grpSpPr>
        <p:sp>
          <p:nvSpPr>
            <p:cNvPr id="105" name="Oval 104"/>
            <p:cNvSpPr/>
            <p:nvPr/>
          </p:nvSpPr>
          <p:spPr>
            <a:xfrm>
              <a:off x="5422121" y="3112770"/>
              <a:ext cx="445771" cy="445771"/>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6" name="Oval 105"/>
            <p:cNvSpPr/>
            <p:nvPr/>
          </p:nvSpPr>
          <p:spPr>
            <a:xfrm>
              <a:off x="5425931" y="3619499"/>
              <a:ext cx="445771" cy="445771"/>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7" name="Oval 106"/>
            <p:cNvSpPr/>
            <p:nvPr/>
          </p:nvSpPr>
          <p:spPr>
            <a:xfrm>
              <a:off x="5425931" y="4122419"/>
              <a:ext cx="445771" cy="445771"/>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8" name="Oval 107"/>
            <p:cNvSpPr/>
            <p:nvPr/>
          </p:nvSpPr>
          <p:spPr>
            <a:xfrm>
              <a:off x="5905991" y="3356610"/>
              <a:ext cx="445771" cy="445771"/>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9" name="Oval 108"/>
            <p:cNvSpPr/>
            <p:nvPr/>
          </p:nvSpPr>
          <p:spPr>
            <a:xfrm>
              <a:off x="5905991" y="3859530"/>
              <a:ext cx="445771" cy="445771"/>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20" name="Oval 119"/>
            <p:cNvSpPr/>
            <p:nvPr/>
          </p:nvSpPr>
          <p:spPr>
            <a:xfrm>
              <a:off x="6355571" y="3589021"/>
              <a:ext cx="445771" cy="445771"/>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grpSp>
      <p:sp>
        <p:nvSpPr>
          <p:cNvPr id="100" name="TextBox 11"/>
          <p:cNvSpPr txBox="1">
            <a:spLocks noChangeArrowheads="1"/>
          </p:cNvSpPr>
          <p:nvPr/>
        </p:nvSpPr>
        <p:spPr bwMode="auto">
          <a:xfrm>
            <a:off x="5153008" y="3976170"/>
            <a:ext cx="1424104" cy="276999"/>
          </a:xfrm>
          <a:prstGeom prst="rect">
            <a:avLst/>
          </a:prstGeom>
          <a:noFill/>
          <a:ln w="9525">
            <a:noFill/>
            <a:miter lim="800000"/>
            <a:headEnd/>
            <a:tailEnd/>
          </a:ln>
        </p:spPr>
        <p:txBody>
          <a:bodyPr wrap="square">
            <a:spAutoFit/>
          </a:bodyPr>
          <a:lstStyle/>
          <a:p>
            <a:pPr algn="ctr">
              <a:spcBef>
                <a:spcPts val="100"/>
              </a:spcBef>
              <a:spcAft>
                <a:spcPts val="100"/>
              </a:spcAft>
            </a:pPr>
            <a:r>
              <a:rPr lang="en-US" sz="1200" b="1" dirty="0" smtClean="0">
                <a:solidFill>
                  <a:schemeClr val="bg1"/>
                </a:solidFill>
              </a:rPr>
              <a:t>Decisions</a:t>
            </a:r>
            <a:endParaRPr lang="en-US" sz="1200" b="1" dirty="0">
              <a:solidFill>
                <a:schemeClr val="bg1"/>
              </a:solidFill>
            </a:endParaRPr>
          </a:p>
        </p:txBody>
      </p:sp>
      <p:pic>
        <p:nvPicPr>
          <p:cNvPr id="101" name="Picture 3"/>
          <p:cNvPicPr>
            <a:picLocks noChangeArrowheads="1"/>
          </p:cNvPicPr>
          <p:nvPr/>
        </p:nvPicPr>
        <p:blipFill>
          <a:blip r:embed="rId3" cstate="print"/>
          <a:srcRect/>
          <a:stretch>
            <a:fillRect/>
          </a:stretch>
        </p:blipFill>
        <p:spPr bwMode="auto">
          <a:xfrm>
            <a:off x="4743415" y="3240078"/>
            <a:ext cx="2131987" cy="650708"/>
          </a:xfrm>
          <a:prstGeom prst="rect">
            <a:avLst/>
          </a:prstGeom>
          <a:noFill/>
          <a:ln w="9525">
            <a:noFill/>
            <a:miter lim="800000"/>
            <a:headEnd/>
            <a:tailEnd/>
          </a:ln>
          <a:effectLst/>
        </p:spPr>
      </p:pic>
      <p:sp>
        <p:nvSpPr>
          <p:cNvPr id="137" name="TextBox 11"/>
          <p:cNvSpPr txBox="1">
            <a:spLocks noChangeArrowheads="1"/>
          </p:cNvSpPr>
          <p:nvPr/>
        </p:nvSpPr>
        <p:spPr bwMode="auto">
          <a:xfrm>
            <a:off x="7365079" y="3976170"/>
            <a:ext cx="1096664" cy="276999"/>
          </a:xfrm>
          <a:prstGeom prst="rect">
            <a:avLst/>
          </a:prstGeom>
          <a:noFill/>
          <a:ln w="9525">
            <a:noFill/>
            <a:miter lim="800000"/>
            <a:headEnd/>
            <a:tailEnd/>
          </a:ln>
        </p:spPr>
        <p:txBody>
          <a:bodyPr wrap="square">
            <a:spAutoFit/>
          </a:bodyPr>
          <a:lstStyle/>
          <a:p>
            <a:pPr algn="ctr">
              <a:spcBef>
                <a:spcPts val="100"/>
              </a:spcBef>
              <a:spcAft>
                <a:spcPts val="100"/>
              </a:spcAft>
            </a:pPr>
            <a:r>
              <a:rPr lang="en-US" sz="1200" b="1" dirty="0" smtClean="0">
                <a:solidFill>
                  <a:schemeClr val="bg1"/>
                </a:solidFill>
              </a:rPr>
              <a:t>Treatments</a:t>
            </a:r>
            <a:endParaRPr lang="en-US" sz="1200" b="1" dirty="0">
              <a:solidFill>
                <a:schemeClr val="bg1"/>
              </a:solidFill>
            </a:endParaRPr>
          </a:p>
        </p:txBody>
      </p:sp>
      <p:pic>
        <p:nvPicPr>
          <p:cNvPr id="1026" name="Picture 2" descr="C:\Users\a01284a\Documents\Temp\PPP_CGENE_CLP_Blue_Box.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247980" y="3113317"/>
            <a:ext cx="1302305" cy="98008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C:\Users\a01284a\Documents\Temp\PPP_CGENE_CLP_Blue_Box.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941645" y="4947754"/>
            <a:ext cx="848014" cy="638196"/>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110"/>
          <p:cNvSpPr txBox="1"/>
          <p:nvPr/>
        </p:nvSpPr>
        <p:spPr>
          <a:xfrm>
            <a:off x="126636" y="5766956"/>
            <a:ext cx="1095376"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800" dirty="0" smtClean="0"/>
              <a:t>FIS</a:t>
            </a:r>
          </a:p>
          <a:p>
            <a:pPr algn="ctr"/>
            <a:r>
              <a:rPr lang="en-US" sz="800" dirty="0" smtClean="0"/>
              <a:t>ChexAdvisor </a:t>
            </a:r>
          </a:p>
        </p:txBody>
      </p:sp>
      <p:sp>
        <p:nvSpPr>
          <p:cNvPr id="93" name="Flowchart: Magnetic Disk 92"/>
          <p:cNvSpPr/>
          <p:nvPr/>
        </p:nvSpPr>
        <p:spPr>
          <a:xfrm>
            <a:off x="597302" y="5499628"/>
            <a:ext cx="249045" cy="276773"/>
          </a:xfrm>
          <a:prstGeom prst="flowChartMagneticDisk">
            <a:avLst/>
          </a:prstGeom>
          <a:solidFill>
            <a:schemeClr val="bg1">
              <a:lumMod val="85000"/>
            </a:schemeClr>
          </a:solid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94" name="TextBox 80"/>
          <p:cNvSpPr txBox="1"/>
          <p:nvPr/>
        </p:nvSpPr>
        <p:spPr>
          <a:xfrm>
            <a:off x="1956239" y="5839989"/>
            <a:ext cx="1095376" cy="21544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800" dirty="0" smtClean="0"/>
              <a:t>Trended Attributes</a:t>
            </a:r>
            <a:endParaRPr lang="en-US" sz="800" dirty="0"/>
          </a:p>
        </p:txBody>
      </p:sp>
      <p:grpSp>
        <p:nvGrpSpPr>
          <p:cNvPr id="96" name="Group 95"/>
          <p:cNvGrpSpPr/>
          <p:nvPr/>
        </p:nvGrpSpPr>
        <p:grpSpPr>
          <a:xfrm>
            <a:off x="2340982" y="5540408"/>
            <a:ext cx="325890" cy="308054"/>
            <a:chOff x="7564582" y="1894671"/>
            <a:chExt cx="365977" cy="334080"/>
          </a:xfrm>
          <a:solidFill>
            <a:schemeClr val="tx1">
              <a:lumMod val="90000"/>
              <a:lumOff val="10000"/>
            </a:schemeClr>
          </a:solidFill>
        </p:grpSpPr>
        <p:sp>
          <p:nvSpPr>
            <p:cNvPr id="97" name="Cube 96"/>
            <p:cNvSpPr/>
            <p:nvPr/>
          </p:nvSpPr>
          <p:spPr>
            <a:xfrm>
              <a:off x="7564582" y="1898073"/>
              <a:ext cx="166254" cy="152400"/>
            </a:xfrm>
            <a:prstGeom prst="cub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98" name="Cube 97"/>
            <p:cNvSpPr/>
            <p:nvPr/>
          </p:nvSpPr>
          <p:spPr>
            <a:xfrm>
              <a:off x="7758547" y="1894671"/>
              <a:ext cx="166254" cy="152400"/>
            </a:xfrm>
            <a:prstGeom prst="cub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99" name="Cube 98"/>
            <p:cNvSpPr/>
            <p:nvPr/>
          </p:nvSpPr>
          <p:spPr>
            <a:xfrm>
              <a:off x="7570340" y="2076351"/>
              <a:ext cx="166254" cy="152400"/>
            </a:xfrm>
            <a:prstGeom prst="cub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02" name="Cube 101"/>
            <p:cNvSpPr/>
            <p:nvPr/>
          </p:nvSpPr>
          <p:spPr>
            <a:xfrm>
              <a:off x="7764305" y="2072949"/>
              <a:ext cx="166254" cy="152400"/>
            </a:xfrm>
            <a:prstGeom prst="cub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grpSp>
      <p:grpSp>
        <p:nvGrpSpPr>
          <p:cNvPr id="110" name="Group 109"/>
          <p:cNvGrpSpPr/>
          <p:nvPr/>
        </p:nvGrpSpPr>
        <p:grpSpPr>
          <a:xfrm>
            <a:off x="4330752" y="4910469"/>
            <a:ext cx="315500" cy="332932"/>
            <a:chOff x="4838700" y="3112770"/>
            <a:chExt cx="1379220" cy="1455420"/>
          </a:xfrm>
          <a:solidFill>
            <a:schemeClr val="tx1">
              <a:lumMod val="90000"/>
              <a:lumOff val="10000"/>
            </a:schemeClr>
          </a:solidFill>
        </p:grpSpPr>
        <p:sp>
          <p:nvSpPr>
            <p:cNvPr id="112" name="Oval 111"/>
            <p:cNvSpPr/>
            <p:nvPr/>
          </p:nvSpPr>
          <p:spPr>
            <a:xfrm>
              <a:off x="4838700" y="311277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15" name="Oval 114"/>
            <p:cNvSpPr/>
            <p:nvPr/>
          </p:nvSpPr>
          <p:spPr>
            <a:xfrm>
              <a:off x="4842510" y="361950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16" name="Oval 115"/>
            <p:cNvSpPr/>
            <p:nvPr/>
          </p:nvSpPr>
          <p:spPr>
            <a:xfrm>
              <a:off x="4842510" y="412242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17" name="Oval 116"/>
            <p:cNvSpPr/>
            <p:nvPr/>
          </p:nvSpPr>
          <p:spPr>
            <a:xfrm>
              <a:off x="5322570" y="335661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18" name="Oval 117"/>
            <p:cNvSpPr/>
            <p:nvPr/>
          </p:nvSpPr>
          <p:spPr>
            <a:xfrm>
              <a:off x="5322570" y="385953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19" name="Oval 118"/>
            <p:cNvSpPr/>
            <p:nvPr/>
          </p:nvSpPr>
          <p:spPr>
            <a:xfrm>
              <a:off x="5772150" y="358902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grpSp>
      <p:sp>
        <p:nvSpPr>
          <p:cNvPr id="129" name="TextBox 129"/>
          <p:cNvSpPr txBox="1"/>
          <p:nvPr/>
        </p:nvSpPr>
        <p:spPr>
          <a:xfrm>
            <a:off x="5057064" y="6017969"/>
            <a:ext cx="1095376"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800" dirty="0" smtClean="0"/>
              <a:t>Wealth Insight</a:t>
            </a:r>
            <a:br>
              <a:rPr lang="en-US" sz="800" dirty="0" smtClean="0"/>
            </a:br>
            <a:r>
              <a:rPr lang="en-US" sz="800" dirty="0" smtClean="0"/>
              <a:t>Services</a:t>
            </a:r>
            <a:endParaRPr lang="en-US" sz="800" dirty="0"/>
          </a:p>
        </p:txBody>
      </p:sp>
      <p:grpSp>
        <p:nvGrpSpPr>
          <p:cNvPr id="158" name="Group 157"/>
          <p:cNvGrpSpPr/>
          <p:nvPr/>
        </p:nvGrpSpPr>
        <p:grpSpPr>
          <a:xfrm>
            <a:off x="4780513" y="5646861"/>
            <a:ext cx="315500" cy="332932"/>
            <a:chOff x="4838700" y="3112770"/>
            <a:chExt cx="1379220" cy="1455420"/>
          </a:xfrm>
          <a:solidFill>
            <a:schemeClr val="tx1">
              <a:lumMod val="90000"/>
              <a:lumOff val="10000"/>
            </a:schemeClr>
          </a:solidFill>
        </p:grpSpPr>
        <p:sp>
          <p:nvSpPr>
            <p:cNvPr id="159" name="Oval 158"/>
            <p:cNvSpPr/>
            <p:nvPr/>
          </p:nvSpPr>
          <p:spPr>
            <a:xfrm>
              <a:off x="4838700" y="311277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60" name="Oval 159"/>
            <p:cNvSpPr/>
            <p:nvPr/>
          </p:nvSpPr>
          <p:spPr>
            <a:xfrm>
              <a:off x="4842510" y="361950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64" name="Oval 163"/>
            <p:cNvSpPr/>
            <p:nvPr/>
          </p:nvSpPr>
          <p:spPr>
            <a:xfrm>
              <a:off x="4842510" y="412242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82" name="Oval 181"/>
            <p:cNvSpPr/>
            <p:nvPr/>
          </p:nvSpPr>
          <p:spPr>
            <a:xfrm>
              <a:off x="5322570" y="335661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84" name="Oval 183"/>
            <p:cNvSpPr/>
            <p:nvPr/>
          </p:nvSpPr>
          <p:spPr>
            <a:xfrm>
              <a:off x="5322570" y="385953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85" name="Oval 184"/>
            <p:cNvSpPr/>
            <p:nvPr/>
          </p:nvSpPr>
          <p:spPr>
            <a:xfrm>
              <a:off x="5772150" y="358902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grpSp>
      <p:sp>
        <p:nvSpPr>
          <p:cNvPr id="95" name="TextBox 64"/>
          <p:cNvSpPr txBox="1"/>
          <p:nvPr/>
        </p:nvSpPr>
        <p:spPr>
          <a:xfrm>
            <a:off x="6678517" y="2082369"/>
            <a:ext cx="2346729" cy="754053"/>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Aft>
                <a:spcPts val="600"/>
              </a:spcAft>
            </a:pPr>
            <a:r>
              <a:rPr lang="en-US" sz="1100" dirty="0" smtClean="0"/>
              <a:t>1. DDA account-opening decision</a:t>
            </a:r>
          </a:p>
          <a:p>
            <a:pPr>
              <a:spcAft>
                <a:spcPts val="600"/>
              </a:spcAft>
            </a:pPr>
            <a:r>
              <a:rPr lang="en-US" sz="1100" dirty="0" smtClean="0"/>
              <a:t>2. Instant prescreen decision (s)</a:t>
            </a:r>
          </a:p>
          <a:p>
            <a:pPr>
              <a:spcAft>
                <a:spcPts val="600"/>
              </a:spcAft>
            </a:pPr>
            <a:r>
              <a:rPr lang="en-US" sz="1100" dirty="0" smtClean="0"/>
              <a:t>3. Wealth management cross-sell</a:t>
            </a:r>
          </a:p>
        </p:txBody>
      </p:sp>
      <p:grpSp>
        <p:nvGrpSpPr>
          <p:cNvPr id="122" name="Group 121"/>
          <p:cNvGrpSpPr/>
          <p:nvPr/>
        </p:nvGrpSpPr>
        <p:grpSpPr>
          <a:xfrm>
            <a:off x="5467288" y="5656761"/>
            <a:ext cx="315500" cy="332932"/>
            <a:chOff x="4838700" y="3112770"/>
            <a:chExt cx="1379220" cy="1455420"/>
          </a:xfrm>
          <a:solidFill>
            <a:schemeClr val="tx1">
              <a:lumMod val="90000"/>
              <a:lumOff val="10000"/>
            </a:schemeClr>
          </a:solidFill>
        </p:grpSpPr>
        <p:sp>
          <p:nvSpPr>
            <p:cNvPr id="123" name="Oval 122"/>
            <p:cNvSpPr/>
            <p:nvPr/>
          </p:nvSpPr>
          <p:spPr>
            <a:xfrm>
              <a:off x="4838700" y="311277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52" name="Oval 151"/>
            <p:cNvSpPr/>
            <p:nvPr/>
          </p:nvSpPr>
          <p:spPr>
            <a:xfrm>
              <a:off x="4842510" y="361950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55" name="Oval 154"/>
            <p:cNvSpPr/>
            <p:nvPr/>
          </p:nvSpPr>
          <p:spPr>
            <a:xfrm>
              <a:off x="4842510" y="412242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56" name="Oval 155"/>
            <p:cNvSpPr/>
            <p:nvPr/>
          </p:nvSpPr>
          <p:spPr>
            <a:xfrm>
              <a:off x="5322570" y="335661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65" name="Oval 164"/>
            <p:cNvSpPr/>
            <p:nvPr/>
          </p:nvSpPr>
          <p:spPr>
            <a:xfrm>
              <a:off x="5322570" y="385953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66" name="Oval 165"/>
            <p:cNvSpPr/>
            <p:nvPr/>
          </p:nvSpPr>
          <p:spPr>
            <a:xfrm>
              <a:off x="5772150" y="358902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grpSp>
      <p:sp>
        <p:nvSpPr>
          <p:cNvPr id="138" name="Flowchart: Magnetic Disk 137"/>
          <p:cNvSpPr/>
          <p:nvPr/>
        </p:nvSpPr>
        <p:spPr>
          <a:xfrm>
            <a:off x="1296234" y="4887659"/>
            <a:ext cx="249045" cy="276773"/>
          </a:xfrm>
          <a:prstGeom prst="flowChartMagneticDisk">
            <a:avLst/>
          </a:prstGeom>
          <a:solidFill>
            <a:schemeClr val="tx1">
              <a:lumMod val="90000"/>
              <a:lumOff val="10000"/>
            </a:schemeClr>
          </a:solid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39" name="TextBox 108"/>
          <p:cNvSpPr txBox="1"/>
          <p:nvPr/>
        </p:nvSpPr>
        <p:spPr>
          <a:xfrm>
            <a:off x="782583" y="5166862"/>
            <a:ext cx="1268324"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800" dirty="0" smtClean="0"/>
              <a:t>OFAC</a:t>
            </a:r>
            <a:br>
              <a:rPr lang="en-US" sz="800" dirty="0" smtClean="0"/>
            </a:br>
            <a:r>
              <a:rPr lang="en-US" sz="800" dirty="0" smtClean="0"/>
              <a:t>Check</a:t>
            </a:r>
            <a:endParaRPr lang="en-US" sz="800" dirty="0"/>
          </a:p>
        </p:txBody>
      </p:sp>
      <p:sp>
        <p:nvSpPr>
          <p:cNvPr id="147" name="TextBox 110"/>
          <p:cNvSpPr txBox="1"/>
          <p:nvPr/>
        </p:nvSpPr>
        <p:spPr>
          <a:xfrm>
            <a:off x="884661" y="5776856"/>
            <a:ext cx="1095376"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800" dirty="0" smtClean="0"/>
              <a:t>Customer</a:t>
            </a:r>
          </a:p>
          <a:p>
            <a:pPr algn="ctr"/>
            <a:r>
              <a:rPr lang="en-US" sz="800" dirty="0" smtClean="0"/>
              <a:t>Data </a:t>
            </a:r>
          </a:p>
        </p:txBody>
      </p:sp>
      <p:sp>
        <p:nvSpPr>
          <p:cNvPr id="148" name="Flowchart: Magnetic Disk 147"/>
          <p:cNvSpPr/>
          <p:nvPr/>
        </p:nvSpPr>
        <p:spPr>
          <a:xfrm>
            <a:off x="1307827" y="5509528"/>
            <a:ext cx="249045" cy="276773"/>
          </a:xfrm>
          <a:prstGeom prst="flowChartMagneticDisk">
            <a:avLst/>
          </a:prstGeom>
          <a:solidFill>
            <a:schemeClr val="bg1">
              <a:lumMod val="85000"/>
            </a:schemeClr>
          </a:solid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49" name="TextBox 64"/>
          <p:cNvSpPr txBox="1"/>
          <p:nvPr/>
        </p:nvSpPr>
        <p:spPr>
          <a:xfrm>
            <a:off x="1927856" y="2067647"/>
            <a:ext cx="2607079" cy="754053"/>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Aft>
                <a:spcPts val="600"/>
              </a:spcAft>
            </a:pPr>
            <a:r>
              <a:rPr lang="en-US" sz="1100" dirty="0" smtClean="0"/>
              <a:t>1. Personally identifiable info</a:t>
            </a:r>
          </a:p>
          <a:p>
            <a:pPr>
              <a:spcAft>
                <a:spcPts val="600"/>
              </a:spcAft>
            </a:pPr>
            <a:r>
              <a:rPr lang="en-US" sz="1100" dirty="0" smtClean="0"/>
              <a:t>2. Device information (if applicable)</a:t>
            </a:r>
          </a:p>
          <a:p>
            <a:pPr>
              <a:spcAft>
                <a:spcPts val="600"/>
              </a:spcAft>
            </a:pPr>
            <a:r>
              <a:rPr lang="en-US" sz="1100" dirty="0" smtClean="0"/>
              <a:t>3. Existing customer info (if applicable)</a:t>
            </a:r>
          </a:p>
        </p:txBody>
      </p:sp>
      <p:sp>
        <p:nvSpPr>
          <p:cNvPr id="151" name="TextBox 129"/>
          <p:cNvSpPr txBox="1"/>
          <p:nvPr/>
        </p:nvSpPr>
        <p:spPr>
          <a:xfrm>
            <a:off x="4591964" y="5291619"/>
            <a:ext cx="1095376"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800" dirty="0" smtClean="0"/>
              <a:t>FraudNet</a:t>
            </a:r>
            <a:br>
              <a:rPr lang="en-US" sz="800" dirty="0" smtClean="0"/>
            </a:br>
            <a:r>
              <a:rPr lang="en-US" sz="800" dirty="0" smtClean="0"/>
              <a:t>(Device ID)</a:t>
            </a:r>
            <a:endParaRPr lang="en-US" sz="800" dirty="0"/>
          </a:p>
        </p:txBody>
      </p:sp>
      <p:grpSp>
        <p:nvGrpSpPr>
          <p:cNvPr id="153" name="Group 152"/>
          <p:cNvGrpSpPr/>
          <p:nvPr/>
        </p:nvGrpSpPr>
        <p:grpSpPr>
          <a:xfrm>
            <a:off x="4954688" y="4930411"/>
            <a:ext cx="315500" cy="332932"/>
            <a:chOff x="4838700" y="3112770"/>
            <a:chExt cx="1379220" cy="1455420"/>
          </a:xfrm>
          <a:solidFill>
            <a:schemeClr val="tx1">
              <a:lumMod val="90000"/>
              <a:lumOff val="10000"/>
            </a:schemeClr>
          </a:solidFill>
        </p:grpSpPr>
        <p:sp>
          <p:nvSpPr>
            <p:cNvPr id="167" name="Oval 166"/>
            <p:cNvSpPr/>
            <p:nvPr/>
          </p:nvSpPr>
          <p:spPr>
            <a:xfrm>
              <a:off x="4838700" y="311277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71" name="Oval 170"/>
            <p:cNvSpPr/>
            <p:nvPr/>
          </p:nvSpPr>
          <p:spPr>
            <a:xfrm>
              <a:off x="4842510" y="361950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73" name="Oval 172"/>
            <p:cNvSpPr/>
            <p:nvPr/>
          </p:nvSpPr>
          <p:spPr>
            <a:xfrm>
              <a:off x="4842510" y="412242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74" name="Oval 173"/>
            <p:cNvSpPr/>
            <p:nvPr/>
          </p:nvSpPr>
          <p:spPr>
            <a:xfrm>
              <a:off x="5322570" y="335661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75" name="Oval 174"/>
            <p:cNvSpPr/>
            <p:nvPr/>
          </p:nvSpPr>
          <p:spPr>
            <a:xfrm>
              <a:off x="5322570" y="385953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76" name="Oval 175"/>
            <p:cNvSpPr/>
            <p:nvPr/>
          </p:nvSpPr>
          <p:spPr>
            <a:xfrm>
              <a:off x="5772150" y="358902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grpSp>
      <p:sp>
        <p:nvSpPr>
          <p:cNvPr id="142" name="TextBox 129"/>
          <p:cNvSpPr txBox="1"/>
          <p:nvPr/>
        </p:nvSpPr>
        <p:spPr>
          <a:xfrm>
            <a:off x="3723600" y="6017969"/>
            <a:ext cx="1095376"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800" dirty="0" smtClean="0"/>
              <a:t>Extended View</a:t>
            </a:r>
            <a:br>
              <a:rPr lang="en-US" sz="800" dirty="0" smtClean="0"/>
            </a:br>
            <a:r>
              <a:rPr lang="en-US" sz="800" dirty="0" smtClean="0"/>
              <a:t>Score</a:t>
            </a:r>
            <a:endParaRPr lang="en-US" sz="800" dirty="0"/>
          </a:p>
        </p:txBody>
      </p:sp>
      <p:grpSp>
        <p:nvGrpSpPr>
          <p:cNvPr id="143" name="Group 142"/>
          <p:cNvGrpSpPr/>
          <p:nvPr/>
        </p:nvGrpSpPr>
        <p:grpSpPr>
          <a:xfrm>
            <a:off x="4113538" y="5656761"/>
            <a:ext cx="315500" cy="332932"/>
            <a:chOff x="4838700" y="3112770"/>
            <a:chExt cx="1379220" cy="1455420"/>
          </a:xfrm>
          <a:solidFill>
            <a:schemeClr val="tx1">
              <a:lumMod val="90000"/>
              <a:lumOff val="10000"/>
            </a:schemeClr>
          </a:solidFill>
        </p:grpSpPr>
        <p:sp>
          <p:nvSpPr>
            <p:cNvPr id="154" name="Oval 153"/>
            <p:cNvSpPr/>
            <p:nvPr/>
          </p:nvSpPr>
          <p:spPr>
            <a:xfrm>
              <a:off x="4838700" y="311277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77" name="Oval 176"/>
            <p:cNvSpPr/>
            <p:nvPr/>
          </p:nvSpPr>
          <p:spPr>
            <a:xfrm>
              <a:off x="4842510" y="361950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80" name="Oval 179"/>
            <p:cNvSpPr/>
            <p:nvPr/>
          </p:nvSpPr>
          <p:spPr>
            <a:xfrm>
              <a:off x="4842510" y="412242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81" name="Oval 180"/>
            <p:cNvSpPr/>
            <p:nvPr/>
          </p:nvSpPr>
          <p:spPr>
            <a:xfrm>
              <a:off x="5322570" y="335661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87" name="Oval 186"/>
            <p:cNvSpPr/>
            <p:nvPr/>
          </p:nvSpPr>
          <p:spPr>
            <a:xfrm>
              <a:off x="5322570" y="385953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88" name="Oval 187"/>
            <p:cNvSpPr/>
            <p:nvPr/>
          </p:nvSpPr>
          <p:spPr>
            <a:xfrm>
              <a:off x="5772150" y="358902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grpSp>
      <p:sp>
        <p:nvSpPr>
          <p:cNvPr id="189" name="TextBox 129"/>
          <p:cNvSpPr txBox="1"/>
          <p:nvPr/>
        </p:nvSpPr>
        <p:spPr>
          <a:xfrm>
            <a:off x="2973500" y="6027869"/>
            <a:ext cx="1095376" cy="33855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800" dirty="0" smtClean="0"/>
              <a:t>Estimated</a:t>
            </a:r>
          </a:p>
          <a:p>
            <a:pPr algn="ctr"/>
            <a:r>
              <a:rPr lang="en-US" sz="800" dirty="0" smtClean="0"/>
              <a:t>Interest Rate</a:t>
            </a:r>
            <a:endParaRPr lang="en-US" sz="800" dirty="0"/>
          </a:p>
        </p:txBody>
      </p:sp>
      <p:grpSp>
        <p:nvGrpSpPr>
          <p:cNvPr id="190" name="Group 189"/>
          <p:cNvGrpSpPr/>
          <p:nvPr/>
        </p:nvGrpSpPr>
        <p:grpSpPr>
          <a:xfrm>
            <a:off x="3422813" y="5666661"/>
            <a:ext cx="315500" cy="332932"/>
            <a:chOff x="4838700" y="3112770"/>
            <a:chExt cx="1379220" cy="1455420"/>
          </a:xfrm>
          <a:solidFill>
            <a:schemeClr val="tx1">
              <a:lumMod val="90000"/>
              <a:lumOff val="10000"/>
            </a:schemeClr>
          </a:solidFill>
        </p:grpSpPr>
        <p:sp>
          <p:nvSpPr>
            <p:cNvPr id="191" name="Oval 190"/>
            <p:cNvSpPr/>
            <p:nvPr/>
          </p:nvSpPr>
          <p:spPr>
            <a:xfrm>
              <a:off x="4838700" y="311277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92" name="Oval 191"/>
            <p:cNvSpPr/>
            <p:nvPr/>
          </p:nvSpPr>
          <p:spPr>
            <a:xfrm>
              <a:off x="4842510" y="361950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93" name="Oval 192"/>
            <p:cNvSpPr/>
            <p:nvPr/>
          </p:nvSpPr>
          <p:spPr>
            <a:xfrm>
              <a:off x="4842510" y="412242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94" name="Oval 193"/>
            <p:cNvSpPr/>
            <p:nvPr/>
          </p:nvSpPr>
          <p:spPr>
            <a:xfrm>
              <a:off x="5322570" y="335661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95" name="Oval 194"/>
            <p:cNvSpPr/>
            <p:nvPr/>
          </p:nvSpPr>
          <p:spPr>
            <a:xfrm>
              <a:off x="5322570" y="385953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sp>
          <p:nvSpPr>
            <p:cNvPr id="196" name="Oval 195"/>
            <p:cNvSpPr/>
            <p:nvPr/>
          </p:nvSpPr>
          <p:spPr>
            <a:xfrm>
              <a:off x="5772150" y="3589020"/>
              <a:ext cx="445770" cy="445770"/>
            </a:xfrm>
            <a:prstGeom prst="ellipse">
              <a:avLst/>
            </a:prstGeom>
            <a:grp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dirty="0"/>
            </a:p>
          </p:txBody>
        </p:sp>
      </p:grpSp>
      <p:sp>
        <p:nvSpPr>
          <p:cNvPr id="197" name="Pentagon 196"/>
          <p:cNvSpPr/>
          <p:nvPr/>
        </p:nvSpPr>
        <p:spPr>
          <a:xfrm rot="5400000">
            <a:off x="584416" y="1721849"/>
            <a:ext cx="1008272" cy="1648652"/>
          </a:xfrm>
          <a:prstGeom prst="homePlate">
            <a:avLst/>
          </a:prstGeom>
          <a:gradFill flip="none" rotWithShape="1">
            <a:gsLst>
              <a:gs pos="0">
                <a:schemeClr val="tx1">
                  <a:lumMod val="50000"/>
                  <a:lumOff val="50000"/>
                </a:schemeClr>
              </a:gs>
              <a:gs pos="65000">
                <a:srgbClr val="826B8B">
                  <a:alpha val="0"/>
                </a:srgb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6" name="TextBox 64"/>
          <p:cNvSpPr txBox="1"/>
          <p:nvPr/>
        </p:nvSpPr>
        <p:spPr>
          <a:xfrm>
            <a:off x="460085" y="2181549"/>
            <a:ext cx="1283895" cy="492443"/>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300" b="1" dirty="0" smtClean="0">
                <a:solidFill>
                  <a:schemeClr val="tx1">
                    <a:lumMod val="90000"/>
                    <a:lumOff val="10000"/>
                  </a:schemeClr>
                </a:solidFill>
              </a:rPr>
              <a:t>Inquiry </a:t>
            </a:r>
          </a:p>
          <a:p>
            <a:pPr algn="ctr"/>
            <a:r>
              <a:rPr lang="en-US" sz="1300" b="1" dirty="0" smtClean="0">
                <a:solidFill>
                  <a:schemeClr val="tx1">
                    <a:lumMod val="90000"/>
                    <a:lumOff val="10000"/>
                  </a:schemeClr>
                </a:solidFill>
              </a:rPr>
              <a:t>information</a:t>
            </a:r>
          </a:p>
        </p:txBody>
      </p:sp>
      <p:sp>
        <p:nvSpPr>
          <p:cNvPr id="198" name="Pentagon 197"/>
          <p:cNvSpPr/>
          <p:nvPr/>
        </p:nvSpPr>
        <p:spPr>
          <a:xfrm rot="16200000">
            <a:off x="5117301" y="1540958"/>
            <a:ext cx="1065091" cy="1973287"/>
          </a:xfrm>
          <a:prstGeom prst="homePlate">
            <a:avLst/>
          </a:prstGeom>
          <a:gradFill flip="none" rotWithShape="1">
            <a:gsLst>
              <a:gs pos="0">
                <a:schemeClr val="tx1">
                  <a:lumMod val="50000"/>
                  <a:lumOff val="50000"/>
                </a:schemeClr>
              </a:gs>
              <a:gs pos="65000">
                <a:srgbClr val="826B8B">
                  <a:alpha val="0"/>
                </a:srgb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1" name="TextBox 106"/>
          <p:cNvSpPr txBox="1"/>
          <p:nvPr/>
        </p:nvSpPr>
        <p:spPr>
          <a:xfrm>
            <a:off x="4402831" y="2319022"/>
            <a:ext cx="2542704" cy="492443"/>
          </a:xfrm>
          <a:prstGeom prst="rect">
            <a:avLst/>
          </a:prstGeom>
          <a:noFill/>
          <a:scene3d>
            <a:camera prst="orthographicFront"/>
            <a:lightRig rig="threePt" dir="t"/>
          </a:scene3d>
          <a:sp3d>
            <a:bevelT/>
          </a:sp3d>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300" b="1" dirty="0" smtClean="0">
                <a:solidFill>
                  <a:schemeClr val="tx1">
                    <a:lumMod val="90000"/>
                    <a:lumOff val="10000"/>
                  </a:schemeClr>
                </a:solidFill>
              </a:rPr>
              <a:t>DDA and instant </a:t>
            </a:r>
          </a:p>
          <a:p>
            <a:pPr algn="ctr"/>
            <a:r>
              <a:rPr lang="en-US" sz="1300" b="1" dirty="0" smtClean="0">
                <a:solidFill>
                  <a:schemeClr val="tx1">
                    <a:lumMod val="90000"/>
                    <a:lumOff val="10000"/>
                  </a:schemeClr>
                </a:solidFill>
              </a:rPr>
              <a:t>prescreen decision(s)</a:t>
            </a:r>
            <a:endParaRPr lang="en-US" sz="1300" dirty="0" smtClean="0">
              <a:solidFill>
                <a:schemeClr val="tx1">
                  <a:lumMod val="90000"/>
                  <a:lumOff val="10000"/>
                </a:schemeClr>
              </a:solidFill>
            </a:endParaRPr>
          </a:p>
        </p:txBody>
      </p:sp>
    </p:spTree>
    <p:extLst>
      <p:ext uri="{BB962C8B-B14F-4D97-AF65-F5344CB8AC3E}">
        <p14:creationId xmlns:p14="http://schemas.microsoft.com/office/powerpoint/2010/main" val="2764259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flipH="1">
            <a:off x="-19051" y="0"/>
            <a:ext cx="5742956" cy="6858000"/>
          </a:xfrm>
          <a:prstGeom prst="rect">
            <a:avLst/>
          </a:prstGeom>
        </p:spPr>
      </p:pic>
      <p:sp>
        <p:nvSpPr>
          <p:cNvPr id="8" name="Rectangle 7"/>
          <p:cNvSpPr/>
          <p:nvPr/>
        </p:nvSpPr>
        <p:spPr>
          <a:xfrm>
            <a:off x="5723905" y="4487854"/>
            <a:ext cx="3420095" cy="2372226"/>
          </a:xfrm>
          <a:prstGeom prst="rect">
            <a:avLst/>
          </a:prstGeom>
          <a:gradFill>
            <a:gsLst>
              <a:gs pos="0">
                <a:schemeClr val="tx2">
                  <a:lumMod val="97000"/>
                  <a:lumOff val="3000"/>
                  <a:alpha val="56000"/>
                </a:schemeClr>
              </a:gs>
              <a:gs pos="100000">
                <a:schemeClr val="tx2">
                  <a:lumMod val="50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30858" y="2425150"/>
            <a:ext cx="3289342" cy="2052637"/>
          </a:xfrm>
          <a:prstGeom prst="rect">
            <a:avLst/>
          </a:prstGeom>
        </p:spPr>
        <p:txBody>
          <a:bodyPr tIns="0" bIns="0" anchor="b"/>
          <a:lstStyle/>
          <a:p>
            <a:pPr marL="0" indent="0">
              <a:lnSpc>
                <a:spcPts val="2300"/>
              </a:lnSpc>
              <a:buFont typeface="Wingdings" pitchFamily="2" charset="2"/>
              <a:buNone/>
            </a:pPr>
            <a:r>
              <a:rPr lang="en-US" sz="2400" b="1" spc="300" dirty="0" smtClean="0">
                <a:solidFill>
                  <a:schemeClr val="tx1">
                    <a:lumMod val="90000"/>
                    <a:lumOff val="10000"/>
                  </a:schemeClr>
                </a:solidFill>
              </a:rPr>
              <a:t>DESIGN </a:t>
            </a:r>
            <a:r>
              <a:rPr lang="en-US" sz="2400" b="1" spc="300" dirty="0">
                <a:solidFill>
                  <a:schemeClr val="tx1">
                    <a:lumMod val="90000"/>
                    <a:lumOff val="10000"/>
                  </a:schemeClr>
                </a:solidFill>
              </a:rPr>
              <a:t>AND REVIEW SERVICES</a:t>
            </a:r>
          </a:p>
        </p:txBody>
      </p:sp>
      <p:sp>
        <p:nvSpPr>
          <p:cNvPr id="11" name="Rectangle 10"/>
          <p:cNvSpPr/>
          <p:nvPr/>
        </p:nvSpPr>
        <p:spPr>
          <a:xfrm>
            <a:off x="5930858" y="4574809"/>
            <a:ext cx="2916259" cy="327709"/>
          </a:xfrm>
          <a:prstGeom prst="rect">
            <a:avLst/>
          </a:prstGeom>
        </p:spPr>
        <p:txBody>
          <a:bodyPr tIns="0" bIns="0" anchor="b"/>
          <a:lstStyle/>
          <a:p>
            <a:pPr>
              <a:lnSpc>
                <a:spcPct val="130000"/>
              </a:lnSpc>
              <a:spcAft>
                <a:spcPts val="1200"/>
              </a:spcAft>
              <a:defRPr/>
            </a:pPr>
            <a:r>
              <a:rPr lang="en-GB" sz="1400" spc="300" dirty="0" smtClean="0">
                <a:solidFill>
                  <a:schemeClr val="bg1"/>
                </a:solidFill>
                <a:latin typeface="Arial" charset="0"/>
                <a:ea typeface="ＭＳ Ｐゴシック" pitchFamily="34" charset="-128"/>
                <a:cs typeface="Arial" charset="0"/>
              </a:rPr>
              <a:t>DECISION ANALYTICS</a:t>
            </a:r>
            <a:endParaRPr lang="en-GB" sz="1400" spc="300" dirty="0">
              <a:solidFill>
                <a:schemeClr val="bg1"/>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2030744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73624" y="4771139"/>
            <a:ext cx="3312087" cy="1325880"/>
          </a:xfrm>
          <a:prstGeom prst="rect">
            <a:avLst/>
          </a:prstGeom>
          <a:gradFill>
            <a:gsLst>
              <a:gs pos="0">
                <a:srgbClr val="015CAE"/>
              </a:gs>
              <a:gs pos="50000">
                <a:schemeClr val="tx2">
                  <a:alpha val="23000"/>
                </a:schemeClr>
              </a:gs>
              <a:gs pos="100000">
                <a:schemeClr val="bg1"/>
              </a:gs>
            </a:gsLst>
            <a:lin ang="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73625" y="3191719"/>
            <a:ext cx="3312087" cy="1325880"/>
          </a:xfrm>
          <a:prstGeom prst="rect">
            <a:avLst/>
          </a:prstGeom>
          <a:gradFill>
            <a:gsLst>
              <a:gs pos="0">
                <a:srgbClr val="015CAE"/>
              </a:gs>
              <a:gs pos="50000">
                <a:schemeClr val="tx2">
                  <a:alpha val="23000"/>
                </a:schemeClr>
              </a:gs>
              <a:gs pos="100000">
                <a:schemeClr val="bg1"/>
              </a:gs>
            </a:gsLst>
            <a:lin ang="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3625" y="1510597"/>
            <a:ext cx="3312087" cy="1327611"/>
          </a:xfrm>
          <a:prstGeom prst="rect">
            <a:avLst/>
          </a:prstGeom>
          <a:gradFill>
            <a:gsLst>
              <a:gs pos="0">
                <a:srgbClr val="015CAE"/>
              </a:gs>
              <a:gs pos="50000">
                <a:schemeClr val="tx2">
                  <a:alpha val="23000"/>
                </a:schemeClr>
              </a:gs>
              <a:gs pos="100000">
                <a:schemeClr val="bg1"/>
              </a:gs>
            </a:gsLst>
            <a:lin ang="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sz="2400" dirty="0" smtClean="0"/>
              <a:t>Today’s panel</a:t>
            </a:r>
            <a:endParaRPr lang="en-US" sz="2400" dirty="0"/>
          </a:p>
        </p:txBody>
      </p:sp>
      <p:sp>
        <p:nvSpPr>
          <p:cNvPr id="6" name="Rectangle 5"/>
          <p:cNvSpPr/>
          <p:nvPr/>
        </p:nvSpPr>
        <p:spPr>
          <a:xfrm>
            <a:off x="1815338" y="1554487"/>
            <a:ext cx="3272040" cy="800219"/>
          </a:xfrm>
          <a:prstGeom prst="rect">
            <a:avLst/>
          </a:prstGeom>
        </p:spPr>
        <p:txBody>
          <a:bodyPr wrap="square">
            <a:spAutoFit/>
          </a:bodyPr>
          <a:lstStyle/>
          <a:p>
            <a:r>
              <a:rPr lang="en-US" b="1" dirty="0"/>
              <a:t>John Taylor</a:t>
            </a:r>
            <a:r>
              <a:rPr lang="en-US" dirty="0"/>
              <a:t/>
            </a:r>
            <a:br>
              <a:rPr lang="en-US" dirty="0"/>
            </a:br>
            <a:r>
              <a:rPr lang="en-US" sz="1400" dirty="0"/>
              <a:t>Principal, </a:t>
            </a:r>
            <a:r>
              <a:rPr lang="en-US" sz="1400" dirty="0" smtClean="0"/>
              <a:t>Global </a:t>
            </a:r>
            <a:r>
              <a:rPr lang="en-US" sz="1400" dirty="0"/>
              <a:t>Consulting Practice</a:t>
            </a:r>
          </a:p>
          <a:p>
            <a:r>
              <a:rPr lang="en-US" sz="1400" dirty="0"/>
              <a:t>Experian</a:t>
            </a:r>
          </a:p>
        </p:txBody>
      </p:sp>
      <p:sp>
        <p:nvSpPr>
          <p:cNvPr id="7" name="Rectangle 6"/>
          <p:cNvSpPr/>
          <p:nvPr/>
        </p:nvSpPr>
        <p:spPr>
          <a:xfrm>
            <a:off x="1815338" y="3256555"/>
            <a:ext cx="4572000" cy="800219"/>
          </a:xfrm>
          <a:prstGeom prst="rect">
            <a:avLst/>
          </a:prstGeom>
        </p:spPr>
        <p:txBody>
          <a:bodyPr>
            <a:spAutoFit/>
          </a:bodyPr>
          <a:lstStyle/>
          <a:p>
            <a:r>
              <a:rPr lang="en-US" b="1" dirty="0"/>
              <a:t>Roger Ahern</a:t>
            </a:r>
            <a:r>
              <a:rPr lang="en-US" dirty="0" smtClean="0"/>
              <a:t/>
            </a:r>
            <a:br>
              <a:rPr lang="en-US" dirty="0" smtClean="0"/>
            </a:br>
            <a:r>
              <a:rPr lang="en-US" sz="1400" dirty="0" err="1"/>
              <a:t>Decisioning</a:t>
            </a:r>
            <a:r>
              <a:rPr lang="en-US" sz="1400" dirty="0"/>
              <a:t> as a Service</a:t>
            </a:r>
            <a:r>
              <a:rPr lang="en-US" sz="1400" dirty="0" smtClean="0"/>
              <a:t/>
            </a:r>
            <a:br>
              <a:rPr lang="en-US" sz="1400" dirty="0" smtClean="0"/>
            </a:br>
            <a:r>
              <a:rPr lang="en-US" sz="1400" dirty="0" smtClean="0"/>
              <a:t>Experian </a:t>
            </a:r>
            <a:endParaRPr lang="en-US" sz="1400" dirty="0"/>
          </a:p>
        </p:txBody>
      </p:sp>
      <p:sp>
        <p:nvSpPr>
          <p:cNvPr id="8" name="Rectangle 7"/>
          <p:cNvSpPr/>
          <p:nvPr/>
        </p:nvSpPr>
        <p:spPr>
          <a:xfrm>
            <a:off x="1884338" y="4858202"/>
            <a:ext cx="4572000" cy="800219"/>
          </a:xfrm>
          <a:prstGeom prst="rect">
            <a:avLst/>
          </a:prstGeom>
        </p:spPr>
        <p:txBody>
          <a:bodyPr>
            <a:spAutoFit/>
          </a:bodyPr>
          <a:lstStyle/>
          <a:p>
            <a:r>
              <a:rPr lang="en-US" b="1" dirty="0" smtClean="0"/>
              <a:t>Lauren </a:t>
            </a:r>
            <a:r>
              <a:rPr lang="en-US" b="1" dirty="0"/>
              <a:t>Makowski</a:t>
            </a:r>
            <a:r>
              <a:rPr lang="en-US" dirty="0"/>
              <a:t/>
            </a:r>
            <a:br>
              <a:rPr lang="en-US" dirty="0"/>
            </a:br>
            <a:r>
              <a:rPr lang="en-US" sz="1400" dirty="0"/>
              <a:t>Product </a:t>
            </a:r>
            <a:r>
              <a:rPr lang="en-US" sz="1400" dirty="0" smtClean="0"/>
              <a:t>Manager</a:t>
            </a:r>
          </a:p>
          <a:p>
            <a:r>
              <a:rPr lang="en-US" sz="1400" dirty="0" smtClean="0"/>
              <a:t>Experian</a:t>
            </a:r>
            <a:endParaRPr lang="en-US" sz="1400" dirty="0"/>
          </a:p>
        </p:txBody>
      </p:sp>
      <p:pic>
        <p:nvPicPr>
          <p:cNvPr id="3" name="Picture 2" descr="Y:\email campaigns\FY2016\DA\DA-US-16-173 DDA Life Cycle Capabilities\John Headshot.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458330" y="1583283"/>
            <a:ext cx="1132964" cy="11446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Y:\email campaigns\FY2016\DA\DA-US-16-173 DDA Life Cycle Capabilities\Roger Head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30" y="3268430"/>
            <a:ext cx="1132964" cy="11329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descr="C:\Users\C09639a\AppData\Local\Microsoft\Windows\Temporary Internet Files\Content.Outlook\HCM2MCE6\LaurenMakowskiHeadshot.pn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58330" y="4871949"/>
            <a:ext cx="1204538" cy="11242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299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entagon 1"/>
          <p:cNvSpPr/>
          <p:nvPr/>
        </p:nvSpPr>
        <p:spPr>
          <a:xfrm>
            <a:off x="-11874" y="1950165"/>
            <a:ext cx="3443598" cy="567404"/>
          </a:xfrm>
          <a:custGeom>
            <a:avLst/>
            <a:gdLst>
              <a:gd name="connsiteX0" fmla="*/ 0 w 4761344"/>
              <a:gd name="connsiteY0" fmla="*/ 0 h 787952"/>
              <a:gd name="connsiteX1" fmla="*/ 4367368 w 4761344"/>
              <a:gd name="connsiteY1" fmla="*/ 0 h 787952"/>
              <a:gd name="connsiteX2" fmla="*/ 4761344 w 4761344"/>
              <a:gd name="connsiteY2" fmla="*/ 393976 h 787952"/>
              <a:gd name="connsiteX3" fmla="*/ 4367368 w 4761344"/>
              <a:gd name="connsiteY3" fmla="*/ 787952 h 787952"/>
              <a:gd name="connsiteX4" fmla="*/ 0 w 4761344"/>
              <a:gd name="connsiteY4" fmla="*/ 787952 h 787952"/>
              <a:gd name="connsiteX5" fmla="*/ 0 w 4761344"/>
              <a:gd name="connsiteY5" fmla="*/ 0 h 787952"/>
              <a:gd name="connsiteX0" fmla="*/ 0 w 4559463"/>
              <a:gd name="connsiteY0" fmla="*/ 0 h 787952"/>
              <a:gd name="connsiteX1" fmla="*/ 4367368 w 4559463"/>
              <a:gd name="connsiteY1" fmla="*/ 0 h 787952"/>
              <a:gd name="connsiteX2" fmla="*/ 4559463 w 4559463"/>
              <a:gd name="connsiteY2" fmla="*/ 382101 h 787952"/>
              <a:gd name="connsiteX3" fmla="*/ 4367368 w 4559463"/>
              <a:gd name="connsiteY3" fmla="*/ 787952 h 787952"/>
              <a:gd name="connsiteX4" fmla="*/ 0 w 4559463"/>
              <a:gd name="connsiteY4" fmla="*/ 787952 h 787952"/>
              <a:gd name="connsiteX5" fmla="*/ 0 w 4559463"/>
              <a:gd name="connsiteY5" fmla="*/ 0 h 787952"/>
              <a:gd name="connsiteX0" fmla="*/ 0 w 4639460"/>
              <a:gd name="connsiteY0" fmla="*/ 0 h 787952"/>
              <a:gd name="connsiteX1" fmla="*/ 4367368 w 4639460"/>
              <a:gd name="connsiteY1" fmla="*/ 0 h 787952"/>
              <a:gd name="connsiteX2" fmla="*/ 4639460 w 4639460"/>
              <a:gd name="connsiteY2" fmla="*/ 370226 h 787952"/>
              <a:gd name="connsiteX3" fmla="*/ 4367368 w 4639460"/>
              <a:gd name="connsiteY3" fmla="*/ 787952 h 787952"/>
              <a:gd name="connsiteX4" fmla="*/ 0 w 4639460"/>
              <a:gd name="connsiteY4" fmla="*/ 787952 h 787952"/>
              <a:gd name="connsiteX5" fmla="*/ 0 w 4639460"/>
              <a:gd name="connsiteY5" fmla="*/ 0 h 78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9460" h="787952">
                <a:moveTo>
                  <a:pt x="0" y="0"/>
                </a:moveTo>
                <a:lnTo>
                  <a:pt x="4367368" y="0"/>
                </a:lnTo>
                <a:lnTo>
                  <a:pt x="4639460" y="370226"/>
                </a:lnTo>
                <a:lnTo>
                  <a:pt x="4367368" y="787952"/>
                </a:lnTo>
                <a:lnTo>
                  <a:pt x="0" y="787952"/>
                </a:lnTo>
                <a:lnTo>
                  <a:pt x="0" y="0"/>
                </a:lnTo>
                <a:close/>
              </a:path>
            </a:pathLst>
          </a:custGeom>
          <a:solidFill>
            <a:schemeClr val="tx1">
              <a:lumMod val="90000"/>
              <a:lumOff val="10000"/>
              <a:tint val="66000"/>
              <a:satMod val="1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p:cNvSpPr txBox="1">
            <a:spLocks/>
          </p:cNvSpPr>
          <p:nvPr/>
        </p:nvSpPr>
        <p:spPr>
          <a:xfrm>
            <a:off x="1098549" y="225425"/>
            <a:ext cx="8045451" cy="984444"/>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chemeClr val="tx2"/>
                </a:solidFill>
                <a:effectLst/>
                <a:uLnTx/>
                <a:uFillTx/>
                <a:latin typeface="+mj-lt"/>
                <a:ea typeface="+mj-ea"/>
                <a:cs typeface="+mj-cs"/>
              </a:rPr>
              <a:t>Experian’s approach</a:t>
            </a:r>
          </a:p>
          <a:p>
            <a:pPr marL="0" marR="0" lvl="0" indent="0" algn="l" defTabSz="914400" rtl="0" eaLnBrk="0" fontAlgn="base" latinLnBrk="0" hangingPunct="0">
              <a:lnSpc>
                <a:spcPct val="90000"/>
              </a:lnSpc>
              <a:spcBef>
                <a:spcPct val="0"/>
              </a:spcBef>
              <a:spcAft>
                <a:spcPct val="0"/>
              </a:spcAft>
              <a:buClrTx/>
              <a:buSzTx/>
              <a:buFontTx/>
              <a:buNone/>
              <a:tabLst/>
              <a:defRPr/>
            </a:pPr>
            <a:r>
              <a:rPr lang="en-US" sz="2400" dirty="0" smtClean="0">
                <a:solidFill>
                  <a:schemeClr val="tx2"/>
                </a:solidFill>
                <a:latin typeface="+mj-lt"/>
                <a:ea typeface="+mj-ea"/>
                <a:cs typeface="+mj-cs"/>
              </a:rPr>
              <a:t>Acquisitions and originations capabilities review</a:t>
            </a:r>
            <a:endParaRPr kumimoji="0" lang="en-US" sz="2400" i="0" u="none" strike="noStrike" kern="1200" cap="none" spc="0" normalizeH="0" baseline="0" noProof="0" dirty="0">
              <a:ln>
                <a:noFill/>
              </a:ln>
              <a:solidFill>
                <a:schemeClr val="tx2"/>
              </a:solidFill>
              <a:effectLst/>
              <a:uLnTx/>
              <a:uFillTx/>
              <a:latin typeface="+mj-lt"/>
              <a:ea typeface="+mj-ea"/>
              <a:cs typeface="+mj-cs"/>
            </a:endParaRPr>
          </a:p>
        </p:txBody>
      </p:sp>
      <p:pic>
        <p:nvPicPr>
          <p:cNvPr id="6" name="Picture 2" descr="H:\Bambi &amp; Ter Share\logo symbol\png\Logo Symbol_2CLR_RGB.png"/>
          <p:cNvPicPr>
            <a:picLocks noChangeAspect="1" noChangeArrowheads="1"/>
          </p:cNvPicPr>
          <p:nvPr/>
        </p:nvPicPr>
        <p:blipFill>
          <a:blip r:embed="rId3" cstate="print"/>
          <a:srcRect/>
          <a:stretch>
            <a:fillRect/>
          </a:stretch>
        </p:blipFill>
        <p:spPr bwMode="auto">
          <a:xfrm>
            <a:off x="231774" y="257654"/>
            <a:ext cx="649263" cy="665733"/>
          </a:xfrm>
          <a:prstGeom prst="rect">
            <a:avLst/>
          </a:prstGeom>
          <a:noFill/>
        </p:spPr>
      </p:pic>
      <p:sp>
        <p:nvSpPr>
          <p:cNvPr id="7" name="Text Box 8"/>
          <p:cNvSpPr txBox="1">
            <a:spLocks noChangeArrowheads="1"/>
          </p:cNvSpPr>
          <p:nvPr/>
        </p:nvSpPr>
        <p:spPr bwMode="auto">
          <a:xfrm>
            <a:off x="8658615" y="6934823"/>
            <a:ext cx="255198" cy="230832"/>
          </a:xfrm>
          <a:prstGeom prst="rect">
            <a:avLst/>
          </a:prstGeom>
          <a:noFill/>
          <a:ln w="9525">
            <a:noFill/>
            <a:miter lim="800000"/>
            <a:headEnd/>
            <a:tailEnd/>
          </a:ln>
          <a:effectLst/>
        </p:spPr>
        <p:txBody>
          <a:bodyPr wrap="none">
            <a:spAutoFit/>
          </a:bodyPr>
          <a:lstStyle/>
          <a:p>
            <a:pPr algn="r" eaLnBrk="0" fontAlgn="auto" hangingPunct="0">
              <a:lnSpc>
                <a:spcPct val="90000"/>
              </a:lnSpc>
              <a:spcBef>
                <a:spcPct val="90000"/>
              </a:spcBef>
              <a:spcAft>
                <a:spcPts val="0"/>
              </a:spcAft>
              <a:defRPr/>
            </a:pPr>
            <a:fld id="{1254A590-13D2-46B1-951E-FE61E0E48011}" type="slidenum">
              <a:rPr lang="en-US" sz="1000">
                <a:solidFill>
                  <a:srgbClr val="5F5F5F"/>
                </a:solidFill>
                <a:latin typeface="Arial" pitchFamily="34" charset="0"/>
                <a:cs typeface="Arial" pitchFamily="34" charset="0"/>
              </a:rPr>
              <a:pPr algn="r" eaLnBrk="0" fontAlgn="auto" hangingPunct="0">
                <a:lnSpc>
                  <a:spcPct val="90000"/>
                </a:lnSpc>
                <a:spcBef>
                  <a:spcPct val="90000"/>
                </a:spcBef>
                <a:spcAft>
                  <a:spcPts val="0"/>
                </a:spcAft>
                <a:defRPr/>
              </a:pPr>
              <a:t>20</a:t>
            </a:fld>
            <a:endParaRPr lang="en-US" sz="1000" dirty="0">
              <a:solidFill>
                <a:srgbClr val="5F5F5F"/>
              </a:solidFill>
              <a:latin typeface="Arial" pitchFamily="34" charset="0"/>
              <a:cs typeface="Arial" pitchFamily="34" charset="0"/>
            </a:endParaRPr>
          </a:p>
        </p:txBody>
      </p:sp>
      <p:sp>
        <p:nvSpPr>
          <p:cNvPr id="8" name="TextBox 7"/>
          <p:cNvSpPr txBox="1"/>
          <p:nvPr/>
        </p:nvSpPr>
        <p:spPr>
          <a:xfrm>
            <a:off x="0" y="1252267"/>
            <a:ext cx="9143999" cy="369332"/>
          </a:xfrm>
          <a:prstGeom prst="rect">
            <a:avLst/>
          </a:prstGeom>
          <a:solidFill>
            <a:schemeClr val="tx2">
              <a:lumMod val="75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0" hangingPunct="0">
              <a:spcBef>
                <a:spcPct val="50000"/>
              </a:spcBef>
              <a:defRPr/>
            </a:pPr>
            <a:r>
              <a:rPr lang="en-GB" b="1" dirty="0" smtClean="0">
                <a:solidFill>
                  <a:schemeClr val="bg1"/>
                </a:solidFill>
              </a:rPr>
              <a:t>Two phased approach to determine investment needs to grow deposits</a:t>
            </a:r>
            <a:endParaRPr lang="en-GB" b="1" dirty="0">
              <a:solidFill>
                <a:schemeClr val="bg1"/>
              </a:solidFill>
            </a:endParaRPr>
          </a:p>
        </p:txBody>
      </p:sp>
      <p:sp>
        <p:nvSpPr>
          <p:cNvPr id="12" name="TextBox 11"/>
          <p:cNvSpPr txBox="1"/>
          <p:nvPr/>
        </p:nvSpPr>
        <p:spPr>
          <a:xfrm>
            <a:off x="3514846" y="1950165"/>
            <a:ext cx="5415810" cy="1569660"/>
          </a:xfrm>
          <a:prstGeom prst="rect">
            <a:avLst/>
          </a:prstGeom>
          <a:noFill/>
        </p:spPr>
        <p:txBody>
          <a:bodyPr wrap="square" rtlCol="0">
            <a:spAutoFit/>
          </a:bodyPr>
          <a:lstStyle/>
          <a:p>
            <a:pPr>
              <a:spcBef>
                <a:spcPts val="0"/>
              </a:spcBef>
              <a:spcAft>
                <a:spcPts val="600"/>
              </a:spcAft>
            </a:pPr>
            <a:r>
              <a:rPr lang="en-US" sz="1600" b="1" cap="all" dirty="0" smtClean="0">
                <a:solidFill>
                  <a:schemeClr val="bg2"/>
                </a:solidFill>
              </a:rPr>
              <a:t>Assess business CAPABILITIES </a:t>
            </a:r>
            <a:endParaRPr lang="en-US" sz="1600" b="1" cap="all" dirty="0">
              <a:solidFill>
                <a:schemeClr val="bg2"/>
              </a:solidFill>
            </a:endParaRPr>
          </a:p>
          <a:p>
            <a:pPr marL="285750" indent="-285750">
              <a:spcBef>
                <a:spcPts val="0"/>
              </a:spcBef>
              <a:spcAft>
                <a:spcPts val="600"/>
              </a:spcAft>
              <a:buClr>
                <a:schemeClr val="tx2"/>
              </a:buClr>
              <a:buFont typeface="Wingdings" panose="05000000000000000000" pitchFamily="2" charset="2"/>
              <a:buChar char="§"/>
            </a:pPr>
            <a:r>
              <a:rPr lang="en-US" sz="1500" dirty="0">
                <a:solidFill>
                  <a:schemeClr val="tx1">
                    <a:lumMod val="75000"/>
                    <a:lumOff val="25000"/>
                  </a:schemeClr>
                </a:solidFill>
              </a:rPr>
              <a:t>Acquisitions, Originations OR Customer Management</a:t>
            </a:r>
          </a:p>
          <a:p>
            <a:pPr marL="285750" indent="-285750">
              <a:spcBef>
                <a:spcPts val="0"/>
              </a:spcBef>
              <a:spcAft>
                <a:spcPts val="600"/>
              </a:spcAft>
              <a:buClr>
                <a:schemeClr val="tx2"/>
              </a:buClr>
              <a:buFont typeface="Wingdings" panose="05000000000000000000" pitchFamily="2" charset="2"/>
              <a:buChar char="§"/>
            </a:pPr>
            <a:r>
              <a:rPr lang="en-US" sz="1500" dirty="0">
                <a:solidFill>
                  <a:schemeClr val="tx1">
                    <a:lumMod val="75000"/>
                    <a:lumOff val="25000"/>
                  </a:schemeClr>
                </a:solidFill>
              </a:rPr>
              <a:t>Technology, Data, Decision Process SWOT Review </a:t>
            </a:r>
          </a:p>
          <a:p>
            <a:pPr marL="285750" indent="-285750">
              <a:spcBef>
                <a:spcPts val="0"/>
              </a:spcBef>
              <a:spcAft>
                <a:spcPts val="600"/>
              </a:spcAft>
              <a:buClr>
                <a:schemeClr val="tx2"/>
              </a:buClr>
              <a:buFont typeface="Wingdings" panose="05000000000000000000" pitchFamily="2" charset="2"/>
              <a:buChar char="§"/>
            </a:pPr>
            <a:r>
              <a:rPr lang="en-US" sz="1500" dirty="0">
                <a:solidFill>
                  <a:schemeClr val="tx1">
                    <a:lumMod val="75000"/>
                    <a:lumOff val="25000"/>
                  </a:schemeClr>
                </a:solidFill>
              </a:rPr>
              <a:t>Economic Rationalization of Investment Needs (ROI)</a:t>
            </a:r>
          </a:p>
          <a:p>
            <a:pPr marL="285750" indent="-285750">
              <a:spcBef>
                <a:spcPts val="0"/>
              </a:spcBef>
              <a:spcAft>
                <a:spcPts val="600"/>
              </a:spcAft>
              <a:buClr>
                <a:schemeClr val="tx2"/>
              </a:buClr>
              <a:buFont typeface="Wingdings" panose="05000000000000000000" pitchFamily="2" charset="2"/>
              <a:buChar char="§"/>
            </a:pPr>
            <a:r>
              <a:rPr lang="en-US" sz="1500" dirty="0">
                <a:solidFill>
                  <a:schemeClr val="tx1">
                    <a:lumMod val="75000"/>
                    <a:lumOff val="25000"/>
                  </a:schemeClr>
                </a:solidFill>
              </a:rPr>
              <a:t>Initiatives Roadmap </a:t>
            </a:r>
          </a:p>
        </p:txBody>
      </p:sp>
      <p:sp>
        <p:nvSpPr>
          <p:cNvPr id="16" name="TextBox 15"/>
          <p:cNvSpPr txBox="1"/>
          <p:nvPr/>
        </p:nvSpPr>
        <p:spPr>
          <a:xfrm>
            <a:off x="3514846" y="3761996"/>
            <a:ext cx="5698391" cy="1800493"/>
          </a:xfrm>
          <a:prstGeom prst="rect">
            <a:avLst/>
          </a:prstGeom>
          <a:noFill/>
        </p:spPr>
        <p:txBody>
          <a:bodyPr wrap="square" rtlCol="0">
            <a:spAutoFit/>
          </a:bodyPr>
          <a:lstStyle/>
          <a:p>
            <a:pPr>
              <a:spcBef>
                <a:spcPts val="0"/>
              </a:spcBef>
              <a:spcAft>
                <a:spcPts val="600"/>
              </a:spcAft>
            </a:pPr>
            <a:r>
              <a:rPr lang="en-US" sz="1600" b="1" cap="all" dirty="0" smtClean="0">
                <a:solidFill>
                  <a:schemeClr val="bg2"/>
                </a:solidFill>
              </a:rPr>
              <a:t>STRATEGY DESIGN AND IMPLEMENTATION Plan</a:t>
            </a:r>
            <a:endParaRPr lang="en-US" sz="1600" b="1" cap="all" dirty="0">
              <a:solidFill>
                <a:schemeClr val="bg2"/>
              </a:solidFill>
            </a:endParaRPr>
          </a:p>
          <a:p>
            <a:pPr marL="285750" indent="-285750">
              <a:spcBef>
                <a:spcPts val="0"/>
              </a:spcBef>
              <a:spcAft>
                <a:spcPts val="600"/>
              </a:spcAft>
              <a:buClr>
                <a:schemeClr val="tx2"/>
              </a:buClr>
              <a:buFont typeface="Wingdings" panose="05000000000000000000" pitchFamily="2" charset="2"/>
              <a:buChar char="§"/>
            </a:pPr>
            <a:r>
              <a:rPr lang="en-US" sz="1500" dirty="0">
                <a:solidFill>
                  <a:schemeClr val="tx1">
                    <a:lumMod val="75000"/>
                    <a:lumOff val="25000"/>
                  </a:schemeClr>
                </a:solidFill>
              </a:rPr>
              <a:t>Acquisitions, Originations OR Customer Management</a:t>
            </a:r>
          </a:p>
          <a:p>
            <a:pPr marL="285750" indent="-285750">
              <a:spcBef>
                <a:spcPts val="0"/>
              </a:spcBef>
              <a:spcAft>
                <a:spcPts val="600"/>
              </a:spcAft>
              <a:buClr>
                <a:schemeClr val="tx2"/>
              </a:buClr>
              <a:buFont typeface="Wingdings" panose="05000000000000000000" pitchFamily="2" charset="2"/>
              <a:buChar char="§"/>
            </a:pPr>
            <a:r>
              <a:rPr lang="en-US" sz="1500" dirty="0">
                <a:solidFill>
                  <a:schemeClr val="tx1">
                    <a:lumMod val="75000"/>
                    <a:lumOff val="25000"/>
                  </a:schemeClr>
                </a:solidFill>
              </a:rPr>
              <a:t>Design strategies for single process components</a:t>
            </a:r>
          </a:p>
          <a:p>
            <a:pPr marL="285750" indent="-285750">
              <a:spcBef>
                <a:spcPts val="0"/>
              </a:spcBef>
              <a:spcAft>
                <a:spcPts val="600"/>
              </a:spcAft>
              <a:buClr>
                <a:schemeClr val="tx2"/>
              </a:buClr>
              <a:buFont typeface="Wingdings" panose="05000000000000000000" pitchFamily="2" charset="2"/>
              <a:buChar char="§"/>
            </a:pPr>
            <a:r>
              <a:rPr lang="en-US" sz="1500" dirty="0">
                <a:solidFill>
                  <a:schemeClr val="tx1">
                    <a:lumMod val="75000"/>
                    <a:lumOff val="25000"/>
                  </a:schemeClr>
                </a:solidFill>
              </a:rPr>
              <a:t>Document implementation platform options</a:t>
            </a:r>
          </a:p>
          <a:p>
            <a:pPr marL="285750" indent="-285750">
              <a:spcBef>
                <a:spcPts val="0"/>
              </a:spcBef>
              <a:spcAft>
                <a:spcPts val="600"/>
              </a:spcAft>
              <a:buClr>
                <a:schemeClr val="tx2"/>
              </a:buClr>
              <a:buFont typeface="Wingdings" panose="05000000000000000000" pitchFamily="2" charset="2"/>
              <a:buChar char="§"/>
            </a:pPr>
            <a:r>
              <a:rPr lang="en-US" sz="1500" dirty="0">
                <a:solidFill>
                  <a:schemeClr val="tx1">
                    <a:lumMod val="75000"/>
                    <a:lumOff val="25000"/>
                  </a:schemeClr>
                </a:solidFill>
              </a:rPr>
              <a:t>Strategy improvements do not need to impact current </a:t>
            </a:r>
            <a:br>
              <a:rPr lang="en-US" sz="1500" dirty="0">
                <a:solidFill>
                  <a:schemeClr val="tx1">
                    <a:lumMod val="75000"/>
                    <a:lumOff val="25000"/>
                  </a:schemeClr>
                </a:solidFill>
              </a:rPr>
            </a:br>
            <a:r>
              <a:rPr lang="en-US" sz="1500" dirty="0">
                <a:solidFill>
                  <a:schemeClr val="tx1">
                    <a:lumMod val="75000"/>
                    <a:lumOff val="25000"/>
                  </a:schemeClr>
                </a:solidFill>
              </a:rPr>
              <a:t>operational </a:t>
            </a:r>
            <a:r>
              <a:rPr lang="en-US" sz="1500" dirty="0" smtClean="0">
                <a:solidFill>
                  <a:schemeClr val="tx1">
                    <a:lumMod val="75000"/>
                    <a:lumOff val="25000"/>
                  </a:schemeClr>
                </a:solidFill>
              </a:rPr>
              <a:t>processes</a:t>
            </a:r>
            <a:endParaRPr lang="en-US" sz="1500" dirty="0">
              <a:solidFill>
                <a:schemeClr val="tx1">
                  <a:lumMod val="75000"/>
                  <a:lumOff val="25000"/>
                </a:schemeClr>
              </a:solidFill>
            </a:endParaRPr>
          </a:p>
        </p:txBody>
      </p:sp>
      <p:sp>
        <p:nvSpPr>
          <p:cNvPr id="21" name="Pentagon 1"/>
          <p:cNvSpPr/>
          <p:nvPr/>
        </p:nvSpPr>
        <p:spPr>
          <a:xfrm>
            <a:off x="4107574" y="5866758"/>
            <a:ext cx="3943744" cy="602092"/>
          </a:xfrm>
          <a:custGeom>
            <a:avLst/>
            <a:gdLst>
              <a:gd name="connsiteX0" fmla="*/ 0 w 4761344"/>
              <a:gd name="connsiteY0" fmla="*/ 0 h 787952"/>
              <a:gd name="connsiteX1" fmla="*/ 4367368 w 4761344"/>
              <a:gd name="connsiteY1" fmla="*/ 0 h 787952"/>
              <a:gd name="connsiteX2" fmla="*/ 4761344 w 4761344"/>
              <a:gd name="connsiteY2" fmla="*/ 393976 h 787952"/>
              <a:gd name="connsiteX3" fmla="*/ 4367368 w 4761344"/>
              <a:gd name="connsiteY3" fmla="*/ 787952 h 787952"/>
              <a:gd name="connsiteX4" fmla="*/ 0 w 4761344"/>
              <a:gd name="connsiteY4" fmla="*/ 787952 h 787952"/>
              <a:gd name="connsiteX5" fmla="*/ 0 w 4761344"/>
              <a:gd name="connsiteY5" fmla="*/ 0 h 787952"/>
              <a:gd name="connsiteX0" fmla="*/ 0 w 4559463"/>
              <a:gd name="connsiteY0" fmla="*/ 0 h 787952"/>
              <a:gd name="connsiteX1" fmla="*/ 4367368 w 4559463"/>
              <a:gd name="connsiteY1" fmla="*/ 0 h 787952"/>
              <a:gd name="connsiteX2" fmla="*/ 4559463 w 4559463"/>
              <a:gd name="connsiteY2" fmla="*/ 382101 h 787952"/>
              <a:gd name="connsiteX3" fmla="*/ 4367368 w 4559463"/>
              <a:gd name="connsiteY3" fmla="*/ 787952 h 787952"/>
              <a:gd name="connsiteX4" fmla="*/ 0 w 4559463"/>
              <a:gd name="connsiteY4" fmla="*/ 787952 h 787952"/>
              <a:gd name="connsiteX5" fmla="*/ 0 w 4559463"/>
              <a:gd name="connsiteY5" fmla="*/ 0 h 787952"/>
              <a:gd name="connsiteX0" fmla="*/ 0 w 4639460"/>
              <a:gd name="connsiteY0" fmla="*/ 0 h 787952"/>
              <a:gd name="connsiteX1" fmla="*/ 4367368 w 4639460"/>
              <a:gd name="connsiteY1" fmla="*/ 0 h 787952"/>
              <a:gd name="connsiteX2" fmla="*/ 4639460 w 4639460"/>
              <a:gd name="connsiteY2" fmla="*/ 370226 h 787952"/>
              <a:gd name="connsiteX3" fmla="*/ 4367368 w 4639460"/>
              <a:gd name="connsiteY3" fmla="*/ 787952 h 787952"/>
              <a:gd name="connsiteX4" fmla="*/ 0 w 4639460"/>
              <a:gd name="connsiteY4" fmla="*/ 787952 h 787952"/>
              <a:gd name="connsiteX5" fmla="*/ 0 w 4639460"/>
              <a:gd name="connsiteY5" fmla="*/ 0 h 78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9460" h="787952">
                <a:moveTo>
                  <a:pt x="0" y="0"/>
                </a:moveTo>
                <a:lnTo>
                  <a:pt x="4367368" y="0"/>
                </a:lnTo>
                <a:lnTo>
                  <a:pt x="4639460" y="370226"/>
                </a:lnTo>
                <a:lnTo>
                  <a:pt x="4367368" y="787952"/>
                </a:lnTo>
                <a:lnTo>
                  <a:pt x="0" y="787952"/>
                </a:lnTo>
                <a:lnTo>
                  <a:pt x="0" y="0"/>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1"/>
          <p:cNvSpPr/>
          <p:nvPr/>
        </p:nvSpPr>
        <p:spPr>
          <a:xfrm>
            <a:off x="653136" y="5866758"/>
            <a:ext cx="3762952" cy="602092"/>
          </a:xfrm>
          <a:custGeom>
            <a:avLst/>
            <a:gdLst>
              <a:gd name="connsiteX0" fmla="*/ 0 w 4761344"/>
              <a:gd name="connsiteY0" fmla="*/ 0 h 787952"/>
              <a:gd name="connsiteX1" fmla="*/ 4367368 w 4761344"/>
              <a:gd name="connsiteY1" fmla="*/ 0 h 787952"/>
              <a:gd name="connsiteX2" fmla="*/ 4761344 w 4761344"/>
              <a:gd name="connsiteY2" fmla="*/ 393976 h 787952"/>
              <a:gd name="connsiteX3" fmla="*/ 4367368 w 4761344"/>
              <a:gd name="connsiteY3" fmla="*/ 787952 h 787952"/>
              <a:gd name="connsiteX4" fmla="*/ 0 w 4761344"/>
              <a:gd name="connsiteY4" fmla="*/ 787952 h 787952"/>
              <a:gd name="connsiteX5" fmla="*/ 0 w 4761344"/>
              <a:gd name="connsiteY5" fmla="*/ 0 h 787952"/>
              <a:gd name="connsiteX0" fmla="*/ 0 w 4559463"/>
              <a:gd name="connsiteY0" fmla="*/ 0 h 787952"/>
              <a:gd name="connsiteX1" fmla="*/ 4367368 w 4559463"/>
              <a:gd name="connsiteY1" fmla="*/ 0 h 787952"/>
              <a:gd name="connsiteX2" fmla="*/ 4559463 w 4559463"/>
              <a:gd name="connsiteY2" fmla="*/ 382101 h 787952"/>
              <a:gd name="connsiteX3" fmla="*/ 4367368 w 4559463"/>
              <a:gd name="connsiteY3" fmla="*/ 787952 h 787952"/>
              <a:gd name="connsiteX4" fmla="*/ 0 w 4559463"/>
              <a:gd name="connsiteY4" fmla="*/ 787952 h 787952"/>
              <a:gd name="connsiteX5" fmla="*/ 0 w 4559463"/>
              <a:gd name="connsiteY5" fmla="*/ 0 h 787952"/>
              <a:gd name="connsiteX0" fmla="*/ 0 w 4639460"/>
              <a:gd name="connsiteY0" fmla="*/ 0 h 787952"/>
              <a:gd name="connsiteX1" fmla="*/ 4367368 w 4639460"/>
              <a:gd name="connsiteY1" fmla="*/ 0 h 787952"/>
              <a:gd name="connsiteX2" fmla="*/ 4639460 w 4639460"/>
              <a:gd name="connsiteY2" fmla="*/ 370226 h 787952"/>
              <a:gd name="connsiteX3" fmla="*/ 4367368 w 4639460"/>
              <a:gd name="connsiteY3" fmla="*/ 787952 h 787952"/>
              <a:gd name="connsiteX4" fmla="*/ 0 w 4639460"/>
              <a:gd name="connsiteY4" fmla="*/ 787952 h 787952"/>
              <a:gd name="connsiteX5" fmla="*/ 0 w 4639460"/>
              <a:gd name="connsiteY5" fmla="*/ 0 h 78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9460" h="787952">
                <a:moveTo>
                  <a:pt x="0" y="0"/>
                </a:moveTo>
                <a:lnTo>
                  <a:pt x="4367368" y="0"/>
                </a:lnTo>
                <a:lnTo>
                  <a:pt x="4639460" y="370226"/>
                </a:lnTo>
                <a:lnTo>
                  <a:pt x="4367368" y="787952"/>
                </a:lnTo>
                <a:lnTo>
                  <a:pt x="0" y="787952"/>
                </a:lnTo>
                <a:lnTo>
                  <a:pt x="0" y="0"/>
                </a:lnTo>
                <a:close/>
              </a:path>
            </a:pathLst>
          </a:custGeom>
          <a:solidFill>
            <a:schemeClr val="tx1">
              <a:lumMod val="50000"/>
              <a:lumOff val="50000"/>
              <a:shade val="30000"/>
              <a:satMod val="1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hevron 4"/>
          <p:cNvSpPr/>
          <p:nvPr/>
        </p:nvSpPr>
        <p:spPr>
          <a:xfrm>
            <a:off x="4878307" y="5995947"/>
            <a:ext cx="2369090" cy="365760"/>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2000" b="1" kern="1200" dirty="0" smtClean="0">
                <a:solidFill>
                  <a:schemeClr val="bg1"/>
                </a:solidFill>
              </a:rPr>
              <a:t>PHASE 2</a:t>
            </a:r>
            <a:endParaRPr lang="en-US" sz="2000" b="1" kern="1200" dirty="0">
              <a:solidFill>
                <a:schemeClr val="bg1"/>
              </a:solidFill>
            </a:endParaRPr>
          </a:p>
        </p:txBody>
      </p:sp>
      <p:sp>
        <p:nvSpPr>
          <p:cNvPr id="4" name="TextBox 3"/>
          <p:cNvSpPr txBox="1"/>
          <p:nvPr/>
        </p:nvSpPr>
        <p:spPr>
          <a:xfrm>
            <a:off x="1822040" y="5978772"/>
            <a:ext cx="1425143" cy="400110"/>
          </a:xfrm>
          <a:prstGeom prst="rect">
            <a:avLst/>
          </a:prstGeom>
          <a:noFill/>
        </p:spPr>
        <p:txBody>
          <a:bodyPr wrap="square" rtlCol="0">
            <a:spAutoFit/>
          </a:bodyPr>
          <a:lstStyle/>
          <a:p>
            <a:r>
              <a:rPr lang="en-US" sz="2000" b="1" dirty="0" smtClean="0">
                <a:solidFill>
                  <a:schemeClr val="bg1"/>
                </a:solidFill>
              </a:rPr>
              <a:t>PHASE 1</a:t>
            </a:r>
            <a:endParaRPr lang="en-US" sz="2000" b="1" dirty="0">
              <a:solidFill>
                <a:schemeClr val="bg1"/>
              </a:solidFill>
            </a:endParaRPr>
          </a:p>
        </p:txBody>
      </p:sp>
      <p:sp>
        <p:nvSpPr>
          <p:cNvPr id="19" name="TextBox 18"/>
          <p:cNvSpPr txBox="1"/>
          <p:nvPr/>
        </p:nvSpPr>
        <p:spPr>
          <a:xfrm>
            <a:off x="1366404" y="2026663"/>
            <a:ext cx="1425143" cy="400110"/>
          </a:xfrm>
          <a:prstGeom prst="rect">
            <a:avLst/>
          </a:prstGeom>
          <a:noFill/>
        </p:spPr>
        <p:txBody>
          <a:bodyPr wrap="square" rtlCol="0">
            <a:spAutoFit/>
          </a:bodyPr>
          <a:lstStyle/>
          <a:p>
            <a:r>
              <a:rPr lang="en-US" sz="2000" b="1" dirty="0" smtClean="0">
                <a:solidFill>
                  <a:schemeClr val="bg1"/>
                </a:solidFill>
              </a:rPr>
              <a:t>PHASE 1</a:t>
            </a:r>
            <a:endParaRPr lang="en-US" sz="2000" b="1" dirty="0">
              <a:solidFill>
                <a:schemeClr val="bg1"/>
              </a:solidFill>
            </a:endParaRPr>
          </a:p>
        </p:txBody>
      </p:sp>
      <p:sp>
        <p:nvSpPr>
          <p:cNvPr id="27" name="Pentagon 1"/>
          <p:cNvSpPr/>
          <p:nvPr/>
        </p:nvSpPr>
        <p:spPr>
          <a:xfrm>
            <a:off x="-11874" y="3883864"/>
            <a:ext cx="3443598" cy="567404"/>
          </a:xfrm>
          <a:custGeom>
            <a:avLst/>
            <a:gdLst>
              <a:gd name="connsiteX0" fmla="*/ 0 w 4761344"/>
              <a:gd name="connsiteY0" fmla="*/ 0 h 787952"/>
              <a:gd name="connsiteX1" fmla="*/ 4367368 w 4761344"/>
              <a:gd name="connsiteY1" fmla="*/ 0 h 787952"/>
              <a:gd name="connsiteX2" fmla="*/ 4761344 w 4761344"/>
              <a:gd name="connsiteY2" fmla="*/ 393976 h 787952"/>
              <a:gd name="connsiteX3" fmla="*/ 4367368 w 4761344"/>
              <a:gd name="connsiteY3" fmla="*/ 787952 h 787952"/>
              <a:gd name="connsiteX4" fmla="*/ 0 w 4761344"/>
              <a:gd name="connsiteY4" fmla="*/ 787952 h 787952"/>
              <a:gd name="connsiteX5" fmla="*/ 0 w 4761344"/>
              <a:gd name="connsiteY5" fmla="*/ 0 h 787952"/>
              <a:gd name="connsiteX0" fmla="*/ 0 w 4559463"/>
              <a:gd name="connsiteY0" fmla="*/ 0 h 787952"/>
              <a:gd name="connsiteX1" fmla="*/ 4367368 w 4559463"/>
              <a:gd name="connsiteY1" fmla="*/ 0 h 787952"/>
              <a:gd name="connsiteX2" fmla="*/ 4559463 w 4559463"/>
              <a:gd name="connsiteY2" fmla="*/ 382101 h 787952"/>
              <a:gd name="connsiteX3" fmla="*/ 4367368 w 4559463"/>
              <a:gd name="connsiteY3" fmla="*/ 787952 h 787952"/>
              <a:gd name="connsiteX4" fmla="*/ 0 w 4559463"/>
              <a:gd name="connsiteY4" fmla="*/ 787952 h 787952"/>
              <a:gd name="connsiteX5" fmla="*/ 0 w 4559463"/>
              <a:gd name="connsiteY5" fmla="*/ 0 h 787952"/>
              <a:gd name="connsiteX0" fmla="*/ 0 w 4639460"/>
              <a:gd name="connsiteY0" fmla="*/ 0 h 787952"/>
              <a:gd name="connsiteX1" fmla="*/ 4367368 w 4639460"/>
              <a:gd name="connsiteY1" fmla="*/ 0 h 787952"/>
              <a:gd name="connsiteX2" fmla="*/ 4639460 w 4639460"/>
              <a:gd name="connsiteY2" fmla="*/ 370226 h 787952"/>
              <a:gd name="connsiteX3" fmla="*/ 4367368 w 4639460"/>
              <a:gd name="connsiteY3" fmla="*/ 787952 h 787952"/>
              <a:gd name="connsiteX4" fmla="*/ 0 w 4639460"/>
              <a:gd name="connsiteY4" fmla="*/ 787952 h 787952"/>
              <a:gd name="connsiteX5" fmla="*/ 0 w 4639460"/>
              <a:gd name="connsiteY5" fmla="*/ 0 h 78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9460" h="787952">
                <a:moveTo>
                  <a:pt x="0" y="0"/>
                </a:moveTo>
                <a:lnTo>
                  <a:pt x="4367368" y="0"/>
                </a:lnTo>
                <a:lnTo>
                  <a:pt x="4639460" y="370226"/>
                </a:lnTo>
                <a:lnTo>
                  <a:pt x="4367368" y="787952"/>
                </a:lnTo>
                <a:lnTo>
                  <a:pt x="0" y="787952"/>
                </a:lnTo>
                <a:lnTo>
                  <a:pt x="0" y="0"/>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366404" y="3960362"/>
            <a:ext cx="1425143" cy="400110"/>
          </a:xfrm>
          <a:prstGeom prst="rect">
            <a:avLst/>
          </a:prstGeom>
          <a:noFill/>
        </p:spPr>
        <p:txBody>
          <a:bodyPr wrap="square" rtlCol="0">
            <a:spAutoFit/>
          </a:bodyPr>
          <a:lstStyle/>
          <a:p>
            <a:r>
              <a:rPr lang="en-US" sz="2000" b="1" dirty="0" smtClean="0">
                <a:solidFill>
                  <a:schemeClr val="bg1"/>
                </a:solidFill>
              </a:rPr>
              <a:t>PHASE 2</a:t>
            </a:r>
            <a:endParaRPr lang="en-US" sz="2000" b="1" dirty="0">
              <a:solidFill>
                <a:schemeClr val="bg1"/>
              </a:solidFill>
            </a:endParaRPr>
          </a:p>
        </p:txBody>
      </p:sp>
    </p:spTree>
    <p:extLst>
      <p:ext uri="{BB962C8B-B14F-4D97-AF65-F5344CB8AC3E}">
        <p14:creationId xmlns:p14="http://schemas.microsoft.com/office/powerpoint/2010/main" val="2282997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74584" y="1483019"/>
            <a:ext cx="8880503" cy="1965960"/>
          </a:xfrm>
          <a:prstGeom prst="rect">
            <a:avLst/>
          </a:prstGeom>
          <a:solidFill>
            <a:schemeClr val="tx1">
              <a:lumMod val="10000"/>
              <a:lumOff val="90000"/>
            </a:schemeClr>
          </a:solidFill>
        </p:spPr>
        <p:txBody>
          <a:bodyPr/>
          <a:lstStyle/>
          <a:p>
            <a:pPr>
              <a:defRPr/>
            </a:pPr>
            <a:endParaRPr lang="en-US" dirty="0"/>
          </a:p>
        </p:txBody>
      </p:sp>
      <p:sp>
        <p:nvSpPr>
          <p:cNvPr id="13368" name="Rectangle 3"/>
          <p:cNvSpPr>
            <a:spLocks noGrp="1" noChangeArrowheads="1"/>
          </p:cNvSpPr>
          <p:nvPr>
            <p:ph type="title"/>
          </p:nvPr>
        </p:nvSpPr>
        <p:spPr>
          <a:xfrm>
            <a:off x="883027" y="259169"/>
            <a:ext cx="8240336" cy="782638"/>
          </a:xfrm>
        </p:spPr>
        <p:txBody>
          <a:bodyPr/>
          <a:lstStyle/>
          <a:p>
            <a:r>
              <a:rPr lang="en-GB" altLang="en-US" sz="2200" dirty="0" smtClean="0"/>
              <a:t>Deposits Capabilities Assessment and Strategy Design </a:t>
            </a:r>
            <a:br>
              <a:rPr lang="en-GB" altLang="en-US" sz="2200" dirty="0" smtClean="0"/>
            </a:br>
            <a:r>
              <a:rPr lang="en-GB" altLang="en-US" sz="2200" b="0" dirty="0" smtClean="0"/>
              <a:t>Phased Implementation Approach</a:t>
            </a:r>
          </a:p>
        </p:txBody>
      </p:sp>
      <p:sp>
        <p:nvSpPr>
          <p:cNvPr id="93" name="TextBox 92"/>
          <p:cNvSpPr txBox="1"/>
          <p:nvPr/>
        </p:nvSpPr>
        <p:spPr>
          <a:xfrm>
            <a:off x="83542" y="4967754"/>
            <a:ext cx="8871545" cy="1587427"/>
          </a:xfrm>
          <a:prstGeom prst="rect">
            <a:avLst/>
          </a:prstGeom>
          <a:solidFill>
            <a:schemeClr val="accent3">
              <a:lumMod val="20000"/>
              <a:lumOff val="80000"/>
            </a:schemeClr>
          </a:solidFill>
        </p:spPr>
        <p:txBody>
          <a:bodyPr/>
          <a:lstStyle/>
          <a:p>
            <a:pPr>
              <a:defRPr/>
            </a:pPr>
            <a:endParaRPr lang="en-US" dirty="0"/>
          </a:p>
        </p:txBody>
      </p:sp>
      <p:grpSp>
        <p:nvGrpSpPr>
          <p:cNvPr id="4" name="Group 3"/>
          <p:cNvGrpSpPr/>
          <p:nvPr/>
        </p:nvGrpSpPr>
        <p:grpSpPr>
          <a:xfrm>
            <a:off x="1721606" y="1235700"/>
            <a:ext cx="7233481" cy="304800"/>
            <a:chOff x="573088" y="1473200"/>
            <a:chExt cx="8382000" cy="304800"/>
          </a:xfrm>
        </p:grpSpPr>
        <p:sp>
          <p:nvSpPr>
            <p:cNvPr id="13316" name="Line 15"/>
            <p:cNvSpPr>
              <a:spLocks noChangeShapeType="1"/>
            </p:cNvSpPr>
            <p:nvPr/>
          </p:nvSpPr>
          <p:spPr bwMode="auto">
            <a:xfrm>
              <a:off x="573088" y="1627337"/>
              <a:ext cx="8382000" cy="0"/>
            </a:xfrm>
            <a:prstGeom prst="line">
              <a:avLst/>
            </a:prstGeom>
            <a:noFill/>
            <a:ln w="28575">
              <a:solidFill>
                <a:schemeClr val="bg2"/>
              </a:solidFill>
              <a:round/>
              <a:headEnd/>
              <a:tailEnd type="triangle" w="lg" len="med"/>
            </a:ln>
            <a:extLst>
              <a:ext uri="{909E8E84-426E-40DD-AFC4-6F175D3DCCD1}">
                <a14:hiddenFill xmlns:a14="http://schemas.microsoft.com/office/drawing/2010/main">
                  <a:noFill/>
                </a14:hiddenFill>
              </a:ext>
            </a:extLst>
          </p:spPr>
          <p:txBody>
            <a:bodyPr/>
            <a:lstStyle/>
            <a:p>
              <a:endParaRPr lang="en-US" dirty="0"/>
            </a:p>
          </p:txBody>
        </p:sp>
        <p:sp>
          <p:nvSpPr>
            <p:cNvPr id="13317" name="Line 16"/>
            <p:cNvSpPr>
              <a:spLocks noChangeShapeType="1"/>
            </p:cNvSpPr>
            <p:nvPr/>
          </p:nvSpPr>
          <p:spPr bwMode="auto">
            <a:xfrm>
              <a:off x="573088" y="1473200"/>
              <a:ext cx="0" cy="30480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63" name="Text Box 49"/>
          <p:cNvSpPr txBox="1">
            <a:spLocks noChangeArrowheads="1"/>
          </p:cNvSpPr>
          <p:nvPr/>
        </p:nvSpPr>
        <p:spPr bwMode="auto">
          <a:xfrm>
            <a:off x="74584" y="3548289"/>
            <a:ext cx="1647022" cy="1192634"/>
          </a:xfrm>
          <a:prstGeom prst="rect">
            <a:avLst/>
          </a:prstGeom>
          <a:noFill/>
          <a:ln w="9525">
            <a:noFill/>
            <a:miter lim="800000"/>
            <a:headEnd/>
            <a:tailEnd/>
          </a:ln>
        </p:spPr>
        <p:txBody>
          <a:bodyPr wrap="square">
            <a:spAutoFit/>
          </a:bodyPr>
          <a:lstStyle/>
          <a:p>
            <a:pPr algn="ctr">
              <a:spcBef>
                <a:spcPct val="50000"/>
              </a:spcBef>
              <a:defRPr/>
            </a:pPr>
            <a:r>
              <a:rPr lang="en-US" sz="1600" dirty="0">
                <a:solidFill>
                  <a:schemeClr val="tx1">
                    <a:lumMod val="90000"/>
                    <a:lumOff val="10000"/>
                  </a:schemeClr>
                </a:solidFill>
                <a:latin typeface="Century Gothic" panose="020B0502020202020204" pitchFamily="34" charset="0"/>
              </a:rPr>
              <a:t>Phase </a:t>
            </a:r>
            <a:r>
              <a:rPr lang="en-US" sz="1600" dirty="0" smtClean="0">
                <a:solidFill>
                  <a:schemeClr val="tx1">
                    <a:lumMod val="90000"/>
                    <a:lumOff val="10000"/>
                  </a:schemeClr>
                </a:solidFill>
                <a:latin typeface="Century Gothic" panose="020B0502020202020204" pitchFamily="34" charset="0"/>
              </a:rPr>
              <a:t>II</a:t>
            </a:r>
            <a:endParaRPr lang="en-US" sz="1600" dirty="0" smtClean="0">
              <a:solidFill>
                <a:schemeClr val="tx2"/>
              </a:solidFill>
              <a:latin typeface="Century Gothic" panose="020B0502020202020204" pitchFamily="34" charset="0"/>
            </a:endParaRPr>
          </a:p>
          <a:p>
            <a:pPr algn="ctr">
              <a:spcBef>
                <a:spcPct val="50000"/>
              </a:spcBef>
              <a:defRPr/>
            </a:pPr>
            <a:endParaRPr lang="en-US" sz="900" dirty="0" smtClean="0">
              <a:solidFill>
                <a:schemeClr val="tx2"/>
              </a:solidFill>
              <a:latin typeface="Century Gothic" panose="020B0502020202020204" pitchFamily="34" charset="0"/>
            </a:endParaRPr>
          </a:p>
          <a:p>
            <a:pPr algn="ctr">
              <a:spcBef>
                <a:spcPct val="50000"/>
              </a:spcBef>
              <a:defRPr/>
            </a:pPr>
            <a:endParaRPr lang="en-US" sz="800" dirty="0" smtClean="0">
              <a:solidFill>
                <a:schemeClr val="tx2"/>
              </a:solidFill>
              <a:latin typeface="Century Gothic" panose="020B0502020202020204" pitchFamily="34" charset="0"/>
            </a:endParaRPr>
          </a:p>
          <a:p>
            <a:pPr algn="ctr">
              <a:spcBef>
                <a:spcPct val="50000"/>
              </a:spcBef>
              <a:defRPr/>
            </a:pPr>
            <a:endParaRPr lang="en-US" sz="800" dirty="0" smtClean="0">
              <a:solidFill>
                <a:schemeClr val="tx2"/>
              </a:solidFill>
              <a:latin typeface="Century Gothic" panose="020B0502020202020204" pitchFamily="34" charset="0"/>
            </a:endParaRPr>
          </a:p>
          <a:p>
            <a:pPr algn="ctr">
              <a:spcBef>
                <a:spcPct val="50000"/>
              </a:spcBef>
              <a:defRPr/>
            </a:pPr>
            <a:r>
              <a:rPr lang="en-US" sz="1200" dirty="0" smtClean="0">
                <a:solidFill>
                  <a:schemeClr val="tx2"/>
                </a:solidFill>
                <a:latin typeface="Century Gothic" panose="020B0502020202020204" pitchFamily="34" charset="0"/>
              </a:rPr>
              <a:t>DESIGN SERVICES</a:t>
            </a:r>
            <a:endParaRPr lang="en-US" sz="1200" dirty="0">
              <a:solidFill>
                <a:schemeClr val="tx1">
                  <a:lumMod val="90000"/>
                  <a:lumOff val="10000"/>
                </a:schemeClr>
              </a:solidFill>
              <a:latin typeface="Century Gothic" panose="020B0502020202020204" pitchFamily="34" charset="0"/>
            </a:endParaRPr>
          </a:p>
        </p:txBody>
      </p:sp>
      <p:sp>
        <p:nvSpPr>
          <p:cNvPr id="13354" name="Text Box 49"/>
          <p:cNvSpPr txBox="1">
            <a:spLocks noChangeArrowheads="1"/>
          </p:cNvSpPr>
          <p:nvPr/>
        </p:nvSpPr>
        <p:spPr bwMode="auto">
          <a:xfrm>
            <a:off x="74584" y="1674181"/>
            <a:ext cx="1647022" cy="137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eaLnBrk="1" hangingPunct="1">
              <a:spcBef>
                <a:spcPct val="50000"/>
              </a:spcBef>
            </a:pPr>
            <a:r>
              <a:rPr lang="en-US" altLang="en-US" sz="1600" dirty="0">
                <a:solidFill>
                  <a:schemeClr val="tx1">
                    <a:lumMod val="90000"/>
                    <a:lumOff val="10000"/>
                  </a:schemeClr>
                </a:solidFill>
                <a:latin typeface="Century Gothic" panose="020B0502020202020204" pitchFamily="34" charset="0"/>
              </a:rPr>
              <a:t>Phase </a:t>
            </a:r>
            <a:r>
              <a:rPr lang="en-US" altLang="en-US" sz="1600" dirty="0" smtClean="0">
                <a:solidFill>
                  <a:schemeClr val="tx1">
                    <a:lumMod val="90000"/>
                    <a:lumOff val="10000"/>
                  </a:schemeClr>
                </a:solidFill>
                <a:latin typeface="Century Gothic" panose="020B0502020202020204" pitchFamily="34" charset="0"/>
              </a:rPr>
              <a:t>I</a:t>
            </a:r>
            <a:endParaRPr lang="en-US" altLang="en-US" sz="1600" dirty="0" smtClean="0">
              <a:solidFill>
                <a:schemeClr val="tx2"/>
              </a:solidFill>
              <a:latin typeface="Century Gothic" panose="020B0502020202020204" pitchFamily="34" charset="0"/>
            </a:endParaRPr>
          </a:p>
          <a:p>
            <a:pPr algn="ctr" eaLnBrk="1" hangingPunct="1">
              <a:spcBef>
                <a:spcPct val="50000"/>
              </a:spcBef>
            </a:pPr>
            <a:endParaRPr lang="en-US" altLang="en-US" sz="1200" dirty="0" smtClean="0">
              <a:solidFill>
                <a:schemeClr val="tx2"/>
              </a:solidFill>
              <a:latin typeface="Century Gothic" panose="020B0502020202020204" pitchFamily="34" charset="0"/>
            </a:endParaRPr>
          </a:p>
          <a:p>
            <a:pPr algn="ctr" eaLnBrk="1" hangingPunct="1">
              <a:spcBef>
                <a:spcPct val="50000"/>
              </a:spcBef>
            </a:pPr>
            <a:endParaRPr lang="en-US" altLang="en-US" sz="1200" dirty="0">
              <a:solidFill>
                <a:schemeClr val="tx2"/>
              </a:solidFill>
              <a:latin typeface="Century Gothic" panose="020B0502020202020204" pitchFamily="34" charset="0"/>
            </a:endParaRPr>
          </a:p>
          <a:p>
            <a:pPr algn="ctr" eaLnBrk="1" hangingPunct="1">
              <a:spcBef>
                <a:spcPct val="50000"/>
              </a:spcBef>
            </a:pPr>
            <a:endParaRPr lang="en-US" altLang="en-US" sz="900" dirty="0">
              <a:solidFill>
                <a:schemeClr val="tx2"/>
              </a:solidFill>
              <a:latin typeface="Century Gothic" panose="020B0502020202020204" pitchFamily="34" charset="0"/>
            </a:endParaRPr>
          </a:p>
          <a:p>
            <a:pPr algn="ctr" eaLnBrk="1" hangingPunct="1">
              <a:spcBef>
                <a:spcPct val="50000"/>
              </a:spcBef>
            </a:pPr>
            <a:r>
              <a:rPr lang="en-US" altLang="en-US" sz="1200" dirty="0" smtClean="0">
                <a:solidFill>
                  <a:schemeClr val="tx2"/>
                </a:solidFill>
                <a:latin typeface="Century Gothic" panose="020B0502020202020204" pitchFamily="34" charset="0"/>
              </a:rPr>
              <a:t>REVIEW SERVICES</a:t>
            </a:r>
            <a:endParaRPr lang="en-US" altLang="en-US" sz="1200" dirty="0">
              <a:solidFill>
                <a:schemeClr val="tx1">
                  <a:lumMod val="90000"/>
                  <a:lumOff val="10000"/>
                </a:schemeClr>
              </a:solidFill>
              <a:latin typeface="Century Gothic" panose="020B0502020202020204" pitchFamily="34" charset="0"/>
            </a:endParaRPr>
          </a:p>
        </p:txBody>
      </p:sp>
      <p:sp>
        <p:nvSpPr>
          <p:cNvPr id="107" name="Text Box 28"/>
          <p:cNvSpPr txBox="1">
            <a:spLocks noChangeArrowheads="1"/>
          </p:cNvSpPr>
          <p:nvPr/>
        </p:nvSpPr>
        <p:spPr bwMode="auto">
          <a:xfrm>
            <a:off x="1602856" y="1014102"/>
            <a:ext cx="762000" cy="254000"/>
          </a:xfrm>
          <a:prstGeom prst="rect">
            <a:avLst/>
          </a:prstGeom>
          <a:noFill/>
          <a:ln w="9525">
            <a:noFill/>
            <a:miter lim="800000"/>
            <a:headEnd/>
            <a:tailEnd/>
          </a:ln>
        </p:spPr>
        <p:txBody>
          <a:bodyPr>
            <a:spAutoFit/>
          </a:bodyPr>
          <a:lstStyle/>
          <a:p>
            <a:pPr>
              <a:spcBef>
                <a:spcPct val="50000"/>
              </a:spcBef>
              <a:defRPr/>
            </a:pPr>
            <a:r>
              <a:rPr lang="en-US" sz="1050" b="1" dirty="0" smtClean="0">
                <a:solidFill>
                  <a:schemeClr val="tx1">
                    <a:lumMod val="90000"/>
                    <a:lumOff val="10000"/>
                  </a:schemeClr>
                </a:solidFill>
                <a:latin typeface="Century Gothic" panose="020B0502020202020204" pitchFamily="34" charset="0"/>
              </a:rPr>
              <a:t>Day 1</a:t>
            </a:r>
            <a:endParaRPr lang="en-US" sz="1050" b="1" dirty="0">
              <a:solidFill>
                <a:schemeClr val="tx1">
                  <a:lumMod val="90000"/>
                  <a:lumOff val="10000"/>
                </a:schemeClr>
              </a:solidFill>
              <a:latin typeface="Century Gothic" panose="020B0502020202020204" pitchFamily="34" charset="0"/>
            </a:endParaRPr>
          </a:p>
        </p:txBody>
      </p:sp>
      <p:sp>
        <p:nvSpPr>
          <p:cNvPr id="55" name="Text Box 28"/>
          <p:cNvSpPr txBox="1">
            <a:spLocks noChangeArrowheads="1"/>
          </p:cNvSpPr>
          <p:nvPr/>
        </p:nvSpPr>
        <p:spPr bwMode="auto">
          <a:xfrm>
            <a:off x="8566525" y="1076691"/>
            <a:ext cx="549413" cy="253916"/>
          </a:xfrm>
          <a:prstGeom prst="rect">
            <a:avLst/>
          </a:prstGeom>
          <a:noFill/>
          <a:ln w="9525">
            <a:noFill/>
            <a:miter lim="800000"/>
            <a:headEnd/>
            <a:tailEnd/>
          </a:ln>
        </p:spPr>
        <p:txBody>
          <a:bodyPr wrap="square">
            <a:spAutoFit/>
          </a:bodyPr>
          <a:lstStyle/>
          <a:p>
            <a:pPr>
              <a:spcBef>
                <a:spcPct val="50000"/>
              </a:spcBef>
              <a:defRPr/>
            </a:pPr>
            <a:r>
              <a:rPr lang="en-US" sz="1050" b="1" dirty="0" smtClean="0">
                <a:solidFill>
                  <a:schemeClr val="tx1">
                    <a:lumMod val="90000"/>
                    <a:lumOff val="10000"/>
                  </a:schemeClr>
                </a:solidFill>
                <a:latin typeface="Century Gothic" panose="020B0502020202020204" pitchFamily="34" charset="0"/>
              </a:rPr>
              <a:t>TBD</a:t>
            </a:r>
            <a:endParaRPr lang="en-US" sz="1050" b="1" dirty="0">
              <a:solidFill>
                <a:schemeClr val="tx1">
                  <a:lumMod val="90000"/>
                  <a:lumOff val="10000"/>
                </a:schemeClr>
              </a:solidFill>
              <a:latin typeface="Century Gothic" panose="020B0502020202020204" pitchFamily="34" charset="0"/>
            </a:endParaRPr>
          </a:p>
        </p:txBody>
      </p:sp>
      <p:sp>
        <p:nvSpPr>
          <p:cNvPr id="57" name="Text Box 49"/>
          <p:cNvSpPr txBox="1">
            <a:spLocks noChangeArrowheads="1"/>
          </p:cNvSpPr>
          <p:nvPr/>
        </p:nvSpPr>
        <p:spPr bwMode="auto">
          <a:xfrm>
            <a:off x="83542" y="5012446"/>
            <a:ext cx="1638064" cy="1608133"/>
          </a:xfrm>
          <a:prstGeom prst="rect">
            <a:avLst/>
          </a:prstGeom>
          <a:noFill/>
          <a:ln w="9525">
            <a:noFill/>
            <a:miter lim="800000"/>
            <a:headEnd/>
            <a:tailEnd/>
          </a:ln>
        </p:spPr>
        <p:txBody>
          <a:bodyPr wrap="square">
            <a:spAutoFit/>
          </a:bodyPr>
          <a:lstStyle/>
          <a:p>
            <a:pPr algn="ctr">
              <a:spcBef>
                <a:spcPct val="50000"/>
              </a:spcBef>
              <a:defRPr/>
            </a:pPr>
            <a:r>
              <a:rPr lang="en-US" sz="1600" dirty="0">
                <a:solidFill>
                  <a:schemeClr val="tx1">
                    <a:lumMod val="90000"/>
                    <a:lumOff val="10000"/>
                  </a:schemeClr>
                </a:solidFill>
                <a:latin typeface="Century Gothic" panose="020B0502020202020204" pitchFamily="34" charset="0"/>
              </a:rPr>
              <a:t>Phase III</a:t>
            </a:r>
          </a:p>
          <a:p>
            <a:pPr>
              <a:spcBef>
                <a:spcPct val="50000"/>
              </a:spcBef>
              <a:defRPr/>
            </a:pPr>
            <a:endParaRPr lang="en-US" sz="1200" dirty="0" smtClean="0">
              <a:solidFill>
                <a:schemeClr val="tx2"/>
              </a:solidFill>
              <a:latin typeface="Century Gothic" panose="020B0502020202020204" pitchFamily="34" charset="0"/>
            </a:endParaRPr>
          </a:p>
          <a:p>
            <a:pPr>
              <a:spcBef>
                <a:spcPct val="50000"/>
              </a:spcBef>
              <a:defRPr/>
            </a:pPr>
            <a:endParaRPr lang="en-US" sz="800" dirty="0" smtClean="0">
              <a:solidFill>
                <a:schemeClr val="tx2"/>
              </a:solidFill>
              <a:latin typeface="Century Gothic" panose="020B0502020202020204" pitchFamily="34" charset="0"/>
            </a:endParaRPr>
          </a:p>
          <a:p>
            <a:pPr>
              <a:spcBef>
                <a:spcPct val="50000"/>
              </a:spcBef>
              <a:defRPr/>
            </a:pPr>
            <a:endParaRPr lang="en-US" sz="500" dirty="0" smtClean="0">
              <a:solidFill>
                <a:schemeClr val="tx2"/>
              </a:solidFill>
              <a:latin typeface="Century Gothic" panose="020B0502020202020204" pitchFamily="34" charset="0"/>
            </a:endParaRPr>
          </a:p>
          <a:p>
            <a:pPr algn="ctr">
              <a:spcBef>
                <a:spcPct val="50000"/>
              </a:spcBef>
              <a:defRPr/>
            </a:pPr>
            <a:r>
              <a:rPr lang="en-US" sz="1200" dirty="0" smtClean="0">
                <a:solidFill>
                  <a:schemeClr val="tx2"/>
                </a:solidFill>
                <a:latin typeface="Century Gothic" panose="020B0502020202020204" pitchFamily="34" charset="0"/>
              </a:rPr>
              <a:t>CUSTOMER MANAGEMENT SERVICES</a:t>
            </a:r>
            <a:endParaRPr lang="en-US" sz="1200" dirty="0">
              <a:solidFill>
                <a:schemeClr val="tx1">
                  <a:lumMod val="90000"/>
                  <a:lumOff val="10000"/>
                </a:schemeClr>
              </a:solidFill>
              <a:latin typeface="Century Gothic" panose="020B0502020202020204" pitchFamily="34" charset="0"/>
            </a:endParaRPr>
          </a:p>
        </p:txBody>
      </p:sp>
      <p:grpSp>
        <p:nvGrpSpPr>
          <p:cNvPr id="2" name="Group 1"/>
          <p:cNvGrpSpPr/>
          <p:nvPr/>
        </p:nvGrpSpPr>
        <p:grpSpPr>
          <a:xfrm>
            <a:off x="1721606" y="1485010"/>
            <a:ext cx="7112200" cy="5064826"/>
            <a:chOff x="1769106" y="1494993"/>
            <a:chExt cx="7112200" cy="4868068"/>
          </a:xfrm>
        </p:grpSpPr>
        <p:sp>
          <p:nvSpPr>
            <p:cNvPr id="6" name="Line 3"/>
            <p:cNvSpPr>
              <a:spLocks noChangeShapeType="1"/>
            </p:cNvSpPr>
            <p:nvPr/>
          </p:nvSpPr>
          <p:spPr bwMode="auto">
            <a:xfrm>
              <a:off x="1769106" y="1525290"/>
              <a:ext cx="0" cy="4833826"/>
            </a:xfrm>
            <a:prstGeom prst="line">
              <a:avLst/>
            </a:prstGeom>
            <a:noFill/>
            <a:ln w="19050" cap="rnd">
              <a:solidFill>
                <a:schemeClr val="tx1">
                  <a:lumMod val="25000"/>
                  <a:lumOff val="75000"/>
                </a:schemeClr>
              </a:solidFill>
              <a:prstDash val="solid"/>
              <a:round/>
              <a:headEnd/>
              <a:tailEnd/>
            </a:ln>
            <a:effectLst/>
          </p:spPr>
          <p:txBody>
            <a:bodyPr/>
            <a:lstStyle/>
            <a:p>
              <a:pPr>
                <a:defRPr/>
              </a:pPr>
              <a:endParaRPr lang="en-US" dirty="0"/>
            </a:p>
          </p:txBody>
        </p:sp>
        <p:sp>
          <p:nvSpPr>
            <p:cNvPr id="18" name="Line 55"/>
            <p:cNvSpPr>
              <a:spLocks noChangeShapeType="1"/>
            </p:cNvSpPr>
            <p:nvPr/>
          </p:nvSpPr>
          <p:spPr bwMode="auto">
            <a:xfrm>
              <a:off x="8881306" y="1494993"/>
              <a:ext cx="0" cy="4833826"/>
            </a:xfrm>
            <a:prstGeom prst="line">
              <a:avLst/>
            </a:prstGeom>
            <a:noFill/>
            <a:ln w="19050" cap="rnd">
              <a:solidFill>
                <a:schemeClr val="tx1">
                  <a:lumMod val="25000"/>
                  <a:lumOff val="75000"/>
                </a:schemeClr>
              </a:solidFill>
              <a:prstDash val="solid"/>
              <a:round/>
              <a:headEnd/>
              <a:tailEnd/>
            </a:ln>
            <a:effectLst/>
          </p:spPr>
          <p:txBody>
            <a:bodyPr/>
            <a:lstStyle/>
            <a:p>
              <a:pPr>
                <a:defRPr/>
              </a:pPr>
              <a:endParaRPr lang="en-US" dirty="0"/>
            </a:p>
          </p:txBody>
        </p:sp>
        <p:sp>
          <p:nvSpPr>
            <p:cNvPr id="56" name="Line 12"/>
            <p:cNvSpPr>
              <a:spLocks noChangeShapeType="1"/>
            </p:cNvSpPr>
            <p:nvPr/>
          </p:nvSpPr>
          <p:spPr bwMode="auto">
            <a:xfrm>
              <a:off x="2229233" y="1526858"/>
              <a:ext cx="0" cy="4833826"/>
            </a:xfrm>
            <a:prstGeom prst="line">
              <a:avLst/>
            </a:prstGeom>
            <a:noFill/>
            <a:ln w="19050" cap="rnd">
              <a:solidFill>
                <a:schemeClr val="tx1">
                  <a:lumMod val="25000"/>
                  <a:lumOff val="75000"/>
                </a:schemeClr>
              </a:solidFill>
              <a:prstDash val="lgDash"/>
              <a:round/>
              <a:headEnd/>
              <a:tailEnd/>
            </a:ln>
            <a:effectLst/>
          </p:spPr>
          <p:txBody>
            <a:bodyPr/>
            <a:lstStyle/>
            <a:p>
              <a:pPr>
                <a:defRPr/>
              </a:pPr>
              <a:endParaRPr lang="en-US" dirty="0"/>
            </a:p>
          </p:txBody>
        </p:sp>
        <p:sp>
          <p:nvSpPr>
            <p:cNvPr id="58" name="Line 13"/>
            <p:cNvSpPr>
              <a:spLocks noChangeShapeType="1"/>
            </p:cNvSpPr>
            <p:nvPr/>
          </p:nvSpPr>
          <p:spPr bwMode="auto">
            <a:xfrm>
              <a:off x="2665658" y="1526860"/>
              <a:ext cx="0" cy="4833826"/>
            </a:xfrm>
            <a:prstGeom prst="line">
              <a:avLst/>
            </a:prstGeom>
            <a:noFill/>
            <a:ln w="19050" cap="rnd">
              <a:solidFill>
                <a:schemeClr val="tx1">
                  <a:lumMod val="25000"/>
                  <a:lumOff val="75000"/>
                </a:schemeClr>
              </a:solidFill>
              <a:prstDash val="lgDash"/>
              <a:round/>
              <a:headEnd/>
              <a:tailEnd/>
            </a:ln>
            <a:effectLst/>
          </p:spPr>
          <p:txBody>
            <a:bodyPr/>
            <a:lstStyle/>
            <a:p>
              <a:pPr>
                <a:defRPr/>
              </a:pPr>
              <a:endParaRPr lang="en-US" dirty="0"/>
            </a:p>
          </p:txBody>
        </p:sp>
        <p:sp>
          <p:nvSpPr>
            <p:cNvPr id="59" name="Line 14"/>
            <p:cNvSpPr>
              <a:spLocks noChangeShapeType="1"/>
            </p:cNvSpPr>
            <p:nvPr/>
          </p:nvSpPr>
          <p:spPr bwMode="auto">
            <a:xfrm>
              <a:off x="3102083" y="1526860"/>
              <a:ext cx="0" cy="4833826"/>
            </a:xfrm>
            <a:prstGeom prst="line">
              <a:avLst/>
            </a:prstGeom>
            <a:noFill/>
            <a:ln w="19050" cap="rnd">
              <a:solidFill>
                <a:schemeClr val="tx1">
                  <a:lumMod val="25000"/>
                  <a:lumOff val="75000"/>
                </a:schemeClr>
              </a:solidFill>
              <a:prstDash val="lgDash"/>
              <a:round/>
              <a:headEnd/>
              <a:tailEnd/>
            </a:ln>
            <a:effectLst/>
          </p:spPr>
          <p:txBody>
            <a:bodyPr/>
            <a:lstStyle/>
            <a:p>
              <a:pPr>
                <a:defRPr/>
              </a:pPr>
              <a:endParaRPr lang="en-US" dirty="0"/>
            </a:p>
          </p:txBody>
        </p:sp>
        <p:sp>
          <p:nvSpPr>
            <p:cNvPr id="60" name="Line 11"/>
            <p:cNvSpPr>
              <a:spLocks noChangeShapeType="1"/>
            </p:cNvSpPr>
            <p:nvPr/>
          </p:nvSpPr>
          <p:spPr bwMode="auto">
            <a:xfrm>
              <a:off x="3552331" y="1527260"/>
              <a:ext cx="0" cy="4833826"/>
            </a:xfrm>
            <a:prstGeom prst="line">
              <a:avLst/>
            </a:prstGeom>
            <a:noFill/>
            <a:ln w="19050" cap="rnd">
              <a:solidFill>
                <a:schemeClr val="tx1">
                  <a:lumMod val="25000"/>
                  <a:lumOff val="75000"/>
                </a:schemeClr>
              </a:solidFill>
              <a:prstDash val="lgDash"/>
              <a:round/>
              <a:headEnd/>
              <a:tailEnd/>
            </a:ln>
            <a:effectLst/>
          </p:spPr>
          <p:txBody>
            <a:bodyPr/>
            <a:lstStyle/>
            <a:p>
              <a:pPr>
                <a:defRPr/>
              </a:pPr>
              <a:endParaRPr lang="en-US" dirty="0"/>
            </a:p>
          </p:txBody>
        </p:sp>
        <p:sp>
          <p:nvSpPr>
            <p:cNvPr id="65" name="Line 12"/>
            <p:cNvSpPr>
              <a:spLocks noChangeShapeType="1"/>
            </p:cNvSpPr>
            <p:nvPr/>
          </p:nvSpPr>
          <p:spPr bwMode="auto">
            <a:xfrm>
              <a:off x="4024381" y="1527260"/>
              <a:ext cx="0" cy="4833826"/>
            </a:xfrm>
            <a:prstGeom prst="line">
              <a:avLst/>
            </a:prstGeom>
            <a:noFill/>
            <a:ln w="19050" cap="rnd">
              <a:solidFill>
                <a:schemeClr val="tx1">
                  <a:lumMod val="25000"/>
                  <a:lumOff val="75000"/>
                </a:schemeClr>
              </a:solidFill>
              <a:prstDash val="lgDash"/>
              <a:round/>
              <a:headEnd/>
              <a:tailEnd/>
            </a:ln>
            <a:effectLst/>
          </p:spPr>
          <p:txBody>
            <a:bodyPr/>
            <a:lstStyle/>
            <a:p>
              <a:pPr>
                <a:defRPr/>
              </a:pPr>
              <a:endParaRPr lang="en-US" dirty="0"/>
            </a:p>
          </p:txBody>
        </p:sp>
        <p:sp>
          <p:nvSpPr>
            <p:cNvPr id="66" name="Line 13"/>
            <p:cNvSpPr>
              <a:spLocks noChangeShapeType="1"/>
            </p:cNvSpPr>
            <p:nvPr/>
          </p:nvSpPr>
          <p:spPr bwMode="auto">
            <a:xfrm>
              <a:off x="4472681" y="1527260"/>
              <a:ext cx="0" cy="4833826"/>
            </a:xfrm>
            <a:prstGeom prst="line">
              <a:avLst/>
            </a:prstGeom>
            <a:noFill/>
            <a:ln w="19050" cap="rnd">
              <a:solidFill>
                <a:schemeClr val="tx1">
                  <a:lumMod val="25000"/>
                  <a:lumOff val="75000"/>
                </a:schemeClr>
              </a:solidFill>
              <a:prstDash val="lgDash"/>
              <a:round/>
              <a:headEnd/>
              <a:tailEnd/>
            </a:ln>
            <a:effectLst/>
          </p:spPr>
          <p:txBody>
            <a:bodyPr/>
            <a:lstStyle/>
            <a:p>
              <a:pPr>
                <a:defRPr/>
              </a:pPr>
              <a:endParaRPr lang="en-US" dirty="0"/>
            </a:p>
          </p:txBody>
        </p:sp>
        <p:sp>
          <p:nvSpPr>
            <p:cNvPr id="70" name="Line 14"/>
            <p:cNvSpPr>
              <a:spLocks noChangeShapeType="1"/>
            </p:cNvSpPr>
            <p:nvPr/>
          </p:nvSpPr>
          <p:spPr bwMode="auto">
            <a:xfrm>
              <a:off x="4897231" y="1527260"/>
              <a:ext cx="0" cy="4833826"/>
            </a:xfrm>
            <a:prstGeom prst="line">
              <a:avLst/>
            </a:prstGeom>
            <a:noFill/>
            <a:ln w="19050" cap="rnd">
              <a:solidFill>
                <a:schemeClr val="tx1">
                  <a:lumMod val="25000"/>
                  <a:lumOff val="75000"/>
                </a:schemeClr>
              </a:solidFill>
              <a:prstDash val="lgDash"/>
              <a:round/>
              <a:headEnd/>
              <a:tailEnd/>
            </a:ln>
            <a:effectLst/>
          </p:spPr>
          <p:txBody>
            <a:bodyPr/>
            <a:lstStyle/>
            <a:p>
              <a:pPr>
                <a:defRPr/>
              </a:pPr>
              <a:endParaRPr lang="en-US" dirty="0"/>
            </a:p>
          </p:txBody>
        </p:sp>
        <p:sp>
          <p:nvSpPr>
            <p:cNvPr id="50" name="Line 11"/>
            <p:cNvSpPr>
              <a:spLocks noChangeShapeType="1"/>
            </p:cNvSpPr>
            <p:nvPr/>
          </p:nvSpPr>
          <p:spPr bwMode="auto">
            <a:xfrm>
              <a:off x="5357283" y="1528835"/>
              <a:ext cx="0" cy="4833826"/>
            </a:xfrm>
            <a:prstGeom prst="line">
              <a:avLst/>
            </a:prstGeom>
            <a:noFill/>
            <a:ln w="19050" cap="rnd">
              <a:solidFill>
                <a:schemeClr val="tx1">
                  <a:lumMod val="25000"/>
                  <a:lumOff val="75000"/>
                </a:schemeClr>
              </a:solidFill>
              <a:prstDash val="lgDash"/>
              <a:round/>
              <a:headEnd/>
              <a:tailEnd/>
            </a:ln>
            <a:effectLst/>
          </p:spPr>
          <p:txBody>
            <a:bodyPr/>
            <a:lstStyle/>
            <a:p>
              <a:pPr>
                <a:defRPr/>
              </a:pPr>
              <a:endParaRPr lang="en-US" dirty="0"/>
            </a:p>
          </p:txBody>
        </p:sp>
        <p:sp>
          <p:nvSpPr>
            <p:cNvPr id="51" name="Line 12"/>
            <p:cNvSpPr>
              <a:spLocks noChangeShapeType="1"/>
            </p:cNvSpPr>
            <p:nvPr/>
          </p:nvSpPr>
          <p:spPr bwMode="auto">
            <a:xfrm>
              <a:off x="5829333" y="1528834"/>
              <a:ext cx="0" cy="4833826"/>
            </a:xfrm>
            <a:prstGeom prst="line">
              <a:avLst/>
            </a:prstGeom>
            <a:noFill/>
            <a:ln w="19050" cap="rnd">
              <a:solidFill>
                <a:schemeClr val="tx1">
                  <a:lumMod val="25000"/>
                  <a:lumOff val="75000"/>
                </a:schemeClr>
              </a:solidFill>
              <a:prstDash val="lgDash"/>
              <a:round/>
              <a:headEnd/>
              <a:tailEnd/>
            </a:ln>
            <a:effectLst/>
          </p:spPr>
          <p:txBody>
            <a:bodyPr/>
            <a:lstStyle/>
            <a:p>
              <a:pPr>
                <a:defRPr/>
              </a:pPr>
              <a:endParaRPr lang="en-US" dirty="0"/>
            </a:p>
          </p:txBody>
        </p:sp>
        <p:sp>
          <p:nvSpPr>
            <p:cNvPr id="52" name="Line 13"/>
            <p:cNvSpPr>
              <a:spLocks noChangeShapeType="1"/>
            </p:cNvSpPr>
            <p:nvPr/>
          </p:nvSpPr>
          <p:spPr bwMode="auto">
            <a:xfrm>
              <a:off x="6265758" y="1528834"/>
              <a:ext cx="0" cy="4833826"/>
            </a:xfrm>
            <a:prstGeom prst="line">
              <a:avLst/>
            </a:prstGeom>
            <a:noFill/>
            <a:ln w="19050" cap="rnd">
              <a:solidFill>
                <a:schemeClr val="tx1">
                  <a:lumMod val="25000"/>
                  <a:lumOff val="75000"/>
                </a:schemeClr>
              </a:solidFill>
              <a:prstDash val="lgDash"/>
              <a:round/>
              <a:headEnd/>
              <a:tailEnd/>
            </a:ln>
            <a:effectLst/>
          </p:spPr>
          <p:txBody>
            <a:bodyPr/>
            <a:lstStyle/>
            <a:p>
              <a:pPr>
                <a:defRPr/>
              </a:pPr>
              <a:endParaRPr lang="en-US" dirty="0"/>
            </a:p>
          </p:txBody>
        </p:sp>
        <p:sp>
          <p:nvSpPr>
            <p:cNvPr id="53" name="Line 14"/>
            <p:cNvSpPr>
              <a:spLocks noChangeShapeType="1"/>
            </p:cNvSpPr>
            <p:nvPr/>
          </p:nvSpPr>
          <p:spPr bwMode="auto">
            <a:xfrm>
              <a:off x="6702183" y="1528834"/>
              <a:ext cx="0" cy="4833826"/>
            </a:xfrm>
            <a:prstGeom prst="line">
              <a:avLst/>
            </a:prstGeom>
            <a:noFill/>
            <a:ln w="19050" cap="rnd">
              <a:solidFill>
                <a:schemeClr val="tx1">
                  <a:lumMod val="25000"/>
                  <a:lumOff val="75000"/>
                </a:schemeClr>
              </a:solidFill>
              <a:prstDash val="lgDash"/>
              <a:round/>
              <a:headEnd/>
              <a:tailEnd/>
            </a:ln>
            <a:effectLst/>
          </p:spPr>
          <p:txBody>
            <a:bodyPr/>
            <a:lstStyle/>
            <a:p>
              <a:pPr>
                <a:defRPr/>
              </a:pPr>
              <a:endParaRPr lang="en-US" dirty="0"/>
            </a:p>
          </p:txBody>
        </p:sp>
        <p:sp>
          <p:nvSpPr>
            <p:cNvPr id="14" name="Line 11"/>
            <p:cNvSpPr>
              <a:spLocks noChangeShapeType="1"/>
            </p:cNvSpPr>
            <p:nvPr/>
          </p:nvSpPr>
          <p:spPr bwMode="auto">
            <a:xfrm>
              <a:off x="7152431" y="1529234"/>
              <a:ext cx="0" cy="4833826"/>
            </a:xfrm>
            <a:prstGeom prst="line">
              <a:avLst/>
            </a:prstGeom>
            <a:noFill/>
            <a:ln w="19050" cap="rnd">
              <a:solidFill>
                <a:schemeClr val="tx1">
                  <a:lumMod val="25000"/>
                  <a:lumOff val="75000"/>
                </a:schemeClr>
              </a:solidFill>
              <a:prstDash val="lgDash"/>
              <a:round/>
              <a:headEnd/>
              <a:tailEnd/>
            </a:ln>
            <a:effectLst/>
          </p:spPr>
          <p:txBody>
            <a:bodyPr/>
            <a:lstStyle/>
            <a:p>
              <a:pPr>
                <a:defRPr/>
              </a:pPr>
              <a:endParaRPr lang="en-US" dirty="0"/>
            </a:p>
          </p:txBody>
        </p:sp>
        <p:sp>
          <p:nvSpPr>
            <p:cNvPr id="15" name="Line 12"/>
            <p:cNvSpPr>
              <a:spLocks noChangeShapeType="1"/>
            </p:cNvSpPr>
            <p:nvPr/>
          </p:nvSpPr>
          <p:spPr bwMode="auto">
            <a:xfrm>
              <a:off x="7624481" y="1529235"/>
              <a:ext cx="0" cy="4833826"/>
            </a:xfrm>
            <a:prstGeom prst="line">
              <a:avLst/>
            </a:prstGeom>
            <a:noFill/>
            <a:ln w="19050" cap="rnd">
              <a:solidFill>
                <a:schemeClr val="tx1">
                  <a:lumMod val="25000"/>
                  <a:lumOff val="75000"/>
                </a:schemeClr>
              </a:solidFill>
              <a:prstDash val="lgDash"/>
              <a:round/>
              <a:headEnd/>
              <a:tailEnd/>
            </a:ln>
            <a:effectLst/>
          </p:spPr>
          <p:txBody>
            <a:bodyPr/>
            <a:lstStyle/>
            <a:p>
              <a:pPr>
                <a:defRPr/>
              </a:pPr>
              <a:endParaRPr lang="en-US" dirty="0"/>
            </a:p>
          </p:txBody>
        </p:sp>
        <p:sp>
          <p:nvSpPr>
            <p:cNvPr id="16" name="Line 13"/>
            <p:cNvSpPr>
              <a:spLocks noChangeShapeType="1"/>
            </p:cNvSpPr>
            <p:nvPr/>
          </p:nvSpPr>
          <p:spPr bwMode="auto">
            <a:xfrm>
              <a:off x="8072781" y="1529235"/>
              <a:ext cx="0" cy="4833826"/>
            </a:xfrm>
            <a:prstGeom prst="line">
              <a:avLst/>
            </a:prstGeom>
            <a:noFill/>
            <a:ln w="19050" cap="rnd">
              <a:solidFill>
                <a:schemeClr val="tx1">
                  <a:lumMod val="25000"/>
                  <a:lumOff val="75000"/>
                </a:schemeClr>
              </a:solidFill>
              <a:prstDash val="lgDash"/>
              <a:round/>
              <a:headEnd/>
              <a:tailEnd/>
            </a:ln>
            <a:effectLst/>
          </p:spPr>
          <p:txBody>
            <a:bodyPr/>
            <a:lstStyle/>
            <a:p>
              <a:pPr>
                <a:defRPr/>
              </a:pPr>
              <a:endParaRPr lang="en-US" dirty="0"/>
            </a:p>
          </p:txBody>
        </p:sp>
        <p:sp>
          <p:nvSpPr>
            <p:cNvPr id="17" name="Line 14"/>
            <p:cNvSpPr>
              <a:spLocks noChangeShapeType="1"/>
            </p:cNvSpPr>
            <p:nvPr/>
          </p:nvSpPr>
          <p:spPr bwMode="auto">
            <a:xfrm>
              <a:off x="8497331" y="1529235"/>
              <a:ext cx="0" cy="4833826"/>
            </a:xfrm>
            <a:prstGeom prst="line">
              <a:avLst/>
            </a:prstGeom>
            <a:noFill/>
            <a:ln w="19050" cap="rnd">
              <a:solidFill>
                <a:schemeClr val="tx1">
                  <a:lumMod val="25000"/>
                  <a:lumOff val="75000"/>
                </a:schemeClr>
              </a:solidFill>
              <a:prstDash val="lgDash"/>
              <a:round/>
              <a:headEnd/>
              <a:tailEnd/>
            </a:ln>
            <a:effectLst/>
          </p:spPr>
          <p:txBody>
            <a:bodyPr/>
            <a:lstStyle/>
            <a:p>
              <a:pPr>
                <a:defRPr/>
              </a:pPr>
              <a:endParaRPr lang="en-US" dirty="0"/>
            </a:p>
          </p:txBody>
        </p:sp>
        <p:sp>
          <p:nvSpPr>
            <p:cNvPr id="74" name="Line 11"/>
            <p:cNvSpPr>
              <a:spLocks noChangeShapeType="1"/>
            </p:cNvSpPr>
            <p:nvPr/>
          </p:nvSpPr>
          <p:spPr bwMode="auto">
            <a:xfrm>
              <a:off x="1769106" y="1525290"/>
              <a:ext cx="0" cy="4833826"/>
            </a:xfrm>
            <a:prstGeom prst="line">
              <a:avLst/>
            </a:prstGeom>
            <a:noFill/>
            <a:ln w="19050" cap="rnd">
              <a:solidFill>
                <a:schemeClr val="tx1">
                  <a:lumMod val="25000"/>
                  <a:lumOff val="75000"/>
                </a:schemeClr>
              </a:solidFill>
              <a:prstDash val="lgDash"/>
              <a:round/>
              <a:headEnd/>
              <a:tailEnd/>
            </a:ln>
            <a:effectLst/>
          </p:spPr>
          <p:txBody>
            <a:bodyPr/>
            <a:lstStyle/>
            <a:p>
              <a:pPr>
                <a:defRPr/>
              </a:pPr>
              <a:endParaRPr lang="en-US" dirty="0"/>
            </a:p>
          </p:txBody>
        </p:sp>
      </p:grpSp>
      <p:grpSp>
        <p:nvGrpSpPr>
          <p:cNvPr id="67" name="Group 66"/>
          <p:cNvGrpSpPr/>
          <p:nvPr/>
        </p:nvGrpSpPr>
        <p:grpSpPr>
          <a:xfrm>
            <a:off x="1757231" y="1544706"/>
            <a:ext cx="1359677" cy="1781867"/>
            <a:chOff x="3943721" y="5457974"/>
            <a:chExt cx="4996959" cy="784366"/>
          </a:xfrm>
          <a:solidFill>
            <a:schemeClr val="accent6">
              <a:lumMod val="60000"/>
              <a:lumOff val="40000"/>
            </a:schemeClr>
          </a:solidFill>
          <a:effectLst>
            <a:outerShdw blurRad="50800" dist="38100" dir="2700000" algn="tl" rotWithShape="0">
              <a:prstClr val="black">
                <a:alpha val="40000"/>
              </a:prstClr>
            </a:outerShdw>
          </a:effectLst>
        </p:grpSpPr>
        <p:sp>
          <p:nvSpPr>
            <p:cNvPr id="68" name="Rounded Rectangle 66"/>
            <p:cNvSpPr>
              <a:spLocks noChangeArrowheads="1"/>
            </p:cNvSpPr>
            <p:nvPr/>
          </p:nvSpPr>
          <p:spPr bwMode="auto">
            <a:xfrm>
              <a:off x="3943721" y="5457974"/>
              <a:ext cx="4996959" cy="784366"/>
            </a:xfrm>
            <a:prstGeom prst="roundRect">
              <a:avLst>
                <a:gd name="adj" fmla="val 10000"/>
              </a:avLst>
            </a:prstGeom>
            <a:grpFill/>
            <a:ln w="28575">
              <a:solidFill>
                <a:schemeClr val="bg1"/>
              </a:solidFill>
              <a:round/>
              <a:headEnd/>
              <a:tailEnd/>
            </a:ln>
            <a:scene3d>
              <a:camera prst="orthographicFront"/>
              <a:lightRig rig="threePt" dir="t"/>
            </a:scene3d>
            <a:sp3d/>
          </p:spPr>
          <p:txBody>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eaLnBrk="1" hangingPunct="1"/>
              <a:endParaRPr lang="en-US" altLang="en-US" sz="1100" dirty="0">
                <a:latin typeface="Century Gothic" panose="020B0502020202020204" pitchFamily="34" charset="0"/>
              </a:endParaRPr>
            </a:p>
          </p:txBody>
        </p:sp>
        <p:sp>
          <p:nvSpPr>
            <p:cNvPr id="69" name="Rounded Rectangle 4"/>
            <p:cNvSpPr>
              <a:spLocks noChangeArrowheads="1"/>
            </p:cNvSpPr>
            <p:nvPr/>
          </p:nvSpPr>
          <p:spPr bwMode="auto">
            <a:xfrm>
              <a:off x="4146918" y="5489072"/>
              <a:ext cx="4678067" cy="738479"/>
            </a:xfrm>
            <a:prstGeom prst="rect">
              <a:avLst/>
            </a:prstGeom>
            <a:grpFill/>
            <a:ln w="9525">
              <a:noFill/>
              <a:miter lim="800000"/>
              <a:headEnd/>
              <a:tailEnd/>
            </a:ln>
            <a:scene3d>
              <a:camera prst="orthographicFront"/>
              <a:lightRig rig="threePt" dir="t"/>
            </a:scene3d>
            <a:sp3d/>
            <a:extLst/>
          </p:spPr>
          <p:txBody>
            <a:bodyPr lIns="45720" rIns="45720" anchor="ctr"/>
            <a:lstStyle>
              <a:lvl1pPr defTabSz="533400" eaLnBrk="0" hangingPunct="0">
                <a:defRPr sz="1000">
                  <a:solidFill>
                    <a:schemeClr val="tx1"/>
                  </a:solidFill>
                  <a:latin typeface="Arial" pitchFamily="34" charset="0"/>
                </a:defRPr>
              </a:lvl1pPr>
              <a:lvl2pPr marL="742950" indent="-285750" defTabSz="533400" eaLnBrk="0" hangingPunct="0">
                <a:defRPr sz="1000">
                  <a:solidFill>
                    <a:schemeClr val="tx1"/>
                  </a:solidFill>
                  <a:latin typeface="Arial" pitchFamily="34" charset="0"/>
                </a:defRPr>
              </a:lvl2pPr>
              <a:lvl3pPr marL="1143000" indent="-228600" defTabSz="533400" eaLnBrk="0" hangingPunct="0">
                <a:defRPr sz="1000">
                  <a:solidFill>
                    <a:schemeClr val="tx1"/>
                  </a:solidFill>
                  <a:latin typeface="Arial" pitchFamily="34" charset="0"/>
                </a:defRPr>
              </a:lvl3pPr>
              <a:lvl4pPr marL="1600200" indent="-228600" defTabSz="533400" eaLnBrk="0" hangingPunct="0">
                <a:defRPr sz="1000">
                  <a:solidFill>
                    <a:schemeClr val="tx1"/>
                  </a:solidFill>
                  <a:latin typeface="Arial" pitchFamily="34" charset="0"/>
                </a:defRPr>
              </a:lvl4pPr>
              <a:lvl5pPr marL="2057400" indent="-228600" defTabSz="533400" eaLnBrk="0" hangingPunct="0">
                <a:defRPr sz="1000">
                  <a:solidFill>
                    <a:schemeClr val="tx1"/>
                  </a:solidFill>
                  <a:latin typeface="Arial" pitchFamily="34" charset="0"/>
                </a:defRPr>
              </a:lvl5pPr>
              <a:lvl6pPr marL="2514600" indent="-228600" defTabSz="533400" eaLnBrk="0" fontAlgn="base" hangingPunct="0">
                <a:spcBef>
                  <a:spcPct val="0"/>
                </a:spcBef>
                <a:spcAft>
                  <a:spcPct val="0"/>
                </a:spcAft>
                <a:defRPr sz="1000">
                  <a:solidFill>
                    <a:schemeClr val="tx1"/>
                  </a:solidFill>
                  <a:latin typeface="Arial" pitchFamily="34" charset="0"/>
                </a:defRPr>
              </a:lvl6pPr>
              <a:lvl7pPr marL="2971800" indent="-228600" defTabSz="533400" eaLnBrk="0" fontAlgn="base" hangingPunct="0">
                <a:spcBef>
                  <a:spcPct val="0"/>
                </a:spcBef>
                <a:spcAft>
                  <a:spcPct val="0"/>
                </a:spcAft>
                <a:defRPr sz="1000">
                  <a:solidFill>
                    <a:schemeClr val="tx1"/>
                  </a:solidFill>
                  <a:latin typeface="Arial" pitchFamily="34" charset="0"/>
                </a:defRPr>
              </a:lvl7pPr>
              <a:lvl8pPr marL="3429000" indent="-228600" defTabSz="533400" eaLnBrk="0" fontAlgn="base" hangingPunct="0">
                <a:spcBef>
                  <a:spcPct val="0"/>
                </a:spcBef>
                <a:spcAft>
                  <a:spcPct val="0"/>
                </a:spcAft>
                <a:defRPr sz="1000">
                  <a:solidFill>
                    <a:schemeClr val="tx1"/>
                  </a:solidFill>
                  <a:latin typeface="Arial" pitchFamily="34" charset="0"/>
                </a:defRPr>
              </a:lvl8pPr>
              <a:lvl9pPr marL="3886200" indent="-228600" defTabSz="533400" eaLnBrk="0" fontAlgn="base" hangingPunct="0">
                <a:spcBef>
                  <a:spcPct val="0"/>
                </a:spcBef>
                <a:spcAft>
                  <a:spcPct val="0"/>
                </a:spcAft>
                <a:defRPr sz="1000">
                  <a:solidFill>
                    <a:schemeClr val="tx1"/>
                  </a:solidFill>
                  <a:latin typeface="Arial" pitchFamily="34" charset="0"/>
                </a:defRPr>
              </a:lvl9pPr>
            </a:lstStyle>
            <a:p>
              <a:pPr algn="ctr">
                <a:spcBef>
                  <a:spcPts val="200"/>
                </a:spcBef>
                <a:spcAft>
                  <a:spcPts val="600"/>
                </a:spcAft>
              </a:pPr>
              <a:r>
                <a:rPr lang="en-US" sz="1150" dirty="0" smtClean="0">
                  <a:solidFill>
                    <a:schemeClr val="tx1">
                      <a:lumMod val="90000"/>
                      <a:lumOff val="10000"/>
                    </a:schemeClr>
                  </a:solidFill>
                  <a:latin typeface="Century Gothic" panose="020B0502020202020204" pitchFamily="34" charset="0"/>
                </a:rPr>
                <a:t>Planning</a:t>
              </a:r>
            </a:p>
            <a:p>
              <a:pPr algn="ctr">
                <a:spcBef>
                  <a:spcPts val="200"/>
                </a:spcBef>
                <a:spcAft>
                  <a:spcPts val="600"/>
                </a:spcAft>
              </a:pPr>
              <a:r>
                <a:rPr lang="en-US" sz="1150" dirty="0" smtClean="0">
                  <a:solidFill>
                    <a:schemeClr val="tx1">
                      <a:lumMod val="90000"/>
                      <a:lumOff val="10000"/>
                    </a:schemeClr>
                  </a:solidFill>
                  <a:latin typeface="Century Gothic" panose="020B0502020202020204" pitchFamily="34" charset="0"/>
                </a:rPr>
                <a:t>Benchmark</a:t>
              </a:r>
            </a:p>
            <a:p>
              <a:pPr algn="ctr">
                <a:spcBef>
                  <a:spcPts val="200"/>
                </a:spcBef>
                <a:spcAft>
                  <a:spcPts val="600"/>
                </a:spcAft>
              </a:pPr>
              <a:r>
                <a:rPr lang="en-US" sz="1150" dirty="0" smtClean="0">
                  <a:solidFill>
                    <a:schemeClr val="tx1">
                      <a:lumMod val="90000"/>
                      <a:lumOff val="10000"/>
                    </a:schemeClr>
                  </a:solidFill>
                  <a:latin typeface="Century Gothic" panose="020B0502020202020204" pitchFamily="34" charset="0"/>
                </a:rPr>
                <a:t>Initiative Plan</a:t>
              </a:r>
            </a:p>
            <a:p>
              <a:pPr algn="ctr">
                <a:spcBef>
                  <a:spcPts val="200"/>
                </a:spcBef>
                <a:spcAft>
                  <a:spcPts val="600"/>
                </a:spcAft>
              </a:pPr>
              <a:r>
                <a:rPr lang="en-US" sz="1150" dirty="0" smtClean="0">
                  <a:solidFill>
                    <a:schemeClr val="tx1">
                      <a:lumMod val="90000"/>
                      <a:lumOff val="10000"/>
                    </a:schemeClr>
                  </a:solidFill>
                  <a:latin typeface="Century Gothic" panose="020B0502020202020204" pitchFamily="34" charset="0"/>
                </a:rPr>
                <a:t>ROI</a:t>
              </a:r>
            </a:p>
            <a:p>
              <a:pPr algn="ctr">
                <a:spcBef>
                  <a:spcPts val="200"/>
                </a:spcBef>
                <a:spcAft>
                  <a:spcPts val="600"/>
                </a:spcAft>
              </a:pPr>
              <a:r>
                <a:rPr lang="en-US" sz="1150" dirty="0" smtClean="0">
                  <a:solidFill>
                    <a:schemeClr val="tx1">
                      <a:lumMod val="90000"/>
                      <a:lumOff val="10000"/>
                    </a:schemeClr>
                  </a:solidFill>
                  <a:latin typeface="Century Gothic" panose="020B0502020202020204" pitchFamily="34" charset="0"/>
                </a:rPr>
                <a:t>Implementation Roadmap</a:t>
              </a:r>
            </a:p>
          </p:txBody>
        </p:sp>
      </p:grpSp>
      <p:sp>
        <p:nvSpPr>
          <p:cNvPr id="110" name="AutoShape 40"/>
          <p:cNvSpPr>
            <a:spLocks noChangeArrowheads="1"/>
          </p:cNvSpPr>
          <p:nvPr/>
        </p:nvSpPr>
        <p:spPr bwMode="auto">
          <a:xfrm>
            <a:off x="3085428" y="3486684"/>
            <a:ext cx="1690536" cy="634054"/>
          </a:xfrm>
          <a:prstGeom prst="roundRect">
            <a:avLst>
              <a:gd name="adj" fmla="val 16667"/>
            </a:avLst>
          </a:prstGeom>
          <a:solidFill>
            <a:schemeClr val="tx1">
              <a:lumMod val="25000"/>
              <a:lumOff val="75000"/>
            </a:schemeClr>
          </a:solidFill>
          <a:ln w="9525">
            <a:solidFill>
              <a:schemeClr val="bg1"/>
            </a:solidFill>
            <a:round/>
            <a:headEnd/>
            <a:tailEnd/>
          </a:ln>
          <a:effectLst>
            <a:outerShdw blurRad="50800" dist="38100" dir="2700000" algn="tl" rotWithShape="0">
              <a:prstClr val="black">
                <a:alpha val="40000"/>
              </a:prstClr>
            </a:outerShdw>
          </a:effectLst>
          <a:scene3d>
            <a:camera prst="orthographicFront"/>
            <a:lightRig rig="threePt" dir="t"/>
          </a:scene3d>
          <a:sp3d/>
        </p:spPr>
        <p:txBody>
          <a:bodyPr anchor="ctr"/>
          <a:lstStyle/>
          <a:p>
            <a:pPr algn="ctr">
              <a:defRPr/>
            </a:pPr>
            <a:r>
              <a:rPr lang="en-US" sz="1100" dirty="0" smtClean="0">
                <a:solidFill>
                  <a:schemeClr val="tx1">
                    <a:lumMod val="90000"/>
                    <a:lumOff val="10000"/>
                  </a:schemeClr>
                </a:solidFill>
                <a:latin typeface="Century Gothic" panose="020B0502020202020204" pitchFamily="34" charset="0"/>
              </a:rPr>
              <a:t>Client DDA Data </a:t>
            </a:r>
          </a:p>
          <a:p>
            <a:pPr algn="ctr">
              <a:defRPr/>
            </a:pPr>
            <a:r>
              <a:rPr lang="en-US" sz="1100" dirty="0" smtClean="0">
                <a:solidFill>
                  <a:schemeClr val="tx1">
                    <a:lumMod val="90000"/>
                    <a:lumOff val="10000"/>
                  </a:schemeClr>
                </a:solidFill>
                <a:latin typeface="Century Gothic" panose="020B0502020202020204" pitchFamily="34" charset="0"/>
              </a:rPr>
              <a:t>and Process  </a:t>
            </a:r>
            <a:endParaRPr lang="en-US" sz="1100" dirty="0">
              <a:solidFill>
                <a:schemeClr val="tx1">
                  <a:lumMod val="90000"/>
                  <a:lumOff val="10000"/>
                </a:schemeClr>
              </a:solidFill>
              <a:latin typeface="Century Gothic" panose="020B0502020202020204" pitchFamily="34" charset="0"/>
            </a:endParaRPr>
          </a:p>
        </p:txBody>
      </p:sp>
      <p:sp>
        <p:nvSpPr>
          <p:cNvPr id="131" name="AutoShape 40"/>
          <p:cNvSpPr>
            <a:spLocks noChangeArrowheads="1"/>
          </p:cNvSpPr>
          <p:nvPr/>
        </p:nvSpPr>
        <p:spPr bwMode="auto">
          <a:xfrm>
            <a:off x="3103788" y="4203258"/>
            <a:ext cx="1665400" cy="639134"/>
          </a:xfrm>
          <a:prstGeom prst="roundRect">
            <a:avLst>
              <a:gd name="adj" fmla="val 16667"/>
            </a:avLst>
          </a:prstGeom>
          <a:solidFill>
            <a:schemeClr val="tx1">
              <a:lumMod val="25000"/>
              <a:lumOff val="75000"/>
            </a:schemeClr>
          </a:solidFill>
          <a:ln w="9525">
            <a:solidFill>
              <a:schemeClr val="bg1"/>
            </a:solidFill>
            <a:round/>
            <a:headEnd/>
            <a:tailEnd/>
          </a:ln>
          <a:effectLst>
            <a:outerShdw blurRad="50800" dist="38100" dir="2700000" algn="tl" rotWithShape="0">
              <a:prstClr val="black">
                <a:alpha val="40000"/>
              </a:prstClr>
            </a:outerShdw>
          </a:effectLst>
          <a:scene3d>
            <a:camera prst="orthographicFront"/>
            <a:lightRig rig="threePt" dir="t"/>
          </a:scene3d>
          <a:sp3d/>
        </p:spPr>
        <p:txBody>
          <a:bodyPr anchor="ctr"/>
          <a:lstStyle/>
          <a:p>
            <a:pPr algn="ctr">
              <a:defRPr/>
            </a:pPr>
            <a:r>
              <a:rPr lang="en-US" sz="1100" dirty="0">
                <a:solidFill>
                  <a:schemeClr val="tx1">
                    <a:lumMod val="90000"/>
                    <a:lumOff val="10000"/>
                  </a:schemeClr>
                </a:solidFill>
                <a:latin typeface="Century Gothic" panose="020B0502020202020204" pitchFamily="34" charset="0"/>
              </a:rPr>
              <a:t>Combine Experian Design Data</a:t>
            </a:r>
          </a:p>
        </p:txBody>
      </p:sp>
      <p:sp>
        <p:nvSpPr>
          <p:cNvPr id="135" name="AutoShape 40"/>
          <p:cNvSpPr>
            <a:spLocks noChangeArrowheads="1"/>
          </p:cNvSpPr>
          <p:nvPr/>
        </p:nvSpPr>
        <p:spPr bwMode="auto">
          <a:xfrm>
            <a:off x="4883408" y="3498855"/>
            <a:ext cx="1716283" cy="1343538"/>
          </a:xfrm>
          <a:prstGeom prst="roundRect">
            <a:avLst>
              <a:gd name="adj" fmla="val 16667"/>
            </a:avLst>
          </a:prstGeom>
          <a:solidFill>
            <a:schemeClr val="tx1">
              <a:lumMod val="25000"/>
              <a:lumOff val="75000"/>
            </a:schemeClr>
          </a:solidFill>
          <a:ln w="9525">
            <a:solidFill>
              <a:schemeClr val="bg1"/>
            </a:solidFill>
            <a:round/>
            <a:headEnd/>
            <a:tailEnd/>
          </a:ln>
          <a:effectLst>
            <a:outerShdw blurRad="50800" dist="38100" dir="2700000" algn="tl" rotWithShape="0">
              <a:prstClr val="black">
                <a:alpha val="40000"/>
              </a:prstClr>
            </a:outerShdw>
          </a:effectLst>
          <a:scene3d>
            <a:camera prst="orthographicFront"/>
            <a:lightRig rig="threePt" dir="t"/>
          </a:scene3d>
          <a:sp3d/>
        </p:spPr>
        <p:txBody>
          <a:bodyPr anchor="ctr"/>
          <a:lstStyle/>
          <a:p>
            <a:pPr algn="ctr">
              <a:defRPr/>
            </a:pPr>
            <a:r>
              <a:rPr lang="en-US" sz="1200" dirty="0" smtClean="0">
                <a:solidFill>
                  <a:schemeClr val="tx1">
                    <a:lumMod val="90000"/>
                    <a:lumOff val="10000"/>
                  </a:schemeClr>
                </a:solidFill>
                <a:latin typeface="Century Gothic" panose="020B0502020202020204" pitchFamily="34" charset="0"/>
              </a:rPr>
              <a:t>DDA Challenger </a:t>
            </a:r>
          </a:p>
          <a:p>
            <a:pPr algn="ctr">
              <a:defRPr/>
            </a:pPr>
            <a:r>
              <a:rPr lang="en-US" sz="1200" dirty="0" smtClean="0">
                <a:solidFill>
                  <a:schemeClr val="tx1">
                    <a:lumMod val="90000"/>
                    <a:lumOff val="10000"/>
                  </a:schemeClr>
                </a:solidFill>
                <a:latin typeface="Century Gothic" panose="020B0502020202020204" pitchFamily="34" charset="0"/>
              </a:rPr>
              <a:t>Strategy Testing</a:t>
            </a:r>
            <a:endParaRPr lang="en-US" sz="1200" dirty="0">
              <a:solidFill>
                <a:schemeClr val="tx1">
                  <a:lumMod val="90000"/>
                  <a:lumOff val="10000"/>
                </a:schemeClr>
              </a:solidFill>
              <a:latin typeface="Century Gothic" panose="020B0502020202020204" pitchFamily="34" charset="0"/>
            </a:endParaRPr>
          </a:p>
        </p:txBody>
      </p:sp>
      <p:grpSp>
        <p:nvGrpSpPr>
          <p:cNvPr id="3" name="Group 2"/>
          <p:cNvGrpSpPr/>
          <p:nvPr/>
        </p:nvGrpSpPr>
        <p:grpSpPr>
          <a:xfrm>
            <a:off x="4525995" y="5260770"/>
            <a:ext cx="4260309" cy="945945"/>
            <a:chOff x="3943721" y="5457974"/>
            <a:chExt cx="4996959" cy="784366"/>
          </a:xfrm>
          <a:effectLst>
            <a:outerShdw blurRad="50800" dist="38100" dir="2700000" algn="tl" rotWithShape="0">
              <a:prstClr val="black">
                <a:alpha val="40000"/>
              </a:prstClr>
            </a:outerShdw>
          </a:effectLst>
        </p:grpSpPr>
        <p:sp>
          <p:nvSpPr>
            <p:cNvPr id="91" name="Rounded Rectangle 66"/>
            <p:cNvSpPr>
              <a:spLocks noChangeArrowheads="1"/>
            </p:cNvSpPr>
            <p:nvPr/>
          </p:nvSpPr>
          <p:spPr bwMode="auto">
            <a:xfrm>
              <a:off x="3943721" y="5457974"/>
              <a:ext cx="4996959" cy="784366"/>
            </a:xfrm>
            <a:prstGeom prst="roundRect">
              <a:avLst>
                <a:gd name="adj" fmla="val 10000"/>
              </a:avLst>
            </a:prstGeom>
            <a:solidFill>
              <a:schemeClr val="tx1">
                <a:lumMod val="25000"/>
                <a:lumOff val="75000"/>
              </a:schemeClr>
            </a:solidFill>
            <a:ln w="28575">
              <a:solidFill>
                <a:schemeClr val="bg1"/>
              </a:solidFill>
              <a:round/>
              <a:headEnd/>
              <a:tailEnd/>
            </a:ln>
            <a:scene3d>
              <a:camera prst="orthographicFront"/>
              <a:lightRig rig="threePt" dir="t"/>
            </a:scene3d>
            <a:sp3d/>
          </p:spPr>
          <p:txBody>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eaLnBrk="1" hangingPunct="1"/>
              <a:endParaRPr lang="en-US" altLang="en-US" dirty="0"/>
            </a:p>
          </p:txBody>
        </p:sp>
        <p:sp>
          <p:nvSpPr>
            <p:cNvPr id="92" name="Rounded Rectangle 4"/>
            <p:cNvSpPr>
              <a:spLocks noChangeArrowheads="1"/>
            </p:cNvSpPr>
            <p:nvPr/>
          </p:nvSpPr>
          <p:spPr bwMode="auto">
            <a:xfrm>
              <a:off x="3943721" y="5591717"/>
              <a:ext cx="4996959" cy="549054"/>
            </a:xfrm>
            <a:prstGeom prst="rect">
              <a:avLst/>
            </a:prstGeom>
            <a:noFill/>
            <a:ln w="9525">
              <a:noFill/>
              <a:miter lim="800000"/>
              <a:headEnd/>
              <a:tailEnd/>
            </a:ln>
            <a:scene3d>
              <a:camera prst="orthographicFront"/>
              <a:lightRig rig="threePt" dir="t"/>
            </a:scene3d>
            <a:sp3d/>
            <a:extLst/>
          </p:spPr>
          <p:txBody>
            <a:bodyPr lIns="45720" rIns="45720" anchor="ctr"/>
            <a:lstStyle>
              <a:lvl1pPr defTabSz="533400" eaLnBrk="0" hangingPunct="0">
                <a:defRPr sz="1000">
                  <a:solidFill>
                    <a:schemeClr val="tx1"/>
                  </a:solidFill>
                  <a:latin typeface="Arial" pitchFamily="34" charset="0"/>
                </a:defRPr>
              </a:lvl1pPr>
              <a:lvl2pPr marL="742950" indent="-285750" defTabSz="533400" eaLnBrk="0" hangingPunct="0">
                <a:defRPr sz="1000">
                  <a:solidFill>
                    <a:schemeClr val="tx1"/>
                  </a:solidFill>
                  <a:latin typeface="Arial" pitchFamily="34" charset="0"/>
                </a:defRPr>
              </a:lvl2pPr>
              <a:lvl3pPr marL="1143000" indent="-228600" defTabSz="533400" eaLnBrk="0" hangingPunct="0">
                <a:defRPr sz="1000">
                  <a:solidFill>
                    <a:schemeClr val="tx1"/>
                  </a:solidFill>
                  <a:latin typeface="Arial" pitchFamily="34" charset="0"/>
                </a:defRPr>
              </a:lvl3pPr>
              <a:lvl4pPr marL="1600200" indent="-228600" defTabSz="533400" eaLnBrk="0" hangingPunct="0">
                <a:defRPr sz="1000">
                  <a:solidFill>
                    <a:schemeClr val="tx1"/>
                  </a:solidFill>
                  <a:latin typeface="Arial" pitchFamily="34" charset="0"/>
                </a:defRPr>
              </a:lvl4pPr>
              <a:lvl5pPr marL="2057400" indent="-228600" defTabSz="533400" eaLnBrk="0" hangingPunct="0">
                <a:defRPr sz="1000">
                  <a:solidFill>
                    <a:schemeClr val="tx1"/>
                  </a:solidFill>
                  <a:latin typeface="Arial" pitchFamily="34" charset="0"/>
                </a:defRPr>
              </a:lvl5pPr>
              <a:lvl6pPr marL="2514600" indent="-228600" defTabSz="533400" eaLnBrk="0" fontAlgn="base" hangingPunct="0">
                <a:spcBef>
                  <a:spcPct val="0"/>
                </a:spcBef>
                <a:spcAft>
                  <a:spcPct val="0"/>
                </a:spcAft>
                <a:defRPr sz="1000">
                  <a:solidFill>
                    <a:schemeClr val="tx1"/>
                  </a:solidFill>
                  <a:latin typeface="Arial" pitchFamily="34" charset="0"/>
                </a:defRPr>
              </a:lvl6pPr>
              <a:lvl7pPr marL="2971800" indent="-228600" defTabSz="533400" eaLnBrk="0" fontAlgn="base" hangingPunct="0">
                <a:spcBef>
                  <a:spcPct val="0"/>
                </a:spcBef>
                <a:spcAft>
                  <a:spcPct val="0"/>
                </a:spcAft>
                <a:defRPr sz="1000">
                  <a:solidFill>
                    <a:schemeClr val="tx1"/>
                  </a:solidFill>
                  <a:latin typeface="Arial" pitchFamily="34" charset="0"/>
                </a:defRPr>
              </a:lvl7pPr>
              <a:lvl8pPr marL="3429000" indent="-228600" defTabSz="533400" eaLnBrk="0" fontAlgn="base" hangingPunct="0">
                <a:spcBef>
                  <a:spcPct val="0"/>
                </a:spcBef>
                <a:spcAft>
                  <a:spcPct val="0"/>
                </a:spcAft>
                <a:defRPr sz="1000">
                  <a:solidFill>
                    <a:schemeClr val="tx1"/>
                  </a:solidFill>
                  <a:latin typeface="Arial" pitchFamily="34" charset="0"/>
                </a:defRPr>
              </a:lvl8pPr>
              <a:lvl9pPr marL="3886200" indent="-228600" defTabSz="533400" eaLnBrk="0" fontAlgn="base" hangingPunct="0">
                <a:spcBef>
                  <a:spcPct val="0"/>
                </a:spcBef>
                <a:spcAft>
                  <a:spcPct val="0"/>
                </a:spcAft>
                <a:defRPr sz="1000">
                  <a:solidFill>
                    <a:schemeClr val="tx1"/>
                  </a:solidFill>
                  <a:latin typeface="Arial" pitchFamily="34" charset="0"/>
                </a:defRPr>
              </a:lvl9pPr>
            </a:lstStyle>
            <a:p>
              <a:pPr algn="ctr" eaLnBrk="1" hangingPunct="1">
                <a:lnSpc>
                  <a:spcPct val="90000"/>
                </a:lnSpc>
                <a:spcAft>
                  <a:spcPct val="35000"/>
                </a:spcAft>
              </a:pPr>
              <a:r>
                <a:rPr lang="en-US" altLang="en-US" sz="1200" dirty="0">
                  <a:solidFill>
                    <a:schemeClr val="tx1">
                      <a:lumMod val="90000"/>
                      <a:lumOff val="10000"/>
                    </a:schemeClr>
                  </a:solidFill>
                  <a:latin typeface="Century Gothic" panose="020B0502020202020204" pitchFamily="34" charset="0"/>
                </a:rPr>
                <a:t>Implementation of high-impact initiatives </a:t>
              </a:r>
              <a:endParaRPr lang="en-US" altLang="en-US" sz="1200" dirty="0" smtClean="0">
                <a:solidFill>
                  <a:schemeClr val="tx1">
                    <a:lumMod val="90000"/>
                    <a:lumOff val="10000"/>
                  </a:schemeClr>
                </a:solidFill>
                <a:latin typeface="Century Gothic" panose="020B0502020202020204" pitchFamily="34" charset="0"/>
              </a:endParaRPr>
            </a:p>
            <a:p>
              <a:pPr algn="ctr" eaLnBrk="1" hangingPunct="1">
                <a:lnSpc>
                  <a:spcPct val="90000"/>
                </a:lnSpc>
                <a:spcAft>
                  <a:spcPct val="35000"/>
                </a:spcAft>
              </a:pPr>
              <a:r>
                <a:rPr lang="en-US" altLang="en-US" sz="1200" dirty="0" smtClean="0">
                  <a:solidFill>
                    <a:schemeClr val="tx1">
                      <a:lumMod val="90000"/>
                      <a:lumOff val="10000"/>
                    </a:schemeClr>
                  </a:solidFill>
                  <a:latin typeface="Century Gothic" panose="020B0502020202020204" pitchFamily="34" charset="0"/>
                </a:rPr>
                <a:t>based </a:t>
              </a:r>
              <a:r>
                <a:rPr lang="en-US" altLang="en-US" sz="1200" dirty="0">
                  <a:solidFill>
                    <a:schemeClr val="tx1">
                      <a:lumMod val="90000"/>
                      <a:lumOff val="10000"/>
                    </a:schemeClr>
                  </a:solidFill>
                  <a:latin typeface="Century Gothic" panose="020B0502020202020204" pitchFamily="34" charset="0"/>
                </a:rPr>
                <a:t>on roadmap</a:t>
              </a:r>
            </a:p>
          </p:txBody>
        </p:sp>
      </p:grpSp>
      <p:grpSp>
        <p:nvGrpSpPr>
          <p:cNvPr id="61" name="Group 60"/>
          <p:cNvGrpSpPr/>
          <p:nvPr/>
        </p:nvGrpSpPr>
        <p:grpSpPr>
          <a:xfrm>
            <a:off x="6678433" y="1540500"/>
            <a:ext cx="2119748" cy="1786073"/>
            <a:chOff x="3943721" y="5457974"/>
            <a:chExt cx="4996959" cy="784366"/>
          </a:xfrm>
          <a:solidFill>
            <a:schemeClr val="accent6">
              <a:lumMod val="60000"/>
              <a:lumOff val="40000"/>
            </a:schemeClr>
          </a:solidFill>
          <a:effectLst>
            <a:outerShdw blurRad="50800" dist="38100" dir="2700000" algn="tl" rotWithShape="0">
              <a:prstClr val="black">
                <a:alpha val="40000"/>
              </a:prstClr>
            </a:outerShdw>
          </a:effectLst>
        </p:grpSpPr>
        <p:sp>
          <p:nvSpPr>
            <p:cNvPr id="62" name="Rounded Rectangle 66"/>
            <p:cNvSpPr>
              <a:spLocks noChangeArrowheads="1"/>
            </p:cNvSpPr>
            <p:nvPr/>
          </p:nvSpPr>
          <p:spPr bwMode="auto">
            <a:xfrm>
              <a:off x="3943721" y="5457974"/>
              <a:ext cx="4996959" cy="784366"/>
            </a:xfrm>
            <a:prstGeom prst="roundRect">
              <a:avLst>
                <a:gd name="adj" fmla="val 10000"/>
              </a:avLst>
            </a:prstGeom>
            <a:grpFill/>
            <a:ln w="28575">
              <a:solidFill>
                <a:schemeClr val="bg1"/>
              </a:solidFill>
              <a:round/>
              <a:headEnd/>
              <a:tailEnd/>
            </a:ln>
            <a:scene3d>
              <a:camera prst="orthographicFront"/>
              <a:lightRig rig="threePt" dir="t"/>
            </a:scene3d>
            <a:sp3d/>
          </p:spPr>
          <p:txBody>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algn="ctr" eaLnBrk="1" hangingPunct="1"/>
              <a:endParaRPr lang="en-US" altLang="en-US" dirty="0"/>
            </a:p>
          </p:txBody>
        </p:sp>
        <p:sp>
          <p:nvSpPr>
            <p:cNvPr id="64" name="Rounded Rectangle 4"/>
            <p:cNvSpPr>
              <a:spLocks noChangeArrowheads="1"/>
            </p:cNvSpPr>
            <p:nvPr/>
          </p:nvSpPr>
          <p:spPr bwMode="auto">
            <a:xfrm>
              <a:off x="4146915" y="5513019"/>
              <a:ext cx="4678066" cy="667845"/>
            </a:xfrm>
            <a:prstGeom prst="rect">
              <a:avLst/>
            </a:prstGeom>
            <a:grpFill/>
            <a:ln w="9525">
              <a:noFill/>
              <a:miter lim="800000"/>
              <a:headEnd/>
              <a:tailEnd/>
            </a:ln>
            <a:scene3d>
              <a:camera prst="orthographicFront"/>
              <a:lightRig rig="threePt" dir="t"/>
            </a:scene3d>
            <a:sp3d/>
            <a:extLst/>
          </p:spPr>
          <p:txBody>
            <a:bodyPr lIns="45720" rIns="45720" anchor="ctr"/>
            <a:lstStyle>
              <a:lvl1pPr defTabSz="533400" eaLnBrk="0" hangingPunct="0">
                <a:defRPr sz="1000">
                  <a:solidFill>
                    <a:schemeClr val="tx1"/>
                  </a:solidFill>
                  <a:latin typeface="Arial" pitchFamily="34" charset="0"/>
                </a:defRPr>
              </a:lvl1pPr>
              <a:lvl2pPr marL="742950" indent="-285750" defTabSz="533400" eaLnBrk="0" hangingPunct="0">
                <a:defRPr sz="1000">
                  <a:solidFill>
                    <a:schemeClr val="tx1"/>
                  </a:solidFill>
                  <a:latin typeface="Arial" pitchFamily="34" charset="0"/>
                </a:defRPr>
              </a:lvl2pPr>
              <a:lvl3pPr marL="1143000" indent="-228600" defTabSz="533400" eaLnBrk="0" hangingPunct="0">
                <a:defRPr sz="1000">
                  <a:solidFill>
                    <a:schemeClr val="tx1"/>
                  </a:solidFill>
                  <a:latin typeface="Arial" pitchFamily="34" charset="0"/>
                </a:defRPr>
              </a:lvl3pPr>
              <a:lvl4pPr marL="1600200" indent="-228600" defTabSz="533400" eaLnBrk="0" hangingPunct="0">
                <a:defRPr sz="1000">
                  <a:solidFill>
                    <a:schemeClr val="tx1"/>
                  </a:solidFill>
                  <a:latin typeface="Arial" pitchFamily="34" charset="0"/>
                </a:defRPr>
              </a:lvl4pPr>
              <a:lvl5pPr marL="2057400" indent="-228600" defTabSz="533400" eaLnBrk="0" hangingPunct="0">
                <a:defRPr sz="1000">
                  <a:solidFill>
                    <a:schemeClr val="tx1"/>
                  </a:solidFill>
                  <a:latin typeface="Arial" pitchFamily="34" charset="0"/>
                </a:defRPr>
              </a:lvl5pPr>
              <a:lvl6pPr marL="2514600" indent="-228600" defTabSz="533400" eaLnBrk="0" fontAlgn="base" hangingPunct="0">
                <a:spcBef>
                  <a:spcPct val="0"/>
                </a:spcBef>
                <a:spcAft>
                  <a:spcPct val="0"/>
                </a:spcAft>
                <a:defRPr sz="1000">
                  <a:solidFill>
                    <a:schemeClr val="tx1"/>
                  </a:solidFill>
                  <a:latin typeface="Arial" pitchFamily="34" charset="0"/>
                </a:defRPr>
              </a:lvl6pPr>
              <a:lvl7pPr marL="2971800" indent="-228600" defTabSz="533400" eaLnBrk="0" fontAlgn="base" hangingPunct="0">
                <a:spcBef>
                  <a:spcPct val="0"/>
                </a:spcBef>
                <a:spcAft>
                  <a:spcPct val="0"/>
                </a:spcAft>
                <a:defRPr sz="1000">
                  <a:solidFill>
                    <a:schemeClr val="tx1"/>
                  </a:solidFill>
                  <a:latin typeface="Arial" pitchFamily="34" charset="0"/>
                </a:defRPr>
              </a:lvl7pPr>
              <a:lvl8pPr marL="3429000" indent="-228600" defTabSz="533400" eaLnBrk="0" fontAlgn="base" hangingPunct="0">
                <a:spcBef>
                  <a:spcPct val="0"/>
                </a:spcBef>
                <a:spcAft>
                  <a:spcPct val="0"/>
                </a:spcAft>
                <a:defRPr sz="1000">
                  <a:solidFill>
                    <a:schemeClr val="tx1"/>
                  </a:solidFill>
                  <a:latin typeface="Arial" pitchFamily="34" charset="0"/>
                </a:defRPr>
              </a:lvl8pPr>
              <a:lvl9pPr marL="3886200" indent="-228600" defTabSz="533400" eaLnBrk="0" fontAlgn="base" hangingPunct="0">
                <a:spcBef>
                  <a:spcPct val="0"/>
                </a:spcBef>
                <a:spcAft>
                  <a:spcPct val="0"/>
                </a:spcAft>
                <a:defRPr sz="1000">
                  <a:solidFill>
                    <a:schemeClr val="tx1"/>
                  </a:solidFill>
                  <a:latin typeface="Arial" pitchFamily="34" charset="0"/>
                </a:defRPr>
              </a:lvl9pPr>
            </a:lstStyle>
            <a:p>
              <a:pPr algn="ctr">
                <a:spcBef>
                  <a:spcPts val="0"/>
                </a:spcBef>
                <a:spcAft>
                  <a:spcPts val="0"/>
                </a:spcAft>
              </a:pPr>
              <a:r>
                <a:rPr lang="en-US" sz="1200" dirty="0">
                  <a:solidFill>
                    <a:schemeClr val="tx1">
                      <a:lumMod val="90000"/>
                      <a:lumOff val="10000"/>
                    </a:schemeClr>
                  </a:solidFill>
                  <a:latin typeface="Century Gothic" panose="020B0502020202020204" pitchFamily="34" charset="0"/>
                </a:rPr>
                <a:t>Deposits Capabilities </a:t>
              </a:r>
              <a:endParaRPr lang="en-US" sz="1200" dirty="0" smtClean="0">
                <a:solidFill>
                  <a:schemeClr val="tx1">
                    <a:lumMod val="90000"/>
                    <a:lumOff val="10000"/>
                  </a:schemeClr>
                </a:solidFill>
                <a:latin typeface="Century Gothic" panose="020B0502020202020204" pitchFamily="34" charset="0"/>
              </a:endParaRPr>
            </a:p>
            <a:p>
              <a:pPr algn="ctr">
                <a:spcBef>
                  <a:spcPts val="0"/>
                </a:spcBef>
                <a:spcAft>
                  <a:spcPts val="0"/>
                </a:spcAft>
              </a:pPr>
              <a:r>
                <a:rPr lang="en-US" sz="1200" dirty="0" smtClean="0">
                  <a:solidFill>
                    <a:schemeClr val="tx1">
                      <a:lumMod val="90000"/>
                      <a:lumOff val="10000"/>
                    </a:schemeClr>
                  </a:solidFill>
                  <a:latin typeface="Century Gothic" panose="020B0502020202020204" pitchFamily="34" charset="0"/>
                </a:rPr>
                <a:t>and </a:t>
              </a:r>
              <a:r>
                <a:rPr lang="en-US" sz="1200" dirty="0">
                  <a:solidFill>
                    <a:schemeClr val="tx1">
                      <a:lumMod val="90000"/>
                      <a:lumOff val="10000"/>
                    </a:schemeClr>
                  </a:solidFill>
                  <a:latin typeface="Century Gothic" panose="020B0502020202020204" pitchFamily="34" charset="0"/>
                </a:rPr>
                <a:t>Strategy Services </a:t>
              </a:r>
              <a:endParaRPr lang="en-US" sz="1200" dirty="0" smtClean="0">
                <a:solidFill>
                  <a:schemeClr val="tx1">
                    <a:lumMod val="90000"/>
                    <a:lumOff val="10000"/>
                  </a:schemeClr>
                </a:solidFill>
                <a:latin typeface="Century Gothic" panose="020B0502020202020204" pitchFamily="34" charset="0"/>
              </a:endParaRPr>
            </a:p>
            <a:p>
              <a:pPr algn="ctr">
                <a:spcBef>
                  <a:spcPts val="0"/>
                </a:spcBef>
                <a:spcAft>
                  <a:spcPts val="0"/>
                </a:spcAft>
              </a:pPr>
              <a:r>
                <a:rPr lang="en-US" sz="1200" dirty="0" smtClean="0">
                  <a:solidFill>
                    <a:schemeClr val="tx1">
                      <a:lumMod val="90000"/>
                      <a:lumOff val="10000"/>
                    </a:schemeClr>
                  </a:solidFill>
                  <a:latin typeface="Century Gothic" panose="020B0502020202020204" pitchFamily="34" charset="0"/>
                </a:rPr>
                <a:t>are </a:t>
              </a:r>
              <a:r>
                <a:rPr lang="en-US" sz="1200" dirty="0">
                  <a:solidFill>
                    <a:schemeClr val="tx1">
                      <a:lumMod val="90000"/>
                      <a:lumOff val="10000"/>
                    </a:schemeClr>
                  </a:solidFill>
                  <a:latin typeface="Century Gothic" panose="020B0502020202020204" pitchFamily="34" charset="0"/>
                </a:rPr>
                <a:t>easily customized </a:t>
              </a:r>
              <a:endParaRPr lang="en-US" sz="1200" dirty="0" smtClean="0">
                <a:solidFill>
                  <a:schemeClr val="tx1">
                    <a:lumMod val="90000"/>
                    <a:lumOff val="10000"/>
                  </a:schemeClr>
                </a:solidFill>
                <a:latin typeface="Century Gothic" panose="020B0502020202020204" pitchFamily="34" charset="0"/>
              </a:endParaRPr>
            </a:p>
            <a:p>
              <a:pPr algn="ctr">
                <a:spcBef>
                  <a:spcPts val="0"/>
                </a:spcBef>
                <a:spcAft>
                  <a:spcPts val="0"/>
                </a:spcAft>
              </a:pPr>
              <a:r>
                <a:rPr lang="en-US" sz="1200" dirty="0" smtClean="0">
                  <a:solidFill>
                    <a:schemeClr val="tx1">
                      <a:lumMod val="90000"/>
                      <a:lumOff val="10000"/>
                    </a:schemeClr>
                  </a:solidFill>
                  <a:latin typeface="Century Gothic" panose="020B0502020202020204" pitchFamily="34" charset="0"/>
                </a:rPr>
                <a:t>to </a:t>
              </a:r>
              <a:r>
                <a:rPr lang="en-US" sz="1200" dirty="0">
                  <a:solidFill>
                    <a:schemeClr val="tx1">
                      <a:lumMod val="90000"/>
                      <a:lumOff val="10000"/>
                    </a:schemeClr>
                  </a:solidFill>
                  <a:latin typeface="Century Gothic" panose="020B0502020202020204" pitchFamily="34" charset="0"/>
                </a:rPr>
                <a:t>specific client needs and sophistication</a:t>
              </a:r>
            </a:p>
          </p:txBody>
        </p:sp>
      </p:grpSp>
      <p:sp>
        <p:nvSpPr>
          <p:cNvPr id="49" name="AutoShape 40"/>
          <p:cNvSpPr>
            <a:spLocks noChangeArrowheads="1"/>
          </p:cNvSpPr>
          <p:nvPr/>
        </p:nvSpPr>
        <p:spPr bwMode="auto">
          <a:xfrm>
            <a:off x="6688360" y="3486684"/>
            <a:ext cx="2084490" cy="1343874"/>
          </a:xfrm>
          <a:prstGeom prst="roundRect">
            <a:avLst>
              <a:gd name="adj" fmla="val 16667"/>
            </a:avLst>
          </a:prstGeom>
          <a:solidFill>
            <a:schemeClr val="tx1">
              <a:lumMod val="25000"/>
              <a:lumOff val="75000"/>
            </a:schemeClr>
          </a:solidFill>
          <a:ln w="9525">
            <a:solidFill>
              <a:schemeClr val="bg1"/>
            </a:solidFill>
            <a:round/>
            <a:headEnd/>
            <a:tailEnd/>
          </a:ln>
          <a:effectLst>
            <a:outerShdw blurRad="50800" dist="38100" dir="2700000" algn="tl" rotWithShape="0">
              <a:prstClr val="black">
                <a:alpha val="40000"/>
              </a:prstClr>
            </a:outerShdw>
          </a:effectLst>
          <a:scene3d>
            <a:camera prst="orthographicFront"/>
            <a:lightRig rig="threePt" dir="t"/>
          </a:scene3d>
          <a:sp3d/>
        </p:spPr>
        <p:txBody>
          <a:bodyPr anchor="ctr"/>
          <a:lstStyle/>
          <a:p>
            <a:pPr algn="ctr">
              <a:defRPr/>
            </a:pPr>
            <a:r>
              <a:rPr lang="en-US" sz="1200" dirty="0">
                <a:solidFill>
                  <a:schemeClr val="tx1">
                    <a:lumMod val="90000"/>
                    <a:lumOff val="10000"/>
                  </a:schemeClr>
                </a:solidFill>
                <a:latin typeface="Century Gothic" panose="020B0502020202020204" pitchFamily="34" charset="0"/>
              </a:rPr>
              <a:t>Design Documentation and Decision Platform</a:t>
            </a:r>
          </a:p>
        </p:txBody>
      </p:sp>
      <p:pic>
        <p:nvPicPr>
          <p:cNvPr id="76" name="Picture 75"/>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7258" y="5383047"/>
            <a:ext cx="490632" cy="490632"/>
          </a:xfrm>
          <a:prstGeom prst="rect">
            <a:avLst/>
          </a:prstGeom>
        </p:spPr>
      </p:pic>
      <p:pic>
        <p:nvPicPr>
          <p:cNvPr id="77" name="Picture 76"/>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37711" y="3928227"/>
            <a:ext cx="490632" cy="490632"/>
          </a:xfrm>
          <a:prstGeom prst="rect">
            <a:avLst/>
          </a:prstGeom>
        </p:spPr>
      </p:pic>
      <p:pic>
        <p:nvPicPr>
          <p:cNvPr id="78" name="Picture 77"/>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21967" y="2133398"/>
            <a:ext cx="490632" cy="490632"/>
          </a:xfrm>
          <a:prstGeom prst="rect">
            <a:avLst/>
          </a:prstGeom>
        </p:spPr>
      </p:pic>
    </p:spTree>
    <p:extLst>
      <p:ext uri="{BB962C8B-B14F-4D97-AF65-F5344CB8AC3E}">
        <p14:creationId xmlns:p14="http://schemas.microsoft.com/office/powerpoint/2010/main" val="198696195"/>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49941" y="1204134"/>
            <a:ext cx="7844118" cy="4874691"/>
          </a:xfrm>
          <a:prstGeom prst="rect">
            <a:avLst/>
          </a:prstGeom>
        </p:spPr>
      </p:pic>
      <p:sp>
        <p:nvSpPr>
          <p:cNvPr id="2" name="Title 1"/>
          <p:cNvSpPr>
            <a:spLocks noGrp="1"/>
          </p:cNvSpPr>
          <p:nvPr>
            <p:ph type="title"/>
          </p:nvPr>
        </p:nvSpPr>
        <p:spPr>
          <a:xfrm>
            <a:off x="945121" y="250897"/>
            <a:ext cx="8072789" cy="632419"/>
          </a:xfrm>
        </p:spPr>
        <p:txBody>
          <a:bodyPr>
            <a:noAutofit/>
          </a:bodyPr>
          <a:lstStyle/>
          <a:p>
            <a:r>
              <a:rPr lang="en-US" sz="2400" dirty="0" smtClean="0"/>
              <a:t>The customer experience is important…</a:t>
            </a:r>
            <a:endParaRPr lang="en-US" sz="2400" dirty="0"/>
          </a:p>
        </p:txBody>
      </p:sp>
      <p:sp>
        <p:nvSpPr>
          <p:cNvPr id="13" name="Rectangle 12"/>
          <p:cNvSpPr/>
          <p:nvPr/>
        </p:nvSpPr>
        <p:spPr>
          <a:xfrm>
            <a:off x="951059" y="1686296"/>
            <a:ext cx="2593726" cy="3515095"/>
          </a:xfrm>
          <a:prstGeom prst="rect">
            <a:avLst/>
          </a:prstGeom>
          <a:gradFill>
            <a:gsLst>
              <a:gs pos="0">
                <a:schemeClr val="tx2">
                  <a:lumMod val="97000"/>
                  <a:lumOff val="3000"/>
                  <a:alpha val="56000"/>
                </a:schemeClr>
              </a:gs>
              <a:gs pos="100000">
                <a:schemeClr val="tx2">
                  <a:lumMod val="50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56997" y="1797238"/>
            <a:ext cx="2581850" cy="3293209"/>
          </a:xfrm>
          <a:prstGeom prst="rect">
            <a:avLst/>
          </a:prstGeom>
          <a:noFill/>
        </p:spPr>
        <p:txBody>
          <a:bodyPr wrap="square" rtlCol="0">
            <a:spAutoFit/>
          </a:bodyPr>
          <a:lstStyle/>
          <a:p>
            <a:pPr marL="0" lvl="2"/>
            <a:r>
              <a:rPr lang="en-US" sz="1600" dirty="0">
                <a:solidFill>
                  <a:schemeClr val="bg1"/>
                </a:solidFill>
              </a:rPr>
              <a:t>Today, consumers are placing an increasing value on the quality of the customer experience, which is directly tied to customer loyalty and advocacy.  Experian’s DDA Strategy will not only help increase profitability, but also improve the customer experience at all points across the customer lifecycle.</a:t>
            </a:r>
          </a:p>
        </p:txBody>
      </p:sp>
    </p:spTree>
    <p:extLst>
      <p:ext uri="{BB962C8B-B14F-4D97-AF65-F5344CB8AC3E}">
        <p14:creationId xmlns:p14="http://schemas.microsoft.com/office/powerpoint/2010/main" val="3004417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73624" y="4771139"/>
            <a:ext cx="3312087" cy="1325880"/>
          </a:xfrm>
          <a:prstGeom prst="rect">
            <a:avLst/>
          </a:prstGeom>
          <a:gradFill>
            <a:gsLst>
              <a:gs pos="0">
                <a:srgbClr val="015CAE"/>
              </a:gs>
              <a:gs pos="50000">
                <a:schemeClr val="tx2">
                  <a:alpha val="23000"/>
                </a:schemeClr>
              </a:gs>
              <a:gs pos="100000">
                <a:schemeClr val="bg1"/>
              </a:gs>
            </a:gsLst>
            <a:lin ang="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73625" y="3191719"/>
            <a:ext cx="3312087" cy="1325880"/>
          </a:xfrm>
          <a:prstGeom prst="rect">
            <a:avLst/>
          </a:prstGeom>
          <a:gradFill>
            <a:gsLst>
              <a:gs pos="0">
                <a:srgbClr val="015CAE"/>
              </a:gs>
              <a:gs pos="50000">
                <a:schemeClr val="tx2">
                  <a:alpha val="23000"/>
                </a:schemeClr>
              </a:gs>
              <a:gs pos="100000">
                <a:schemeClr val="bg1"/>
              </a:gs>
            </a:gsLst>
            <a:lin ang="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3625" y="1510597"/>
            <a:ext cx="3312087" cy="1327611"/>
          </a:xfrm>
          <a:prstGeom prst="rect">
            <a:avLst/>
          </a:prstGeom>
          <a:gradFill>
            <a:gsLst>
              <a:gs pos="0">
                <a:srgbClr val="015CAE"/>
              </a:gs>
              <a:gs pos="50000">
                <a:schemeClr val="tx2">
                  <a:alpha val="23000"/>
                </a:schemeClr>
              </a:gs>
              <a:gs pos="100000">
                <a:schemeClr val="bg1"/>
              </a:gs>
            </a:gsLst>
            <a:lin ang="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sz="2400" dirty="0" smtClean="0"/>
              <a:t>Today’s panel</a:t>
            </a:r>
            <a:endParaRPr lang="en-US" sz="2400" dirty="0"/>
          </a:p>
        </p:txBody>
      </p:sp>
      <p:sp>
        <p:nvSpPr>
          <p:cNvPr id="6" name="Rectangle 5"/>
          <p:cNvSpPr/>
          <p:nvPr/>
        </p:nvSpPr>
        <p:spPr>
          <a:xfrm>
            <a:off x="1815338" y="1554487"/>
            <a:ext cx="3272040" cy="800219"/>
          </a:xfrm>
          <a:prstGeom prst="rect">
            <a:avLst/>
          </a:prstGeom>
        </p:spPr>
        <p:txBody>
          <a:bodyPr wrap="square">
            <a:spAutoFit/>
          </a:bodyPr>
          <a:lstStyle/>
          <a:p>
            <a:r>
              <a:rPr lang="en-US" b="1" dirty="0"/>
              <a:t>John Taylor</a:t>
            </a:r>
            <a:r>
              <a:rPr lang="en-US" dirty="0"/>
              <a:t/>
            </a:r>
            <a:br>
              <a:rPr lang="en-US" dirty="0"/>
            </a:br>
            <a:r>
              <a:rPr lang="en-US" sz="1400" dirty="0"/>
              <a:t>Principal, </a:t>
            </a:r>
            <a:r>
              <a:rPr lang="en-US" sz="1400" dirty="0" smtClean="0"/>
              <a:t>Global </a:t>
            </a:r>
            <a:r>
              <a:rPr lang="en-US" sz="1400" dirty="0"/>
              <a:t>Consulting Practice</a:t>
            </a:r>
          </a:p>
          <a:p>
            <a:r>
              <a:rPr lang="en-US" sz="1400" dirty="0"/>
              <a:t>Experian</a:t>
            </a:r>
          </a:p>
        </p:txBody>
      </p:sp>
      <p:sp>
        <p:nvSpPr>
          <p:cNvPr id="7" name="Rectangle 6"/>
          <p:cNvSpPr/>
          <p:nvPr/>
        </p:nvSpPr>
        <p:spPr>
          <a:xfrm>
            <a:off x="1815338" y="3256555"/>
            <a:ext cx="4572000" cy="800219"/>
          </a:xfrm>
          <a:prstGeom prst="rect">
            <a:avLst/>
          </a:prstGeom>
        </p:spPr>
        <p:txBody>
          <a:bodyPr>
            <a:spAutoFit/>
          </a:bodyPr>
          <a:lstStyle/>
          <a:p>
            <a:r>
              <a:rPr lang="en-US" b="1" dirty="0"/>
              <a:t>Roger Ahern</a:t>
            </a:r>
            <a:r>
              <a:rPr lang="en-US" dirty="0" smtClean="0"/>
              <a:t/>
            </a:r>
            <a:br>
              <a:rPr lang="en-US" dirty="0" smtClean="0"/>
            </a:br>
            <a:r>
              <a:rPr lang="en-US" sz="1400" dirty="0" err="1"/>
              <a:t>Decisioning</a:t>
            </a:r>
            <a:r>
              <a:rPr lang="en-US" sz="1400" dirty="0"/>
              <a:t> as a Service</a:t>
            </a:r>
            <a:r>
              <a:rPr lang="en-US" sz="1400" dirty="0" smtClean="0"/>
              <a:t/>
            </a:r>
            <a:br>
              <a:rPr lang="en-US" sz="1400" dirty="0" smtClean="0"/>
            </a:br>
            <a:r>
              <a:rPr lang="en-US" sz="1400" dirty="0" smtClean="0"/>
              <a:t>Experian </a:t>
            </a:r>
            <a:endParaRPr lang="en-US" sz="1400" dirty="0"/>
          </a:p>
        </p:txBody>
      </p:sp>
      <p:sp>
        <p:nvSpPr>
          <p:cNvPr id="8" name="Rectangle 7"/>
          <p:cNvSpPr/>
          <p:nvPr/>
        </p:nvSpPr>
        <p:spPr>
          <a:xfrm>
            <a:off x="1884338" y="4858202"/>
            <a:ext cx="4572000" cy="800219"/>
          </a:xfrm>
          <a:prstGeom prst="rect">
            <a:avLst/>
          </a:prstGeom>
        </p:spPr>
        <p:txBody>
          <a:bodyPr>
            <a:spAutoFit/>
          </a:bodyPr>
          <a:lstStyle/>
          <a:p>
            <a:r>
              <a:rPr lang="en-US" b="1" dirty="0" smtClean="0"/>
              <a:t>Lauren </a:t>
            </a:r>
            <a:r>
              <a:rPr lang="en-US" b="1" dirty="0"/>
              <a:t>Makowski</a:t>
            </a:r>
            <a:r>
              <a:rPr lang="en-US" dirty="0"/>
              <a:t/>
            </a:r>
            <a:br>
              <a:rPr lang="en-US" dirty="0"/>
            </a:br>
            <a:r>
              <a:rPr lang="en-US" sz="1400" dirty="0"/>
              <a:t>Product </a:t>
            </a:r>
            <a:r>
              <a:rPr lang="en-US" sz="1400" dirty="0" smtClean="0"/>
              <a:t>Manager</a:t>
            </a:r>
          </a:p>
          <a:p>
            <a:r>
              <a:rPr lang="en-US" sz="1400" dirty="0" smtClean="0"/>
              <a:t>Experian</a:t>
            </a:r>
            <a:endParaRPr lang="en-US" sz="1400" dirty="0"/>
          </a:p>
        </p:txBody>
      </p:sp>
      <p:pic>
        <p:nvPicPr>
          <p:cNvPr id="3" name="Picture 2" descr="Y:\email campaigns\FY2016\DA\DA-US-16-173 DDA Life Cycle Capabilities\John Headshot.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458330" y="1583283"/>
            <a:ext cx="1132964" cy="11446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Y:\email campaigns\FY2016\DA\DA-US-16-173 DDA Life Cycle Capabilities\Roger Head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30" y="3268430"/>
            <a:ext cx="1132964" cy="11329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descr="C:\Users\C09639a\AppData\Local\Microsoft\Windows\Temporary Internet Files\Content.Outlook\HCM2MCE6\LaurenMakowskiHeadshot.pn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58330" y="4871949"/>
            <a:ext cx="1204538" cy="11242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322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ExperianTAG stacked_2cRGB_TM.pn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421063" y="1717675"/>
            <a:ext cx="230187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351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rot="16200000">
            <a:off x="6618309" y="2482744"/>
            <a:ext cx="488908" cy="4581525"/>
          </a:xfrm>
          <a:prstGeom prst="rect">
            <a:avLst/>
          </a:prstGeom>
          <a:gradFill>
            <a:gsLst>
              <a:gs pos="0">
                <a:schemeClr val="tx2">
                  <a:lumMod val="97000"/>
                  <a:lumOff val="3000"/>
                  <a:alpha val="56000"/>
                </a:schemeClr>
              </a:gs>
              <a:gs pos="100000">
                <a:schemeClr val="tx2">
                  <a:lumMod val="50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6200000">
            <a:off x="6618308" y="1504927"/>
            <a:ext cx="488908" cy="4581525"/>
          </a:xfrm>
          <a:prstGeom prst="rect">
            <a:avLst/>
          </a:prstGeom>
          <a:gradFill>
            <a:gsLst>
              <a:gs pos="0">
                <a:schemeClr val="tx2">
                  <a:lumMod val="97000"/>
                  <a:lumOff val="3000"/>
                  <a:alpha val="56000"/>
                </a:schemeClr>
              </a:gs>
              <a:gs pos="100000">
                <a:schemeClr val="tx2">
                  <a:lumMod val="50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1093546"/>
            <a:ext cx="4572000" cy="5764454"/>
          </a:xfrm>
          <a:prstGeom prst="rect">
            <a:avLst/>
          </a:prstGeom>
        </p:spPr>
      </p:pic>
      <p:sp>
        <p:nvSpPr>
          <p:cNvPr id="7" name="Title 1"/>
          <p:cNvSpPr>
            <a:spLocks noGrp="1"/>
          </p:cNvSpPr>
          <p:nvPr>
            <p:ph type="title"/>
          </p:nvPr>
        </p:nvSpPr>
        <p:spPr>
          <a:xfrm>
            <a:off x="1082675" y="409738"/>
            <a:ext cx="7815263" cy="581811"/>
          </a:xfrm>
        </p:spPr>
        <p:txBody>
          <a:bodyPr/>
          <a:lstStyle/>
          <a:p>
            <a:r>
              <a:rPr lang="en-US" sz="2400" dirty="0" smtClean="0">
                <a:solidFill>
                  <a:schemeClr val="tx2"/>
                </a:solidFill>
              </a:rPr>
              <a:t>Enterprise capabilities for deposit management</a:t>
            </a:r>
            <a:br>
              <a:rPr lang="en-US" sz="2400" dirty="0" smtClean="0">
                <a:solidFill>
                  <a:schemeClr val="tx2"/>
                </a:solidFill>
              </a:rPr>
            </a:br>
            <a:endParaRPr lang="en-US" sz="2400" b="0" dirty="0">
              <a:solidFill>
                <a:schemeClr val="tx2"/>
              </a:solidFill>
            </a:endParaRPr>
          </a:p>
        </p:txBody>
      </p:sp>
      <p:sp>
        <p:nvSpPr>
          <p:cNvPr id="4" name="Rectangle 3"/>
          <p:cNvSpPr/>
          <p:nvPr/>
        </p:nvSpPr>
        <p:spPr>
          <a:xfrm rot="16200000">
            <a:off x="5918736" y="-242206"/>
            <a:ext cx="1899038" cy="4570542"/>
          </a:xfrm>
          <a:prstGeom prst="rect">
            <a:avLst/>
          </a:prstGeom>
          <a:gradFill>
            <a:gsLst>
              <a:gs pos="0">
                <a:schemeClr val="tx2">
                  <a:lumMod val="97000"/>
                  <a:lumOff val="3000"/>
                  <a:alpha val="56000"/>
                </a:schemeClr>
              </a:gs>
              <a:gs pos="100000">
                <a:schemeClr val="tx2">
                  <a:lumMod val="50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p:cNvSpPr/>
          <p:nvPr/>
        </p:nvSpPr>
        <p:spPr>
          <a:xfrm>
            <a:off x="4782768" y="2407806"/>
            <a:ext cx="1919115" cy="584775"/>
          </a:xfrm>
          <a:prstGeom prst="rect">
            <a:avLst/>
          </a:prstGeom>
        </p:spPr>
        <p:txBody>
          <a:bodyPr wrap="none">
            <a:spAutoFit/>
          </a:bodyPr>
          <a:lstStyle/>
          <a:p>
            <a:r>
              <a:rPr lang="en-US" sz="3200" dirty="0" smtClean="0">
                <a:solidFill>
                  <a:schemeClr val="bg1"/>
                </a:solidFill>
                <a:latin typeface="+mj-lt"/>
              </a:rPr>
              <a:t>AGENDA</a:t>
            </a:r>
            <a:endParaRPr lang="en-US" sz="3200" dirty="0">
              <a:solidFill>
                <a:schemeClr val="bg1"/>
              </a:solidFill>
              <a:latin typeface="+mj-lt"/>
            </a:endParaRPr>
          </a:p>
        </p:txBody>
      </p:sp>
      <p:sp>
        <p:nvSpPr>
          <p:cNvPr id="5" name="Rectangle 4"/>
          <p:cNvSpPr/>
          <p:nvPr/>
        </p:nvSpPr>
        <p:spPr>
          <a:xfrm>
            <a:off x="4699639" y="3130656"/>
            <a:ext cx="4572000" cy="2339102"/>
          </a:xfrm>
          <a:prstGeom prst="rect">
            <a:avLst/>
          </a:prstGeom>
        </p:spPr>
        <p:txBody>
          <a:bodyPr>
            <a:spAutoFit/>
          </a:bodyPr>
          <a:lstStyle/>
          <a:p>
            <a:pPr lvl="0"/>
            <a:r>
              <a:rPr lang="en-US" sz="1600" b="1" spc="300" dirty="0" smtClean="0">
                <a:solidFill>
                  <a:schemeClr val="tx1">
                    <a:lumMod val="75000"/>
                    <a:lumOff val="25000"/>
                  </a:schemeClr>
                </a:solidFill>
              </a:rPr>
              <a:t>Deposit industry overview</a:t>
            </a:r>
          </a:p>
          <a:p>
            <a:pPr lvl="0"/>
            <a:endParaRPr lang="en-US" sz="1600" b="1" spc="300" dirty="0" smtClean="0">
              <a:solidFill>
                <a:schemeClr val="tx1">
                  <a:lumMod val="90000"/>
                  <a:lumOff val="10000"/>
                </a:schemeClr>
              </a:solidFill>
            </a:endParaRPr>
          </a:p>
          <a:p>
            <a:r>
              <a:rPr lang="en-US" sz="1600" b="1" spc="300" dirty="0" smtClean="0">
                <a:solidFill>
                  <a:schemeClr val="bg1"/>
                </a:solidFill>
              </a:rPr>
              <a:t>Experian deposit capabilities</a:t>
            </a:r>
          </a:p>
          <a:p>
            <a:endParaRPr lang="en-US" sz="1600" b="1" spc="300" dirty="0" smtClean="0">
              <a:solidFill>
                <a:schemeClr val="tx1">
                  <a:lumMod val="90000"/>
                  <a:lumOff val="10000"/>
                </a:schemeClr>
              </a:solidFill>
            </a:endParaRPr>
          </a:p>
          <a:p>
            <a:pPr lvl="0"/>
            <a:r>
              <a:rPr lang="en-US" sz="1600" b="1" spc="300" dirty="0" smtClean="0">
                <a:solidFill>
                  <a:schemeClr val="tx1">
                    <a:lumMod val="75000"/>
                    <a:lumOff val="25000"/>
                  </a:schemeClr>
                </a:solidFill>
              </a:rPr>
              <a:t>Decision platform</a:t>
            </a:r>
          </a:p>
          <a:p>
            <a:pPr lvl="0"/>
            <a:endParaRPr lang="en-US" sz="1600" b="1" spc="300" dirty="0" smtClean="0">
              <a:solidFill>
                <a:schemeClr val="tx1">
                  <a:lumMod val="90000"/>
                  <a:lumOff val="10000"/>
                </a:schemeClr>
              </a:solidFill>
            </a:endParaRPr>
          </a:p>
          <a:p>
            <a:r>
              <a:rPr lang="en-US" sz="1600" b="1" spc="300" dirty="0" smtClean="0">
                <a:solidFill>
                  <a:schemeClr val="bg1"/>
                </a:solidFill>
              </a:rPr>
              <a:t>Capabilities planning service</a:t>
            </a:r>
          </a:p>
          <a:p>
            <a:endParaRPr lang="en-US" sz="1600" b="1" spc="300" dirty="0" smtClean="0">
              <a:solidFill>
                <a:schemeClr val="tx1">
                  <a:lumMod val="90000"/>
                  <a:lumOff val="10000"/>
                </a:schemeClr>
              </a:solidFill>
            </a:endParaRPr>
          </a:p>
          <a:p>
            <a:pPr lvl="0"/>
            <a:r>
              <a:rPr lang="en-US" sz="1600" b="1" spc="300" dirty="0" smtClean="0">
                <a:solidFill>
                  <a:schemeClr val="tx1">
                    <a:lumMod val="75000"/>
                    <a:lumOff val="25000"/>
                  </a:schemeClr>
                </a:solidFill>
              </a:rPr>
              <a:t>Next steps </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2150856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723905" y="4487854"/>
            <a:ext cx="3420095" cy="2372226"/>
          </a:xfrm>
          <a:prstGeom prst="rect">
            <a:avLst/>
          </a:prstGeom>
          <a:gradFill>
            <a:gsLst>
              <a:gs pos="0">
                <a:schemeClr val="tx2">
                  <a:lumMod val="97000"/>
                  <a:lumOff val="3000"/>
                  <a:alpha val="56000"/>
                </a:schemeClr>
              </a:gs>
              <a:gs pos="100000">
                <a:schemeClr val="tx2">
                  <a:lumMod val="50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72063" y="2509044"/>
            <a:ext cx="5006975" cy="2052637"/>
          </a:xfrm>
          <a:prstGeom prst="rect">
            <a:avLst/>
          </a:prstGeom>
        </p:spPr>
        <p:txBody>
          <a:bodyPr tIns="0" bIns="0" anchor="b"/>
          <a:lstStyle/>
          <a:p>
            <a:pPr algn="r">
              <a:lnSpc>
                <a:spcPct val="130000"/>
              </a:lnSpc>
              <a:spcAft>
                <a:spcPts val="600"/>
              </a:spcAft>
              <a:defRPr/>
            </a:pPr>
            <a:r>
              <a:rPr lang="en-GB" sz="2400" b="1" spc="300" dirty="0">
                <a:solidFill>
                  <a:schemeClr val="bg1"/>
                </a:solidFill>
                <a:latin typeface="Arial" charset="0"/>
                <a:ea typeface="ＭＳ Ｐゴシック" pitchFamily="34" charset="-128"/>
                <a:cs typeface="Arial" charset="0"/>
              </a:rPr>
              <a:t>Decision </a:t>
            </a:r>
          </a:p>
          <a:p>
            <a:pPr algn="r">
              <a:lnSpc>
                <a:spcPct val="130000"/>
              </a:lnSpc>
              <a:spcAft>
                <a:spcPts val="600"/>
              </a:spcAft>
              <a:defRPr/>
            </a:pPr>
            <a:r>
              <a:rPr lang="en-GB" sz="2400" b="1" spc="300" dirty="0">
                <a:solidFill>
                  <a:schemeClr val="bg1"/>
                </a:solidFill>
                <a:latin typeface="Arial" charset="0"/>
                <a:ea typeface="ＭＳ Ｐゴシック" pitchFamily="34" charset="-128"/>
                <a:cs typeface="Arial" charset="0"/>
              </a:rPr>
              <a:t>Analytics</a:t>
            </a:r>
          </a:p>
        </p:txBody>
      </p:sp>
      <p:cxnSp>
        <p:nvCxnSpPr>
          <p:cNvPr id="14" name="Straight Connector 13"/>
          <p:cNvCxnSpPr/>
          <p:nvPr/>
        </p:nvCxnSpPr>
        <p:spPr>
          <a:xfrm>
            <a:off x="6061197" y="-472203"/>
            <a:ext cx="3455721"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871192" y="3083215"/>
            <a:ext cx="2880922" cy="1404639"/>
          </a:xfrm>
          <a:prstGeom prst="rect">
            <a:avLst/>
          </a:prstGeom>
        </p:spPr>
        <p:txBody>
          <a:bodyPr tIns="0" bIns="0" anchor="b"/>
          <a:lstStyle/>
          <a:p>
            <a:pPr>
              <a:lnSpc>
                <a:spcPts val="3300"/>
              </a:lnSpc>
              <a:spcAft>
                <a:spcPts val="600"/>
              </a:spcAft>
              <a:defRPr/>
            </a:pPr>
            <a:r>
              <a:rPr lang="en-GB" sz="3200" b="1" spc="300" dirty="0" smtClean="0">
                <a:solidFill>
                  <a:schemeClr val="tx1">
                    <a:lumMod val="75000"/>
                    <a:lumOff val="25000"/>
                  </a:schemeClr>
                </a:solidFill>
                <a:latin typeface="Arial" charset="0"/>
                <a:ea typeface="ＭＳ Ｐゴシック" pitchFamily="34" charset="-128"/>
                <a:cs typeface="Arial" charset="0"/>
              </a:rPr>
              <a:t>DEPOSITS INDUSTRY OVERVIEW</a:t>
            </a:r>
            <a:endParaRPr lang="en-GB" sz="3200" b="1" spc="300" dirty="0">
              <a:solidFill>
                <a:schemeClr val="tx1">
                  <a:lumMod val="75000"/>
                  <a:lumOff val="25000"/>
                </a:schemeClr>
              </a:solidFill>
              <a:latin typeface="Arial" charset="0"/>
              <a:ea typeface="ＭＳ Ｐゴシック" pitchFamily="34" charset="-128"/>
              <a:cs typeface="Arial" charset="0"/>
            </a:endParaRPr>
          </a:p>
        </p:txBody>
      </p:sp>
      <p:pic>
        <p:nvPicPr>
          <p:cNvPr id="18" name="Picture 17"/>
          <p:cNvPicPr>
            <a:picLocks noChangeAspect="1"/>
          </p:cNvPicPr>
          <p:nvPr/>
        </p:nvPicPr>
        <p:blipFill rotWithShape="1">
          <a:blip r:embed="rId4" cstate="screen">
            <a:extLst>
              <a:ext uri="{28A0092B-C50C-407E-A947-70E740481C1C}">
                <a14:useLocalDpi xmlns:a14="http://schemas.microsoft.com/office/drawing/2010/main" val="0"/>
              </a:ext>
            </a:extLst>
          </a:blip>
          <a:srcRect b="-1"/>
          <a:stretch/>
        </p:blipFill>
        <p:spPr>
          <a:xfrm>
            <a:off x="0" y="0"/>
            <a:ext cx="5723905" cy="6902938"/>
          </a:xfrm>
          <a:prstGeom prst="rect">
            <a:avLst/>
          </a:prstGeom>
        </p:spPr>
      </p:pic>
      <p:sp>
        <p:nvSpPr>
          <p:cNvPr id="5" name="Rectangle 4"/>
          <p:cNvSpPr/>
          <p:nvPr/>
        </p:nvSpPr>
        <p:spPr>
          <a:xfrm>
            <a:off x="5930858" y="4574809"/>
            <a:ext cx="2916259" cy="327709"/>
          </a:xfrm>
          <a:prstGeom prst="rect">
            <a:avLst/>
          </a:prstGeom>
        </p:spPr>
        <p:txBody>
          <a:bodyPr tIns="0" bIns="0" anchor="b"/>
          <a:lstStyle/>
          <a:p>
            <a:pPr>
              <a:lnSpc>
                <a:spcPct val="130000"/>
              </a:lnSpc>
              <a:spcAft>
                <a:spcPts val="1200"/>
              </a:spcAft>
              <a:defRPr/>
            </a:pPr>
            <a:r>
              <a:rPr lang="en-GB" sz="1400" spc="300" dirty="0" smtClean="0">
                <a:solidFill>
                  <a:schemeClr val="bg1"/>
                </a:solidFill>
                <a:latin typeface="Arial" charset="0"/>
                <a:ea typeface="ＭＳ Ｐゴシック" pitchFamily="34" charset="-128"/>
                <a:cs typeface="Arial" charset="0"/>
              </a:rPr>
              <a:t>DECISION ANALYTICS</a:t>
            </a:r>
            <a:endParaRPr lang="en-GB" sz="1400" spc="300" dirty="0">
              <a:solidFill>
                <a:schemeClr val="bg1"/>
              </a:solidFill>
              <a:latin typeface="Arial" charset="0"/>
              <a:ea typeface="ＭＳ Ｐゴシック" pitchFamily="34" charset="-128"/>
              <a:cs typeface="Arial" charset="0"/>
            </a:endParaRPr>
          </a:p>
        </p:txBody>
      </p:sp>
    </p:spTree>
    <p:custDataLst>
      <p:tags r:id="rId1"/>
    </p:custDataLst>
    <p:extLst>
      <p:ext uri="{BB962C8B-B14F-4D97-AF65-F5344CB8AC3E}">
        <p14:creationId xmlns:p14="http://schemas.microsoft.com/office/powerpoint/2010/main" val="31696283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a14="http://schemas.microsoft.com/office/drawing/2010/main">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0" y="3359353"/>
            <a:ext cx="9144000" cy="79573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0" y="4255758"/>
            <a:ext cx="9144000" cy="795739"/>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0" y="5176913"/>
            <a:ext cx="9144000" cy="79573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entagon 1"/>
          <p:cNvSpPr/>
          <p:nvPr/>
        </p:nvSpPr>
        <p:spPr>
          <a:xfrm>
            <a:off x="-11876" y="3367140"/>
            <a:ext cx="4559463" cy="787952"/>
          </a:xfrm>
          <a:custGeom>
            <a:avLst/>
            <a:gdLst>
              <a:gd name="connsiteX0" fmla="*/ 0 w 4761344"/>
              <a:gd name="connsiteY0" fmla="*/ 0 h 787952"/>
              <a:gd name="connsiteX1" fmla="*/ 4367368 w 4761344"/>
              <a:gd name="connsiteY1" fmla="*/ 0 h 787952"/>
              <a:gd name="connsiteX2" fmla="*/ 4761344 w 4761344"/>
              <a:gd name="connsiteY2" fmla="*/ 393976 h 787952"/>
              <a:gd name="connsiteX3" fmla="*/ 4367368 w 4761344"/>
              <a:gd name="connsiteY3" fmla="*/ 787952 h 787952"/>
              <a:gd name="connsiteX4" fmla="*/ 0 w 4761344"/>
              <a:gd name="connsiteY4" fmla="*/ 787952 h 787952"/>
              <a:gd name="connsiteX5" fmla="*/ 0 w 4761344"/>
              <a:gd name="connsiteY5" fmla="*/ 0 h 787952"/>
              <a:gd name="connsiteX0" fmla="*/ 0 w 4559463"/>
              <a:gd name="connsiteY0" fmla="*/ 0 h 787952"/>
              <a:gd name="connsiteX1" fmla="*/ 4367368 w 4559463"/>
              <a:gd name="connsiteY1" fmla="*/ 0 h 787952"/>
              <a:gd name="connsiteX2" fmla="*/ 4559463 w 4559463"/>
              <a:gd name="connsiteY2" fmla="*/ 382101 h 787952"/>
              <a:gd name="connsiteX3" fmla="*/ 4367368 w 4559463"/>
              <a:gd name="connsiteY3" fmla="*/ 787952 h 787952"/>
              <a:gd name="connsiteX4" fmla="*/ 0 w 4559463"/>
              <a:gd name="connsiteY4" fmla="*/ 787952 h 787952"/>
              <a:gd name="connsiteX5" fmla="*/ 0 w 4559463"/>
              <a:gd name="connsiteY5" fmla="*/ 0 h 78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9463" h="787952">
                <a:moveTo>
                  <a:pt x="0" y="0"/>
                </a:moveTo>
                <a:lnTo>
                  <a:pt x="4367368" y="0"/>
                </a:lnTo>
                <a:lnTo>
                  <a:pt x="4559463" y="382101"/>
                </a:lnTo>
                <a:lnTo>
                  <a:pt x="4367368" y="787952"/>
                </a:lnTo>
                <a:lnTo>
                  <a:pt x="0" y="787952"/>
                </a:lnTo>
                <a:lnTo>
                  <a:pt x="0" y="0"/>
                </a:ln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entagon 1"/>
          <p:cNvSpPr/>
          <p:nvPr/>
        </p:nvSpPr>
        <p:spPr>
          <a:xfrm>
            <a:off x="-11876" y="4255758"/>
            <a:ext cx="4559463" cy="787952"/>
          </a:xfrm>
          <a:custGeom>
            <a:avLst/>
            <a:gdLst>
              <a:gd name="connsiteX0" fmla="*/ 0 w 4761344"/>
              <a:gd name="connsiteY0" fmla="*/ 0 h 787952"/>
              <a:gd name="connsiteX1" fmla="*/ 4367368 w 4761344"/>
              <a:gd name="connsiteY1" fmla="*/ 0 h 787952"/>
              <a:gd name="connsiteX2" fmla="*/ 4761344 w 4761344"/>
              <a:gd name="connsiteY2" fmla="*/ 393976 h 787952"/>
              <a:gd name="connsiteX3" fmla="*/ 4367368 w 4761344"/>
              <a:gd name="connsiteY3" fmla="*/ 787952 h 787952"/>
              <a:gd name="connsiteX4" fmla="*/ 0 w 4761344"/>
              <a:gd name="connsiteY4" fmla="*/ 787952 h 787952"/>
              <a:gd name="connsiteX5" fmla="*/ 0 w 4761344"/>
              <a:gd name="connsiteY5" fmla="*/ 0 h 787952"/>
              <a:gd name="connsiteX0" fmla="*/ 0 w 4559463"/>
              <a:gd name="connsiteY0" fmla="*/ 0 h 787952"/>
              <a:gd name="connsiteX1" fmla="*/ 4367368 w 4559463"/>
              <a:gd name="connsiteY1" fmla="*/ 0 h 787952"/>
              <a:gd name="connsiteX2" fmla="*/ 4559463 w 4559463"/>
              <a:gd name="connsiteY2" fmla="*/ 382101 h 787952"/>
              <a:gd name="connsiteX3" fmla="*/ 4367368 w 4559463"/>
              <a:gd name="connsiteY3" fmla="*/ 787952 h 787952"/>
              <a:gd name="connsiteX4" fmla="*/ 0 w 4559463"/>
              <a:gd name="connsiteY4" fmla="*/ 787952 h 787952"/>
              <a:gd name="connsiteX5" fmla="*/ 0 w 4559463"/>
              <a:gd name="connsiteY5" fmla="*/ 0 h 78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9463" h="787952">
                <a:moveTo>
                  <a:pt x="0" y="0"/>
                </a:moveTo>
                <a:lnTo>
                  <a:pt x="4367368" y="0"/>
                </a:lnTo>
                <a:lnTo>
                  <a:pt x="4559463" y="382101"/>
                </a:lnTo>
                <a:lnTo>
                  <a:pt x="4367368" y="787952"/>
                </a:lnTo>
                <a:lnTo>
                  <a:pt x="0" y="787952"/>
                </a:lnTo>
                <a:lnTo>
                  <a:pt x="0" y="0"/>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entagon 1"/>
          <p:cNvSpPr/>
          <p:nvPr/>
        </p:nvSpPr>
        <p:spPr>
          <a:xfrm>
            <a:off x="-11876" y="5188946"/>
            <a:ext cx="4559463" cy="787952"/>
          </a:xfrm>
          <a:custGeom>
            <a:avLst/>
            <a:gdLst>
              <a:gd name="connsiteX0" fmla="*/ 0 w 4761344"/>
              <a:gd name="connsiteY0" fmla="*/ 0 h 787952"/>
              <a:gd name="connsiteX1" fmla="*/ 4367368 w 4761344"/>
              <a:gd name="connsiteY1" fmla="*/ 0 h 787952"/>
              <a:gd name="connsiteX2" fmla="*/ 4761344 w 4761344"/>
              <a:gd name="connsiteY2" fmla="*/ 393976 h 787952"/>
              <a:gd name="connsiteX3" fmla="*/ 4367368 w 4761344"/>
              <a:gd name="connsiteY3" fmla="*/ 787952 h 787952"/>
              <a:gd name="connsiteX4" fmla="*/ 0 w 4761344"/>
              <a:gd name="connsiteY4" fmla="*/ 787952 h 787952"/>
              <a:gd name="connsiteX5" fmla="*/ 0 w 4761344"/>
              <a:gd name="connsiteY5" fmla="*/ 0 h 787952"/>
              <a:gd name="connsiteX0" fmla="*/ 0 w 4559463"/>
              <a:gd name="connsiteY0" fmla="*/ 0 h 787952"/>
              <a:gd name="connsiteX1" fmla="*/ 4367368 w 4559463"/>
              <a:gd name="connsiteY1" fmla="*/ 0 h 787952"/>
              <a:gd name="connsiteX2" fmla="*/ 4559463 w 4559463"/>
              <a:gd name="connsiteY2" fmla="*/ 382101 h 787952"/>
              <a:gd name="connsiteX3" fmla="*/ 4367368 w 4559463"/>
              <a:gd name="connsiteY3" fmla="*/ 787952 h 787952"/>
              <a:gd name="connsiteX4" fmla="*/ 0 w 4559463"/>
              <a:gd name="connsiteY4" fmla="*/ 787952 h 787952"/>
              <a:gd name="connsiteX5" fmla="*/ 0 w 4559463"/>
              <a:gd name="connsiteY5" fmla="*/ 0 h 78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9463" h="787952">
                <a:moveTo>
                  <a:pt x="0" y="0"/>
                </a:moveTo>
                <a:lnTo>
                  <a:pt x="4367368" y="0"/>
                </a:lnTo>
                <a:lnTo>
                  <a:pt x="4559463" y="382101"/>
                </a:lnTo>
                <a:lnTo>
                  <a:pt x="4367368" y="787952"/>
                </a:lnTo>
                <a:lnTo>
                  <a:pt x="0" y="787952"/>
                </a:lnTo>
                <a:lnTo>
                  <a:pt x="0" y="0"/>
                </a:ln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0" y="2475295"/>
            <a:ext cx="9144000" cy="795739"/>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3" name="Rectangle 2"/>
          <p:cNvSpPr/>
          <p:nvPr/>
        </p:nvSpPr>
        <p:spPr>
          <a:xfrm>
            <a:off x="0" y="1574178"/>
            <a:ext cx="9144000" cy="79573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1876" y="1586211"/>
            <a:ext cx="4559463" cy="787952"/>
          </a:xfrm>
          <a:custGeom>
            <a:avLst/>
            <a:gdLst>
              <a:gd name="connsiteX0" fmla="*/ 0 w 4761344"/>
              <a:gd name="connsiteY0" fmla="*/ 0 h 787952"/>
              <a:gd name="connsiteX1" fmla="*/ 4367368 w 4761344"/>
              <a:gd name="connsiteY1" fmla="*/ 0 h 787952"/>
              <a:gd name="connsiteX2" fmla="*/ 4761344 w 4761344"/>
              <a:gd name="connsiteY2" fmla="*/ 393976 h 787952"/>
              <a:gd name="connsiteX3" fmla="*/ 4367368 w 4761344"/>
              <a:gd name="connsiteY3" fmla="*/ 787952 h 787952"/>
              <a:gd name="connsiteX4" fmla="*/ 0 w 4761344"/>
              <a:gd name="connsiteY4" fmla="*/ 787952 h 787952"/>
              <a:gd name="connsiteX5" fmla="*/ 0 w 4761344"/>
              <a:gd name="connsiteY5" fmla="*/ 0 h 787952"/>
              <a:gd name="connsiteX0" fmla="*/ 0 w 4559463"/>
              <a:gd name="connsiteY0" fmla="*/ 0 h 787952"/>
              <a:gd name="connsiteX1" fmla="*/ 4367368 w 4559463"/>
              <a:gd name="connsiteY1" fmla="*/ 0 h 787952"/>
              <a:gd name="connsiteX2" fmla="*/ 4559463 w 4559463"/>
              <a:gd name="connsiteY2" fmla="*/ 382101 h 787952"/>
              <a:gd name="connsiteX3" fmla="*/ 4367368 w 4559463"/>
              <a:gd name="connsiteY3" fmla="*/ 787952 h 787952"/>
              <a:gd name="connsiteX4" fmla="*/ 0 w 4559463"/>
              <a:gd name="connsiteY4" fmla="*/ 787952 h 787952"/>
              <a:gd name="connsiteX5" fmla="*/ 0 w 4559463"/>
              <a:gd name="connsiteY5" fmla="*/ 0 h 78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9463" h="787952">
                <a:moveTo>
                  <a:pt x="0" y="0"/>
                </a:moveTo>
                <a:lnTo>
                  <a:pt x="4367368" y="0"/>
                </a:lnTo>
                <a:lnTo>
                  <a:pt x="4559463" y="382101"/>
                </a:lnTo>
                <a:lnTo>
                  <a:pt x="4367368" y="787952"/>
                </a:lnTo>
                <a:lnTo>
                  <a:pt x="0" y="787952"/>
                </a:lnTo>
                <a:lnTo>
                  <a:pt x="0" y="0"/>
                </a:ln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p:cNvSpPr txBox="1">
            <a:spLocks/>
          </p:cNvSpPr>
          <p:nvPr/>
        </p:nvSpPr>
        <p:spPr bwMode="auto">
          <a:xfrm>
            <a:off x="1026122" y="243032"/>
            <a:ext cx="7841790" cy="984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baseline="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fontAlgn="base">
              <a:lnSpc>
                <a:spcPct val="90000"/>
              </a:lnSpc>
              <a:spcBef>
                <a:spcPct val="0"/>
              </a:spcBef>
              <a:spcAft>
                <a:spcPct val="0"/>
              </a:spcAft>
              <a:defRPr sz="2400" b="1">
                <a:solidFill>
                  <a:schemeClr val="tx2"/>
                </a:solidFill>
                <a:latin typeface="Arial" charset="0"/>
              </a:defRPr>
            </a:lvl6pPr>
            <a:lvl7pPr marL="914400" algn="l" rtl="0" fontAlgn="base">
              <a:lnSpc>
                <a:spcPct val="90000"/>
              </a:lnSpc>
              <a:spcBef>
                <a:spcPct val="0"/>
              </a:spcBef>
              <a:spcAft>
                <a:spcPct val="0"/>
              </a:spcAft>
              <a:defRPr sz="2400" b="1">
                <a:solidFill>
                  <a:schemeClr val="tx2"/>
                </a:solidFill>
                <a:latin typeface="Arial" charset="0"/>
              </a:defRPr>
            </a:lvl7pPr>
            <a:lvl8pPr marL="1371600" algn="l" rtl="0" fontAlgn="base">
              <a:lnSpc>
                <a:spcPct val="90000"/>
              </a:lnSpc>
              <a:spcBef>
                <a:spcPct val="0"/>
              </a:spcBef>
              <a:spcAft>
                <a:spcPct val="0"/>
              </a:spcAft>
              <a:defRPr sz="2400" b="1">
                <a:solidFill>
                  <a:schemeClr val="tx2"/>
                </a:solidFill>
                <a:latin typeface="Arial" charset="0"/>
              </a:defRPr>
            </a:lvl8pPr>
            <a:lvl9pPr marL="1828800" algn="l" rtl="0" fontAlgn="base">
              <a:lnSpc>
                <a:spcPct val="90000"/>
              </a:lnSpc>
              <a:spcBef>
                <a:spcPct val="0"/>
              </a:spcBef>
              <a:spcAft>
                <a:spcPct val="0"/>
              </a:spcAft>
              <a:defRPr sz="2400" b="1">
                <a:solidFill>
                  <a:schemeClr val="tx2"/>
                </a:solidFill>
                <a:latin typeface="Arial" charset="0"/>
              </a:defRPr>
            </a:lvl9pPr>
          </a:lstStyle>
          <a:p>
            <a:r>
              <a:rPr lang="en-US" dirty="0"/>
              <a:t>Managing profitable deposits </a:t>
            </a:r>
            <a:r>
              <a:rPr lang="en-US" dirty="0" smtClean="0"/>
              <a:t>is a challenge in today’s business climate</a:t>
            </a:r>
            <a:endParaRPr lang="en-GB" dirty="0" smtClean="0"/>
          </a:p>
        </p:txBody>
      </p:sp>
      <p:sp>
        <p:nvSpPr>
          <p:cNvPr id="12" name="Rectangle 11"/>
          <p:cNvSpPr/>
          <p:nvPr/>
        </p:nvSpPr>
        <p:spPr>
          <a:xfrm>
            <a:off x="4724417" y="3465280"/>
            <a:ext cx="4378139" cy="600164"/>
          </a:xfrm>
          <a:prstGeom prst="rect">
            <a:avLst/>
          </a:prstGeom>
          <a:ln>
            <a:noFill/>
          </a:ln>
        </p:spPr>
        <p:txBody>
          <a:bodyPr wrap="square" anchor="ctr">
            <a:spAutoFit/>
          </a:bodyPr>
          <a:lstStyle/>
          <a:p>
            <a:pPr marL="285750" indent="-285750" fontAlgn="auto">
              <a:spcBef>
                <a:spcPts val="0"/>
              </a:spcBef>
              <a:spcAft>
                <a:spcPts val="600"/>
              </a:spcAft>
              <a:buFont typeface="Arial" panose="020B0604020202020204" pitchFamily="34" charset="0"/>
              <a:buChar char="•"/>
              <a:defRPr/>
            </a:pPr>
            <a:r>
              <a:rPr lang="en-GB" sz="1400" dirty="0" smtClean="0">
                <a:cs typeface="Arial" pitchFamily="34" charset="0"/>
              </a:rPr>
              <a:t>CCAR Deposit Forecasting</a:t>
            </a:r>
          </a:p>
          <a:p>
            <a:pPr marL="285750" indent="-285750" fontAlgn="auto">
              <a:spcBef>
                <a:spcPts val="0"/>
              </a:spcBef>
              <a:spcAft>
                <a:spcPts val="600"/>
              </a:spcAft>
              <a:buFont typeface="Arial" panose="020B0604020202020204" pitchFamily="34" charset="0"/>
              <a:buChar char="•"/>
              <a:defRPr/>
            </a:pPr>
            <a:r>
              <a:rPr lang="en-GB" sz="1400" dirty="0" smtClean="0">
                <a:cs typeface="Arial" pitchFamily="34" charset="0"/>
              </a:rPr>
              <a:t>CFPB focus on fees &amp; transparent decision data</a:t>
            </a:r>
          </a:p>
        </p:txBody>
      </p:sp>
      <p:sp>
        <p:nvSpPr>
          <p:cNvPr id="21" name="Rectangle 20"/>
          <p:cNvSpPr/>
          <p:nvPr/>
        </p:nvSpPr>
        <p:spPr>
          <a:xfrm>
            <a:off x="4711369" y="4353545"/>
            <a:ext cx="4251509" cy="600164"/>
          </a:xfrm>
          <a:prstGeom prst="rect">
            <a:avLst/>
          </a:prstGeom>
          <a:ln>
            <a:noFill/>
          </a:ln>
        </p:spPr>
        <p:txBody>
          <a:bodyPr wrap="square" anchor="ctr">
            <a:spAutoFit/>
          </a:bodyPr>
          <a:lstStyle/>
          <a:p>
            <a:pPr marL="285750" indent="-285750" fontAlgn="auto">
              <a:spcBef>
                <a:spcPts val="0"/>
              </a:spcBef>
              <a:spcAft>
                <a:spcPts val="600"/>
              </a:spcAft>
              <a:buFont typeface="Arial" panose="020B0604020202020204" pitchFamily="34" charset="0"/>
              <a:buChar char="•"/>
              <a:defRPr/>
            </a:pPr>
            <a:r>
              <a:rPr lang="en-GB" sz="1400" dirty="0" smtClean="0">
                <a:cs typeface="Arial" pitchFamily="34" charset="0"/>
              </a:rPr>
              <a:t>Affordability monitoring for checking</a:t>
            </a:r>
          </a:p>
          <a:p>
            <a:pPr marL="285750" indent="-285750" fontAlgn="auto">
              <a:spcBef>
                <a:spcPts val="0"/>
              </a:spcBef>
              <a:spcAft>
                <a:spcPts val="600"/>
              </a:spcAft>
              <a:buFont typeface="Arial" panose="020B0604020202020204" pitchFamily="34" charset="0"/>
              <a:buChar char="•"/>
              <a:defRPr/>
            </a:pPr>
            <a:r>
              <a:rPr lang="en-GB" sz="1400" dirty="0" smtClean="0">
                <a:cs typeface="Arial" pitchFamily="34" charset="0"/>
              </a:rPr>
              <a:t>Optimizing account fees and cross/up sell</a:t>
            </a:r>
            <a:endParaRPr lang="en-GB" sz="1400" dirty="0">
              <a:cs typeface="Arial" pitchFamily="34" charset="0"/>
            </a:endParaRPr>
          </a:p>
        </p:txBody>
      </p:sp>
      <p:sp>
        <p:nvSpPr>
          <p:cNvPr id="26" name="Rectangle 25"/>
          <p:cNvSpPr/>
          <p:nvPr/>
        </p:nvSpPr>
        <p:spPr>
          <a:xfrm>
            <a:off x="4749469" y="1693046"/>
            <a:ext cx="4394531" cy="600164"/>
          </a:xfrm>
          <a:prstGeom prst="rect">
            <a:avLst/>
          </a:prstGeom>
          <a:ln>
            <a:noFill/>
          </a:ln>
        </p:spPr>
        <p:txBody>
          <a:bodyPr wrap="square" anchor="ctr">
            <a:spAutoFit/>
          </a:bodyPr>
          <a:lstStyle/>
          <a:p>
            <a:pPr marL="285750" indent="-285750" fontAlgn="auto">
              <a:spcBef>
                <a:spcPts val="0"/>
              </a:spcBef>
              <a:spcAft>
                <a:spcPts val="600"/>
              </a:spcAft>
              <a:buFont typeface="Arial" panose="020B0604020202020204" pitchFamily="34" charset="0"/>
              <a:buChar char="•"/>
              <a:defRPr/>
            </a:pPr>
            <a:r>
              <a:rPr lang="en-GB" sz="1400" dirty="0" smtClean="0">
                <a:latin typeface="Arial" pitchFamily="34" charset="0"/>
                <a:cs typeface="Arial" pitchFamily="34" charset="0"/>
              </a:rPr>
              <a:t>Future pressure to $31B in overdraft-fee </a:t>
            </a:r>
          </a:p>
          <a:p>
            <a:pPr marL="285750" indent="-285750" fontAlgn="auto">
              <a:spcBef>
                <a:spcPts val="0"/>
              </a:spcBef>
              <a:spcAft>
                <a:spcPts val="600"/>
              </a:spcAft>
              <a:buFont typeface="Arial" panose="020B0604020202020204" pitchFamily="34" charset="0"/>
              <a:buChar char="•"/>
              <a:defRPr/>
            </a:pPr>
            <a:r>
              <a:rPr lang="en-GB" sz="1400" dirty="0" smtClean="0">
                <a:latin typeface="Arial" pitchFamily="34" charset="0"/>
                <a:cs typeface="Arial" pitchFamily="34" charset="0"/>
              </a:rPr>
              <a:t>Unclear future for fees and interest rates </a:t>
            </a:r>
            <a:endParaRPr lang="en-GB" sz="1400" dirty="0">
              <a:latin typeface="Arial" pitchFamily="34" charset="0"/>
              <a:cs typeface="Arial" pitchFamily="34" charset="0"/>
            </a:endParaRPr>
          </a:p>
        </p:txBody>
      </p:sp>
      <p:sp>
        <p:nvSpPr>
          <p:cNvPr id="28" name="Rectangle 27"/>
          <p:cNvSpPr/>
          <p:nvPr/>
        </p:nvSpPr>
        <p:spPr>
          <a:xfrm>
            <a:off x="237507" y="1779206"/>
            <a:ext cx="3810551" cy="369332"/>
          </a:xfrm>
          <a:prstGeom prst="rect">
            <a:avLst/>
          </a:prstGeom>
          <a:noFill/>
          <a:ln>
            <a:noFill/>
          </a:ln>
        </p:spPr>
        <p:txBody>
          <a:bodyPr wrap="square">
            <a:spAutoFit/>
          </a:bodyPr>
          <a:lstStyle/>
          <a:p>
            <a:pPr marL="119063" indent="-119063" algn="r">
              <a:defRPr/>
            </a:pPr>
            <a:r>
              <a:rPr lang="en-GB" b="1" dirty="0" smtClean="0">
                <a:cs typeface="Arial" pitchFamily="34" charset="0"/>
              </a:rPr>
              <a:t>MANAGING DDA PROFITABILITY</a:t>
            </a:r>
            <a:endParaRPr lang="en-GB" b="1" dirty="0" smtClean="0">
              <a:latin typeface="Arial" pitchFamily="34" charset="0"/>
              <a:cs typeface="Arial" pitchFamily="34" charset="0"/>
            </a:endParaRPr>
          </a:p>
        </p:txBody>
      </p:sp>
      <p:sp>
        <p:nvSpPr>
          <p:cNvPr id="33" name="Rectangle 32"/>
          <p:cNvSpPr/>
          <p:nvPr/>
        </p:nvSpPr>
        <p:spPr>
          <a:xfrm>
            <a:off x="4749469" y="5321312"/>
            <a:ext cx="4118443" cy="523220"/>
          </a:xfrm>
          <a:prstGeom prst="rect">
            <a:avLst/>
          </a:prstGeom>
          <a:ln>
            <a:noFill/>
          </a:ln>
        </p:spPr>
        <p:txBody>
          <a:bodyPr wrap="square" anchor="ctr">
            <a:spAutoFit/>
          </a:bodyPr>
          <a:lstStyle/>
          <a:p>
            <a:pPr marL="285750" indent="-285750" fontAlgn="auto">
              <a:spcBef>
                <a:spcPts val="0"/>
              </a:spcBef>
              <a:spcAft>
                <a:spcPts val="0"/>
              </a:spcAft>
              <a:buFont typeface="Arial" panose="020B0604020202020204" pitchFamily="34" charset="0"/>
              <a:buChar char="•"/>
              <a:defRPr/>
            </a:pPr>
            <a:r>
              <a:rPr lang="en-GB" sz="1400" dirty="0" smtClean="0">
                <a:latin typeface="Arial" pitchFamily="34" charset="0"/>
                <a:cs typeface="Arial" pitchFamily="34" charset="0"/>
              </a:rPr>
              <a:t>Enabling customer advocates</a:t>
            </a:r>
          </a:p>
          <a:p>
            <a:pPr marL="285750" indent="-285750" fontAlgn="auto">
              <a:spcBef>
                <a:spcPts val="0"/>
              </a:spcBef>
              <a:spcAft>
                <a:spcPts val="0"/>
              </a:spcAft>
              <a:buFont typeface="Arial" panose="020B0604020202020204" pitchFamily="34" charset="0"/>
              <a:buChar char="•"/>
              <a:defRPr/>
            </a:pPr>
            <a:r>
              <a:rPr lang="en-GB" sz="1400" dirty="0" smtClean="0">
                <a:latin typeface="Arial" pitchFamily="34" charset="0"/>
                <a:cs typeface="Arial" pitchFamily="34" charset="0"/>
              </a:rPr>
              <a:t>Instituting customer friendly check policies</a:t>
            </a:r>
            <a:endParaRPr lang="en-GB" sz="1400" dirty="0">
              <a:latin typeface="Arial" pitchFamily="34" charset="0"/>
              <a:cs typeface="Arial" pitchFamily="34" charset="0"/>
            </a:endParaRPr>
          </a:p>
        </p:txBody>
      </p:sp>
      <p:sp>
        <p:nvSpPr>
          <p:cNvPr id="34" name="Rectangle 33"/>
          <p:cNvSpPr/>
          <p:nvPr/>
        </p:nvSpPr>
        <p:spPr>
          <a:xfrm>
            <a:off x="386560" y="5390116"/>
            <a:ext cx="3685248" cy="369332"/>
          </a:xfrm>
          <a:prstGeom prst="rect">
            <a:avLst/>
          </a:prstGeom>
          <a:noFill/>
          <a:ln>
            <a:noFill/>
          </a:ln>
        </p:spPr>
        <p:txBody>
          <a:bodyPr wrap="square">
            <a:spAutoFit/>
          </a:bodyPr>
          <a:lstStyle/>
          <a:p>
            <a:pPr algn="r">
              <a:defRPr/>
            </a:pPr>
            <a:r>
              <a:rPr lang="en-GB" b="1" dirty="0" smtClean="0">
                <a:cs typeface="Arial" pitchFamily="34" charset="0"/>
              </a:rPr>
              <a:t>CUSTOMER EXPERIENCE</a:t>
            </a:r>
            <a:endParaRPr lang="en-GB" b="1" i="1" dirty="0" smtClean="0">
              <a:cs typeface="Arial" pitchFamily="34" charset="0"/>
            </a:endParaRPr>
          </a:p>
        </p:txBody>
      </p:sp>
      <p:sp>
        <p:nvSpPr>
          <p:cNvPr id="39" name="Rectangle 38"/>
          <p:cNvSpPr/>
          <p:nvPr/>
        </p:nvSpPr>
        <p:spPr>
          <a:xfrm>
            <a:off x="4749469" y="2590176"/>
            <a:ext cx="4098925" cy="600164"/>
          </a:xfrm>
          <a:prstGeom prst="rect">
            <a:avLst/>
          </a:prstGeom>
          <a:ln>
            <a:noFill/>
          </a:ln>
        </p:spPr>
        <p:txBody>
          <a:bodyPr wrap="square" anchor="ctr">
            <a:spAutoFit/>
          </a:bodyPr>
          <a:lstStyle/>
          <a:p>
            <a:pPr marL="285750" indent="-285750" fontAlgn="auto">
              <a:spcBef>
                <a:spcPts val="0"/>
              </a:spcBef>
              <a:spcAft>
                <a:spcPts val="600"/>
              </a:spcAft>
              <a:buFont typeface="Arial" panose="020B0604020202020204" pitchFamily="34" charset="0"/>
              <a:buChar char="•"/>
              <a:defRPr/>
            </a:pPr>
            <a:r>
              <a:rPr lang="en-US" sz="1400" dirty="0" smtClean="0">
                <a:latin typeface="Arial" pitchFamily="34" charset="0"/>
                <a:cs typeface="Arial" pitchFamily="34" charset="0"/>
              </a:rPr>
              <a:t>CFPB focus on “fair” account opening </a:t>
            </a:r>
          </a:p>
          <a:p>
            <a:pPr marL="285750" indent="-285750" fontAlgn="auto">
              <a:spcBef>
                <a:spcPts val="0"/>
              </a:spcBef>
              <a:spcAft>
                <a:spcPts val="600"/>
              </a:spcAft>
              <a:buFont typeface="Arial" panose="020B0604020202020204" pitchFamily="34" charset="0"/>
              <a:buChar char="•"/>
              <a:defRPr/>
            </a:pPr>
            <a:r>
              <a:rPr lang="en-US" sz="1400" dirty="0" smtClean="0">
                <a:latin typeface="Arial" pitchFamily="34" charset="0"/>
                <a:cs typeface="Arial" pitchFamily="34" charset="0"/>
              </a:rPr>
              <a:t>Decision data and platform flexibility a must</a:t>
            </a:r>
            <a:endParaRPr lang="en-US" sz="1400" dirty="0">
              <a:latin typeface="Arial" pitchFamily="34" charset="0"/>
              <a:cs typeface="Arial" pitchFamily="34" charset="0"/>
            </a:endParaRPr>
          </a:p>
        </p:txBody>
      </p:sp>
      <p:sp>
        <p:nvSpPr>
          <p:cNvPr id="55" name="Pentagon 1"/>
          <p:cNvSpPr/>
          <p:nvPr/>
        </p:nvSpPr>
        <p:spPr>
          <a:xfrm>
            <a:off x="-11876" y="2475295"/>
            <a:ext cx="4559463" cy="787952"/>
          </a:xfrm>
          <a:custGeom>
            <a:avLst/>
            <a:gdLst>
              <a:gd name="connsiteX0" fmla="*/ 0 w 4761344"/>
              <a:gd name="connsiteY0" fmla="*/ 0 h 787952"/>
              <a:gd name="connsiteX1" fmla="*/ 4367368 w 4761344"/>
              <a:gd name="connsiteY1" fmla="*/ 0 h 787952"/>
              <a:gd name="connsiteX2" fmla="*/ 4761344 w 4761344"/>
              <a:gd name="connsiteY2" fmla="*/ 393976 h 787952"/>
              <a:gd name="connsiteX3" fmla="*/ 4367368 w 4761344"/>
              <a:gd name="connsiteY3" fmla="*/ 787952 h 787952"/>
              <a:gd name="connsiteX4" fmla="*/ 0 w 4761344"/>
              <a:gd name="connsiteY4" fmla="*/ 787952 h 787952"/>
              <a:gd name="connsiteX5" fmla="*/ 0 w 4761344"/>
              <a:gd name="connsiteY5" fmla="*/ 0 h 787952"/>
              <a:gd name="connsiteX0" fmla="*/ 0 w 4559463"/>
              <a:gd name="connsiteY0" fmla="*/ 0 h 787952"/>
              <a:gd name="connsiteX1" fmla="*/ 4367368 w 4559463"/>
              <a:gd name="connsiteY1" fmla="*/ 0 h 787952"/>
              <a:gd name="connsiteX2" fmla="*/ 4559463 w 4559463"/>
              <a:gd name="connsiteY2" fmla="*/ 382101 h 787952"/>
              <a:gd name="connsiteX3" fmla="*/ 4367368 w 4559463"/>
              <a:gd name="connsiteY3" fmla="*/ 787952 h 787952"/>
              <a:gd name="connsiteX4" fmla="*/ 0 w 4559463"/>
              <a:gd name="connsiteY4" fmla="*/ 787952 h 787952"/>
              <a:gd name="connsiteX5" fmla="*/ 0 w 4559463"/>
              <a:gd name="connsiteY5" fmla="*/ 0 h 78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9463" h="787952">
                <a:moveTo>
                  <a:pt x="0" y="0"/>
                </a:moveTo>
                <a:lnTo>
                  <a:pt x="4367368" y="0"/>
                </a:lnTo>
                <a:lnTo>
                  <a:pt x="4559463" y="382101"/>
                </a:lnTo>
                <a:lnTo>
                  <a:pt x="4367368" y="787952"/>
                </a:lnTo>
                <a:lnTo>
                  <a:pt x="0" y="787952"/>
                </a:lnTo>
                <a:lnTo>
                  <a:pt x="0" y="0"/>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37507" y="2696638"/>
            <a:ext cx="3834302" cy="369332"/>
          </a:xfrm>
          <a:prstGeom prst="rect">
            <a:avLst/>
          </a:prstGeom>
          <a:noFill/>
          <a:ln>
            <a:noFill/>
          </a:ln>
        </p:spPr>
        <p:txBody>
          <a:bodyPr wrap="square">
            <a:spAutoFit/>
          </a:bodyPr>
          <a:lstStyle/>
          <a:p>
            <a:pPr marL="119063" indent="-119063" algn="r">
              <a:defRPr/>
            </a:pPr>
            <a:r>
              <a:rPr lang="en-GB" b="1" dirty="0" smtClean="0">
                <a:solidFill>
                  <a:schemeClr val="bg1"/>
                </a:solidFill>
                <a:latin typeface="Arial" pitchFamily="34" charset="0"/>
                <a:cs typeface="Arial" pitchFamily="34" charset="0"/>
              </a:rPr>
              <a:t>DEPOSIT ACCOUNT OPENING</a:t>
            </a:r>
          </a:p>
        </p:txBody>
      </p:sp>
      <p:sp>
        <p:nvSpPr>
          <p:cNvPr id="4" name="Rectangle 3"/>
          <p:cNvSpPr/>
          <p:nvPr/>
        </p:nvSpPr>
        <p:spPr>
          <a:xfrm>
            <a:off x="689536" y="3554279"/>
            <a:ext cx="3382272" cy="369332"/>
          </a:xfrm>
          <a:prstGeom prst="rect">
            <a:avLst/>
          </a:prstGeom>
        </p:spPr>
        <p:txBody>
          <a:bodyPr wrap="none">
            <a:spAutoFit/>
          </a:bodyPr>
          <a:lstStyle/>
          <a:p>
            <a:pPr marL="119063" indent="-119063" algn="r">
              <a:defRPr/>
            </a:pPr>
            <a:r>
              <a:rPr lang="en-GB" b="1" dirty="0">
                <a:cs typeface="Arial" pitchFamily="34" charset="0"/>
              </a:rPr>
              <a:t>REGULATORY COMPLIANCE</a:t>
            </a:r>
            <a:endParaRPr lang="en-GB" b="1" dirty="0">
              <a:latin typeface="Arial" pitchFamily="34" charset="0"/>
              <a:cs typeface="Arial" pitchFamily="34" charset="0"/>
            </a:endParaRPr>
          </a:p>
        </p:txBody>
      </p:sp>
      <p:sp>
        <p:nvSpPr>
          <p:cNvPr id="5" name="Rectangle 4"/>
          <p:cNvSpPr/>
          <p:nvPr/>
        </p:nvSpPr>
        <p:spPr>
          <a:xfrm>
            <a:off x="826369" y="4477101"/>
            <a:ext cx="3245439" cy="369332"/>
          </a:xfrm>
          <a:prstGeom prst="rect">
            <a:avLst/>
          </a:prstGeom>
        </p:spPr>
        <p:txBody>
          <a:bodyPr wrap="none">
            <a:spAutoFit/>
          </a:bodyPr>
          <a:lstStyle/>
          <a:p>
            <a:pPr algn="r">
              <a:defRPr/>
            </a:pPr>
            <a:r>
              <a:rPr lang="en-GB" b="1" dirty="0">
                <a:solidFill>
                  <a:schemeClr val="bg1"/>
                </a:solidFill>
                <a:cs typeface="Arial" pitchFamily="34" charset="0"/>
              </a:rPr>
              <a:t>CUSTOMER MANAGEMENT</a:t>
            </a:r>
            <a:endParaRPr lang="en-GB" b="1" i="1" dirty="0">
              <a:solidFill>
                <a:schemeClr val="bg1"/>
              </a:solidFill>
              <a:cs typeface="Arial" pitchFamily="34" charset="0"/>
            </a:endParaRPr>
          </a:p>
        </p:txBody>
      </p:sp>
    </p:spTree>
    <p:extLst>
      <p:ext uri="{BB962C8B-B14F-4D97-AF65-F5344CB8AC3E}">
        <p14:creationId xmlns:p14="http://schemas.microsoft.com/office/powerpoint/2010/main" val="121863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121" y="250897"/>
            <a:ext cx="8072789" cy="632419"/>
          </a:xfrm>
        </p:spPr>
        <p:txBody>
          <a:bodyPr>
            <a:noAutofit/>
          </a:bodyPr>
          <a:lstStyle/>
          <a:p>
            <a:r>
              <a:rPr lang="en-US" sz="2400" dirty="0" smtClean="0"/>
              <a:t>Experian’s deposit management capabilities can deliver improved profitability for your portfolio…</a:t>
            </a:r>
            <a:endParaRPr lang="en-US" sz="2400" dirty="0"/>
          </a:p>
        </p:txBody>
      </p:sp>
      <p:pic>
        <p:nvPicPr>
          <p:cNvPr id="6" name="Picture 27" descr="Halfbackground "/>
          <p:cNvPicPr>
            <a:picLocks noChangeAspect="1" noChangeArrowheads="1"/>
          </p:cNvPicPr>
          <p:nvPr/>
        </p:nvPicPr>
        <p:blipFill rotWithShape="1">
          <a:blip r:embed="rId2" cstate="print">
            <a:duotone>
              <a:prstClr val="black"/>
              <a:schemeClr val="tx2">
                <a:tint val="45000"/>
                <a:satMod val="400000"/>
              </a:schemeClr>
            </a:duotone>
          </a:blip>
          <a:srcRect l="36295" t="35895" r="31006" b="34927"/>
          <a:stretch/>
        </p:blipFill>
        <p:spPr bwMode="auto">
          <a:xfrm>
            <a:off x="3448970" y="2650803"/>
            <a:ext cx="2446519" cy="1147813"/>
          </a:xfrm>
          <a:prstGeom prst="rect">
            <a:avLst/>
          </a:prstGeom>
          <a:solidFill>
            <a:srgbClr val="7030A0"/>
          </a:solidFill>
          <a:ln w="9525">
            <a:solidFill>
              <a:srgbClr val="003366"/>
            </a:solidFill>
            <a:miter lim="800000"/>
            <a:headEnd/>
            <a:tailEnd/>
          </a:ln>
          <a:scene3d>
            <a:camera prst="orthographicFront"/>
            <a:lightRig rig="threePt" dir="t"/>
          </a:scene3d>
          <a:sp3d>
            <a:bevelT/>
          </a:sp3d>
        </p:spPr>
      </p:pic>
      <p:sp>
        <p:nvSpPr>
          <p:cNvPr id="7" name="Text Box 28"/>
          <p:cNvSpPr txBox="1">
            <a:spLocks noChangeArrowheads="1"/>
          </p:cNvSpPr>
          <p:nvPr/>
        </p:nvSpPr>
        <p:spPr bwMode="auto">
          <a:xfrm>
            <a:off x="875913" y="1205196"/>
            <a:ext cx="7363135" cy="400110"/>
          </a:xfrm>
          <a:prstGeom prst="rect">
            <a:avLst/>
          </a:prstGeom>
          <a:noFill/>
          <a:ln w="9525">
            <a:noFill/>
            <a:miter lim="800000"/>
            <a:headEnd/>
            <a:tailEnd/>
          </a:ln>
          <a:effectLst/>
        </p:spPr>
        <p:txBody>
          <a:bodyPr wrap="square">
            <a:spAutoFit/>
          </a:bodyPr>
          <a:lstStyle/>
          <a:p>
            <a:pPr algn="l">
              <a:spcBef>
                <a:spcPct val="50000"/>
              </a:spcBef>
            </a:pPr>
            <a:r>
              <a:rPr lang="en-GB" sz="2000" dirty="0" smtClean="0">
                <a:solidFill>
                  <a:schemeClr val="tx1">
                    <a:lumMod val="90000"/>
                    <a:lumOff val="10000"/>
                  </a:schemeClr>
                </a:solidFill>
              </a:rPr>
              <a:t>How Experian DDA capabilities improve your client profitability</a:t>
            </a:r>
            <a:endParaRPr lang="en-GB" sz="2000" dirty="0">
              <a:solidFill>
                <a:schemeClr val="tx1">
                  <a:lumMod val="90000"/>
                  <a:lumOff val="10000"/>
                </a:schemeClr>
              </a:solidFill>
            </a:endParaRPr>
          </a:p>
        </p:txBody>
      </p:sp>
      <p:pic>
        <p:nvPicPr>
          <p:cNvPr id="8" name="Picture 29" descr="G:\Service\Graphics\Graphics for ANNA\Corporate prensentation\background_gradientwhite .jpg"/>
          <p:cNvPicPr>
            <a:picLocks noChangeAspect="1" noChangeArrowheads="1"/>
          </p:cNvPicPr>
          <p:nvPr/>
        </p:nvPicPr>
        <p:blipFill>
          <a:blip r:embed="rId3" cstate="print">
            <a:grayscl/>
          </a:blip>
          <a:srcRect r="23077"/>
          <a:stretch>
            <a:fillRect/>
          </a:stretch>
        </p:blipFill>
        <p:spPr bwMode="auto">
          <a:xfrm>
            <a:off x="963288" y="1688811"/>
            <a:ext cx="6937375" cy="3281498"/>
          </a:xfrm>
          <a:prstGeom prst="rect">
            <a:avLst/>
          </a:prstGeom>
          <a:noFill/>
          <a:ln w="9525">
            <a:solidFill>
              <a:srgbClr val="003366"/>
            </a:solidFill>
            <a:miter lim="800000"/>
            <a:headEnd/>
            <a:tailEnd/>
          </a:ln>
        </p:spPr>
      </p:pic>
      <p:sp>
        <p:nvSpPr>
          <p:cNvPr id="9" name="Freeform 30"/>
          <p:cNvSpPr>
            <a:spLocks/>
          </p:cNvSpPr>
          <p:nvPr/>
        </p:nvSpPr>
        <p:spPr bwMode="auto">
          <a:xfrm>
            <a:off x="2164840" y="2393627"/>
            <a:ext cx="4318000" cy="1647825"/>
          </a:xfrm>
          <a:custGeom>
            <a:avLst/>
            <a:gdLst/>
            <a:ahLst/>
            <a:cxnLst>
              <a:cxn ang="0">
                <a:pos x="3702" y="1791"/>
              </a:cxn>
              <a:cxn ang="0">
                <a:pos x="3494" y="1791"/>
              </a:cxn>
              <a:cxn ang="0">
                <a:pos x="3211" y="1791"/>
              </a:cxn>
              <a:cxn ang="0">
                <a:pos x="2914" y="1791"/>
              </a:cxn>
              <a:cxn ang="0">
                <a:pos x="2594" y="1791"/>
              </a:cxn>
              <a:cxn ang="0">
                <a:pos x="2260" y="1791"/>
              </a:cxn>
              <a:cxn ang="0">
                <a:pos x="1925" y="1791"/>
              </a:cxn>
              <a:cxn ang="0">
                <a:pos x="1598" y="1791"/>
              </a:cxn>
              <a:cxn ang="0">
                <a:pos x="1241" y="1791"/>
              </a:cxn>
              <a:cxn ang="0">
                <a:pos x="937" y="1791"/>
              </a:cxn>
              <a:cxn ang="0">
                <a:pos x="624" y="1791"/>
              </a:cxn>
              <a:cxn ang="0">
                <a:pos x="305" y="1791"/>
              </a:cxn>
              <a:cxn ang="0">
                <a:pos x="0" y="1791"/>
              </a:cxn>
              <a:cxn ang="0">
                <a:pos x="45" y="1702"/>
              </a:cxn>
              <a:cxn ang="0">
                <a:pos x="97" y="1593"/>
              </a:cxn>
              <a:cxn ang="0">
                <a:pos x="141" y="1494"/>
              </a:cxn>
              <a:cxn ang="0">
                <a:pos x="193" y="1395"/>
              </a:cxn>
              <a:cxn ang="0">
                <a:pos x="243" y="1254"/>
              </a:cxn>
              <a:cxn ang="0">
                <a:pos x="312" y="1113"/>
              </a:cxn>
              <a:cxn ang="0">
                <a:pos x="381" y="1002"/>
              </a:cxn>
              <a:cxn ang="0">
                <a:pos x="468" y="867"/>
              </a:cxn>
              <a:cxn ang="0">
                <a:pos x="555" y="768"/>
              </a:cxn>
              <a:cxn ang="0">
                <a:pos x="647" y="672"/>
              </a:cxn>
              <a:cxn ang="0">
                <a:pos x="714" y="593"/>
              </a:cxn>
              <a:cxn ang="0">
                <a:pos x="795" y="504"/>
              </a:cxn>
              <a:cxn ang="0">
                <a:pos x="870" y="425"/>
              </a:cxn>
              <a:cxn ang="0">
                <a:pos x="959" y="346"/>
              </a:cxn>
              <a:cxn ang="0">
                <a:pos x="1048" y="277"/>
              </a:cxn>
              <a:cxn ang="0">
                <a:pos x="1137" y="217"/>
              </a:cxn>
              <a:cxn ang="0">
                <a:pos x="1234" y="158"/>
              </a:cxn>
              <a:cxn ang="0">
                <a:pos x="1316" y="118"/>
              </a:cxn>
              <a:cxn ang="0">
                <a:pos x="1412" y="79"/>
              </a:cxn>
              <a:cxn ang="0">
                <a:pos x="1509" y="59"/>
              </a:cxn>
              <a:cxn ang="0">
                <a:pos x="1620" y="39"/>
              </a:cxn>
              <a:cxn ang="0">
                <a:pos x="1740" y="21"/>
              </a:cxn>
              <a:cxn ang="0">
                <a:pos x="1866" y="0"/>
              </a:cxn>
              <a:cxn ang="0">
                <a:pos x="2001" y="3"/>
              </a:cxn>
              <a:cxn ang="0">
                <a:pos x="2127" y="12"/>
              </a:cxn>
              <a:cxn ang="0">
                <a:pos x="2277" y="12"/>
              </a:cxn>
              <a:cxn ang="0">
                <a:pos x="2412" y="12"/>
              </a:cxn>
              <a:cxn ang="0">
                <a:pos x="2565" y="39"/>
              </a:cxn>
              <a:cxn ang="0">
                <a:pos x="2700" y="57"/>
              </a:cxn>
              <a:cxn ang="0">
                <a:pos x="2838" y="81"/>
              </a:cxn>
              <a:cxn ang="0">
                <a:pos x="2964" y="114"/>
              </a:cxn>
              <a:cxn ang="0">
                <a:pos x="3099" y="162"/>
              </a:cxn>
              <a:cxn ang="0">
                <a:pos x="3231" y="207"/>
              </a:cxn>
              <a:cxn ang="0">
                <a:pos x="3360" y="276"/>
              </a:cxn>
              <a:cxn ang="0">
                <a:pos x="3498" y="345"/>
              </a:cxn>
              <a:cxn ang="0">
                <a:pos x="3612" y="423"/>
              </a:cxn>
              <a:cxn ang="0">
                <a:pos x="3720" y="516"/>
              </a:cxn>
              <a:cxn ang="0">
                <a:pos x="3762" y="636"/>
              </a:cxn>
              <a:cxn ang="0">
                <a:pos x="3810" y="852"/>
              </a:cxn>
              <a:cxn ang="0">
                <a:pos x="3870" y="1134"/>
              </a:cxn>
              <a:cxn ang="0">
                <a:pos x="3963" y="1491"/>
              </a:cxn>
              <a:cxn ang="0">
                <a:pos x="4011" y="1695"/>
              </a:cxn>
              <a:cxn ang="0">
                <a:pos x="4032" y="1797"/>
              </a:cxn>
            </a:cxnLst>
            <a:rect l="0" t="0" r="r" b="b"/>
            <a:pathLst>
              <a:path w="4032" h="1797">
                <a:moveTo>
                  <a:pt x="3784" y="1791"/>
                </a:moveTo>
                <a:lnTo>
                  <a:pt x="3702" y="1791"/>
                </a:lnTo>
                <a:lnTo>
                  <a:pt x="3605" y="1791"/>
                </a:lnTo>
                <a:lnTo>
                  <a:pt x="3494" y="1791"/>
                </a:lnTo>
                <a:lnTo>
                  <a:pt x="3360" y="1791"/>
                </a:lnTo>
                <a:lnTo>
                  <a:pt x="3211" y="1791"/>
                </a:lnTo>
                <a:lnTo>
                  <a:pt x="3055" y="1791"/>
                </a:lnTo>
                <a:lnTo>
                  <a:pt x="2914" y="1791"/>
                </a:lnTo>
                <a:lnTo>
                  <a:pt x="2765" y="1791"/>
                </a:lnTo>
                <a:lnTo>
                  <a:pt x="2594" y="1791"/>
                </a:lnTo>
                <a:lnTo>
                  <a:pt x="2446" y="1791"/>
                </a:lnTo>
                <a:lnTo>
                  <a:pt x="2260" y="1791"/>
                </a:lnTo>
                <a:lnTo>
                  <a:pt x="2104" y="1791"/>
                </a:lnTo>
                <a:lnTo>
                  <a:pt x="1925" y="1791"/>
                </a:lnTo>
                <a:lnTo>
                  <a:pt x="1762" y="1791"/>
                </a:lnTo>
                <a:lnTo>
                  <a:pt x="1598" y="1791"/>
                </a:lnTo>
                <a:lnTo>
                  <a:pt x="1427" y="1791"/>
                </a:lnTo>
                <a:lnTo>
                  <a:pt x="1241" y="1791"/>
                </a:lnTo>
                <a:lnTo>
                  <a:pt x="1085" y="1791"/>
                </a:lnTo>
                <a:lnTo>
                  <a:pt x="937" y="1791"/>
                </a:lnTo>
                <a:lnTo>
                  <a:pt x="781" y="1791"/>
                </a:lnTo>
                <a:lnTo>
                  <a:pt x="624" y="1791"/>
                </a:lnTo>
                <a:lnTo>
                  <a:pt x="453" y="1791"/>
                </a:lnTo>
                <a:lnTo>
                  <a:pt x="305" y="1791"/>
                </a:lnTo>
                <a:lnTo>
                  <a:pt x="178" y="1791"/>
                </a:lnTo>
                <a:lnTo>
                  <a:pt x="0" y="1791"/>
                </a:lnTo>
                <a:lnTo>
                  <a:pt x="22" y="1751"/>
                </a:lnTo>
                <a:lnTo>
                  <a:pt x="45" y="1702"/>
                </a:lnTo>
                <a:lnTo>
                  <a:pt x="74" y="1642"/>
                </a:lnTo>
                <a:lnTo>
                  <a:pt x="97" y="1593"/>
                </a:lnTo>
                <a:lnTo>
                  <a:pt x="119" y="1543"/>
                </a:lnTo>
                <a:lnTo>
                  <a:pt x="141" y="1494"/>
                </a:lnTo>
                <a:lnTo>
                  <a:pt x="171" y="1434"/>
                </a:lnTo>
                <a:lnTo>
                  <a:pt x="193" y="1395"/>
                </a:lnTo>
                <a:lnTo>
                  <a:pt x="213" y="1323"/>
                </a:lnTo>
                <a:lnTo>
                  <a:pt x="243" y="1254"/>
                </a:lnTo>
                <a:lnTo>
                  <a:pt x="279" y="1182"/>
                </a:lnTo>
                <a:lnTo>
                  <a:pt x="312" y="1113"/>
                </a:lnTo>
                <a:lnTo>
                  <a:pt x="348" y="1059"/>
                </a:lnTo>
                <a:lnTo>
                  <a:pt x="381" y="1002"/>
                </a:lnTo>
                <a:lnTo>
                  <a:pt x="423" y="933"/>
                </a:lnTo>
                <a:lnTo>
                  <a:pt x="468" y="867"/>
                </a:lnTo>
                <a:lnTo>
                  <a:pt x="510" y="810"/>
                </a:lnTo>
                <a:lnTo>
                  <a:pt x="555" y="768"/>
                </a:lnTo>
                <a:lnTo>
                  <a:pt x="597" y="714"/>
                </a:lnTo>
                <a:lnTo>
                  <a:pt x="647" y="672"/>
                </a:lnTo>
                <a:lnTo>
                  <a:pt x="676" y="633"/>
                </a:lnTo>
                <a:lnTo>
                  <a:pt x="714" y="593"/>
                </a:lnTo>
                <a:lnTo>
                  <a:pt x="751" y="554"/>
                </a:lnTo>
                <a:lnTo>
                  <a:pt x="795" y="504"/>
                </a:lnTo>
                <a:lnTo>
                  <a:pt x="833" y="465"/>
                </a:lnTo>
                <a:lnTo>
                  <a:pt x="870" y="425"/>
                </a:lnTo>
                <a:lnTo>
                  <a:pt x="914" y="385"/>
                </a:lnTo>
                <a:lnTo>
                  <a:pt x="959" y="346"/>
                </a:lnTo>
                <a:lnTo>
                  <a:pt x="1004" y="306"/>
                </a:lnTo>
                <a:lnTo>
                  <a:pt x="1048" y="277"/>
                </a:lnTo>
                <a:lnTo>
                  <a:pt x="1093" y="247"/>
                </a:lnTo>
                <a:lnTo>
                  <a:pt x="1137" y="217"/>
                </a:lnTo>
                <a:lnTo>
                  <a:pt x="1182" y="187"/>
                </a:lnTo>
                <a:lnTo>
                  <a:pt x="1234" y="158"/>
                </a:lnTo>
                <a:lnTo>
                  <a:pt x="1271" y="138"/>
                </a:lnTo>
                <a:lnTo>
                  <a:pt x="1316" y="118"/>
                </a:lnTo>
                <a:lnTo>
                  <a:pt x="1368" y="98"/>
                </a:lnTo>
                <a:lnTo>
                  <a:pt x="1412" y="79"/>
                </a:lnTo>
                <a:lnTo>
                  <a:pt x="1457" y="69"/>
                </a:lnTo>
                <a:lnTo>
                  <a:pt x="1509" y="59"/>
                </a:lnTo>
                <a:lnTo>
                  <a:pt x="1561" y="49"/>
                </a:lnTo>
                <a:lnTo>
                  <a:pt x="1620" y="39"/>
                </a:lnTo>
                <a:lnTo>
                  <a:pt x="1674" y="24"/>
                </a:lnTo>
                <a:lnTo>
                  <a:pt x="1740" y="21"/>
                </a:lnTo>
                <a:lnTo>
                  <a:pt x="1797" y="12"/>
                </a:lnTo>
                <a:lnTo>
                  <a:pt x="1866" y="0"/>
                </a:lnTo>
                <a:lnTo>
                  <a:pt x="1923" y="0"/>
                </a:lnTo>
                <a:lnTo>
                  <a:pt x="2001" y="3"/>
                </a:lnTo>
                <a:lnTo>
                  <a:pt x="2067" y="3"/>
                </a:lnTo>
                <a:lnTo>
                  <a:pt x="2127" y="12"/>
                </a:lnTo>
                <a:lnTo>
                  <a:pt x="2196" y="9"/>
                </a:lnTo>
                <a:lnTo>
                  <a:pt x="2277" y="12"/>
                </a:lnTo>
                <a:lnTo>
                  <a:pt x="2346" y="15"/>
                </a:lnTo>
                <a:lnTo>
                  <a:pt x="2412" y="12"/>
                </a:lnTo>
                <a:lnTo>
                  <a:pt x="2505" y="21"/>
                </a:lnTo>
                <a:lnTo>
                  <a:pt x="2565" y="39"/>
                </a:lnTo>
                <a:lnTo>
                  <a:pt x="2631" y="48"/>
                </a:lnTo>
                <a:lnTo>
                  <a:pt x="2700" y="57"/>
                </a:lnTo>
                <a:lnTo>
                  <a:pt x="2769" y="69"/>
                </a:lnTo>
                <a:lnTo>
                  <a:pt x="2838" y="81"/>
                </a:lnTo>
                <a:lnTo>
                  <a:pt x="2895" y="99"/>
                </a:lnTo>
                <a:lnTo>
                  <a:pt x="2964" y="114"/>
                </a:lnTo>
                <a:lnTo>
                  <a:pt x="3042" y="141"/>
                </a:lnTo>
                <a:lnTo>
                  <a:pt x="3099" y="162"/>
                </a:lnTo>
                <a:lnTo>
                  <a:pt x="3162" y="186"/>
                </a:lnTo>
                <a:lnTo>
                  <a:pt x="3231" y="207"/>
                </a:lnTo>
                <a:lnTo>
                  <a:pt x="3303" y="249"/>
                </a:lnTo>
                <a:lnTo>
                  <a:pt x="3360" y="276"/>
                </a:lnTo>
                <a:lnTo>
                  <a:pt x="3438" y="306"/>
                </a:lnTo>
                <a:lnTo>
                  <a:pt x="3498" y="345"/>
                </a:lnTo>
                <a:lnTo>
                  <a:pt x="3555" y="378"/>
                </a:lnTo>
                <a:lnTo>
                  <a:pt x="3612" y="423"/>
                </a:lnTo>
                <a:lnTo>
                  <a:pt x="3678" y="468"/>
                </a:lnTo>
                <a:lnTo>
                  <a:pt x="3720" y="516"/>
                </a:lnTo>
                <a:lnTo>
                  <a:pt x="3735" y="570"/>
                </a:lnTo>
                <a:lnTo>
                  <a:pt x="3762" y="636"/>
                </a:lnTo>
                <a:lnTo>
                  <a:pt x="3783" y="702"/>
                </a:lnTo>
                <a:lnTo>
                  <a:pt x="3810" y="852"/>
                </a:lnTo>
                <a:lnTo>
                  <a:pt x="3852" y="1002"/>
                </a:lnTo>
                <a:lnTo>
                  <a:pt x="3870" y="1134"/>
                </a:lnTo>
                <a:lnTo>
                  <a:pt x="3933" y="1356"/>
                </a:lnTo>
                <a:lnTo>
                  <a:pt x="3963" y="1491"/>
                </a:lnTo>
                <a:lnTo>
                  <a:pt x="3987" y="1620"/>
                </a:lnTo>
                <a:lnTo>
                  <a:pt x="4011" y="1695"/>
                </a:lnTo>
                <a:lnTo>
                  <a:pt x="4032" y="1764"/>
                </a:lnTo>
                <a:lnTo>
                  <a:pt x="4032" y="1797"/>
                </a:lnTo>
              </a:path>
            </a:pathLst>
          </a:custGeom>
          <a:solidFill>
            <a:schemeClr val="tx2">
              <a:lumMod val="20000"/>
              <a:lumOff val="80000"/>
            </a:schemeClr>
          </a:solidFill>
          <a:ln w="9525" cap="rnd">
            <a:noFill/>
            <a:round/>
            <a:headEnd type="none" w="sm" len="sm"/>
            <a:tailEnd type="none" w="sm" len="sm"/>
          </a:ln>
          <a:effectLst/>
        </p:spPr>
        <p:txBody>
          <a:bodyPr/>
          <a:lstStyle/>
          <a:p>
            <a:endParaRPr lang="en-GB" dirty="0"/>
          </a:p>
        </p:txBody>
      </p:sp>
      <p:sp>
        <p:nvSpPr>
          <p:cNvPr id="24" name="Freeform 32"/>
          <p:cNvSpPr>
            <a:spLocks/>
          </p:cNvSpPr>
          <p:nvPr/>
        </p:nvSpPr>
        <p:spPr bwMode="auto">
          <a:xfrm>
            <a:off x="1602865" y="4057381"/>
            <a:ext cx="628650" cy="631831"/>
          </a:xfrm>
          <a:custGeom>
            <a:avLst/>
            <a:gdLst/>
            <a:ahLst/>
            <a:cxnLst>
              <a:cxn ang="0">
                <a:pos x="0" y="0"/>
              </a:cxn>
              <a:cxn ang="0">
                <a:pos x="768" y="0"/>
              </a:cxn>
              <a:cxn ang="0">
                <a:pos x="736" y="48"/>
              </a:cxn>
              <a:cxn ang="0">
                <a:pos x="704" y="96"/>
              </a:cxn>
              <a:cxn ang="0">
                <a:pos x="672" y="144"/>
              </a:cxn>
              <a:cxn ang="0">
                <a:pos x="640" y="192"/>
              </a:cxn>
              <a:cxn ang="0">
                <a:pos x="616" y="232"/>
              </a:cxn>
              <a:cxn ang="0">
                <a:pos x="584" y="280"/>
              </a:cxn>
              <a:cxn ang="0">
                <a:pos x="552" y="328"/>
              </a:cxn>
              <a:cxn ang="0">
                <a:pos x="520" y="376"/>
              </a:cxn>
              <a:cxn ang="0">
                <a:pos x="496" y="416"/>
              </a:cxn>
              <a:cxn ang="0">
                <a:pos x="464" y="464"/>
              </a:cxn>
              <a:cxn ang="0">
                <a:pos x="432" y="504"/>
              </a:cxn>
              <a:cxn ang="0">
                <a:pos x="400" y="544"/>
              </a:cxn>
              <a:cxn ang="0">
                <a:pos x="352" y="600"/>
              </a:cxn>
              <a:cxn ang="0">
                <a:pos x="312" y="640"/>
              </a:cxn>
              <a:cxn ang="0">
                <a:pos x="272" y="672"/>
              </a:cxn>
              <a:cxn ang="0">
                <a:pos x="240" y="696"/>
              </a:cxn>
              <a:cxn ang="0">
                <a:pos x="208" y="712"/>
              </a:cxn>
              <a:cxn ang="0">
                <a:pos x="176" y="721"/>
              </a:cxn>
              <a:cxn ang="0">
                <a:pos x="144" y="712"/>
              </a:cxn>
              <a:cxn ang="0">
                <a:pos x="112" y="696"/>
              </a:cxn>
              <a:cxn ang="0">
                <a:pos x="88" y="680"/>
              </a:cxn>
              <a:cxn ang="0">
                <a:pos x="64" y="656"/>
              </a:cxn>
              <a:cxn ang="0">
                <a:pos x="48" y="632"/>
              </a:cxn>
              <a:cxn ang="0">
                <a:pos x="32" y="600"/>
              </a:cxn>
              <a:cxn ang="0">
                <a:pos x="8" y="552"/>
              </a:cxn>
              <a:cxn ang="0">
                <a:pos x="0" y="536"/>
              </a:cxn>
              <a:cxn ang="0">
                <a:pos x="0" y="0"/>
              </a:cxn>
            </a:cxnLst>
            <a:rect l="0" t="0" r="r" b="b"/>
            <a:pathLst>
              <a:path w="769" h="722">
                <a:moveTo>
                  <a:pt x="0" y="0"/>
                </a:moveTo>
                <a:lnTo>
                  <a:pt x="768" y="0"/>
                </a:lnTo>
                <a:lnTo>
                  <a:pt x="736" y="48"/>
                </a:lnTo>
                <a:lnTo>
                  <a:pt x="704" y="96"/>
                </a:lnTo>
                <a:lnTo>
                  <a:pt x="672" y="144"/>
                </a:lnTo>
                <a:lnTo>
                  <a:pt x="640" y="192"/>
                </a:lnTo>
                <a:lnTo>
                  <a:pt x="616" y="232"/>
                </a:lnTo>
                <a:lnTo>
                  <a:pt x="584" y="280"/>
                </a:lnTo>
                <a:lnTo>
                  <a:pt x="552" y="328"/>
                </a:lnTo>
                <a:lnTo>
                  <a:pt x="520" y="376"/>
                </a:lnTo>
                <a:lnTo>
                  <a:pt x="496" y="416"/>
                </a:lnTo>
                <a:lnTo>
                  <a:pt x="464" y="464"/>
                </a:lnTo>
                <a:lnTo>
                  <a:pt x="432" y="504"/>
                </a:lnTo>
                <a:lnTo>
                  <a:pt x="400" y="544"/>
                </a:lnTo>
                <a:lnTo>
                  <a:pt x="352" y="600"/>
                </a:lnTo>
                <a:lnTo>
                  <a:pt x="312" y="640"/>
                </a:lnTo>
                <a:lnTo>
                  <a:pt x="272" y="672"/>
                </a:lnTo>
                <a:lnTo>
                  <a:pt x="240" y="696"/>
                </a:lnTo>
                <a:lnTo>
                  <a:pt x="208" y="712"/>
                </a:lnTo>
                <a:lnTo>
                  <a:pt x="176" y="721"/>
                </a:lnTo>
                <a:lnTo>
                  <a:pt x="144" y="712"/>
                </a:lnTo>
                <a:lnTo>
                  <a:pt x="112" y="696"/>
                </a:lnTo>
                <a:lnTo>
                  <a:pt x="88" y="680"/>
                </a:lnTo>
                <a:lnTo>
                  <a:pt x="64" y="656"/>
                </a:lnTo>
                <a:lnTo>
                  <a:pt x="48" y="632"/>
                </a:lnTo>
                <a:lnTo>
                  <a:pt x="32" y="600"/>
                </a:lnTo>
                <a:lnTo>
                  <a:pt x="8" y="552"/>
                </a:lnTo>
                <a:lnTo>
                  <a:pt x="0" y="536"/>
                </a:lnTo>
                <a:lnTo>
                  <a:pt x="0" y="0"/>
                </a:lnTo>
              </a:path>
            </a:pathLst>
          </a:custGeom>
          <a:solidFill>
            <a:srgbClr val="7FCEE7"/>
          </a:solidFill>
          <a:ln w="9525" cap="rnd">
            <a:noFill/>
            <a:round/>
            <a:headEnd/>
            <a:tailEnd/>
          </a:ln>
          <a:effectLst/>
        </p:spPr>
        <p:txBody>
          <a:bodyPr/>
          <a:lstStyle/>
          <a:p>
            <a:endParaRPr lang="en-GB" dirty="0"/>
          </a:p>
        </p:txBody>
      </p:sp>
      <p:sp>
        <p:nvSpPr>
          <p:cNvPr id="25" name="Rectangle 34"/>
          <p:cNvSpPr>
            <a:spLocks noChangeArrowheads="1"/>
          </p:cNvSpPr>
          <p:nvPr/>
        </p:nvSpPr>
        <p:spPr bwMode="auto">
          <a:xfrm>
            <a:off x="1161540" y="3531914"/>
            <a:ext cx="530225" cy="266702"/>
          </a:xfrm>
          <a:prstGeom prst="rect">
            <a:avLst/>
          </a:prstGeom>
          <a:noFill/>
          <a:ln w="9525">
            <a:noFill/>
            <a:miter lim="800000"/>
            <a:headEnd/>
            <a:tailEnd/>
          </a:ln>
          <a:effectLst/>
        </p:spPr>
        <p:txBody>
          <a:bodyPr wrap="none" lIns="19050" tIns="26988" rIns="19050" bIns="26988"/>
          <a:lstStyle/>
          <a:p>
            <a:pPr>
              <a:lnSpc>
                <a:spcPts val="5600"/>
              </a:lnSpc>
              <a:tabLst>
                <a:tab pos="457200" algn="l"/>
                <a:tab pos="914400" algn="l"/>
                <a:tab pos="1371600" algn="l"/>
              </a:tabLst>
            </a:pPr>
            <a:r>
              <a:rPr lang="en-GB" sz="1400" dirty="0">
                <a:solidFill>
                  <a:schemeClr val="tx1"/>
                </a:solidFill>
              </a:rPr>
              <a:t>0</a:t>
            </a:r>
          </a:p>
        </p:txBody>
      </p:sp>
      <p:sp>
        <p:nvSpPr>
          <p:cNvPr id="26" name="Rectangle 35"/>
          <p:cNvSpPr>
            <a:spLocks noChangeArrowheads="1"/>
          </p:cNvSpPr>
          <p:nvPr/>
        </p:nvSpPr>
        <p:spPr bwMode="auto">
          <a:xfrm>
            <a:off x="1017077" y="4414572"/>
            <a:ext cx="585788" cy="476254"/>
          </a:xfrm>
          <a:prstGeom prst="rect">
            <a:avLst/>
          </a:prstGeom>
          <a:noFill/>
          <a:ln w="9525">
            <a:noFill/>
            <a:miter lim="800000"/>
            <a:headEnd/>
            <a:tailEnd/>
          </a:ln>
          <a:effectLst/>
        </p:spPr>
        <p:txBody>
          <a:bodyPr wrap="none" lIns="19050" tIns="0" rIns="19050" bIns="26988" anchor="ctr" anchorCtr="1"/>
          <a:lstStyle/>
          <a:p>
            <a:pPr>
              <a:lnSpc>
                <a:spcPts val="5600"/>
              </a:lnSpc>
              <a:tabLst>
                <a:tab pos="457200" algn="l"/>
                <a:tab pos="914400" algn="l"/>
                <a:tab pos="1371600" algn="l"/>
              </a:tabLst>
            </a:pPr>
            <a:r>
              <a:rPr lang="en-GB" sz="1400" dirty="0" smtClean="0">
                <a:solidFill>
                  <a:srgbClr val="003366"/>
                </a:solidFill>
              </a:rPr>
              <a:t>-$250</a:t>
            </a:r>
            <a:endParaRPr lang="en-GB" sz="1400" dirty="0">
              <a:solidFill>
                <a:srgbClr val="003366"/>
              </a:solidFill>
            </a:endParaRPr>
          </a:p>
        </p:txBody>
      </p:sp>
      <p:sp>
        <p:nvSpPr>
          <p:cNvPr id="27" name="Rectangle 36"/>
          <p:cNvSpPr>
            <a:spLocks noChangeArrowheads="1"/>
          </p:cNvSpPr>
          <p:nvPr/>
        </p:nvSpPr>
        <p:spPr bwMode="auto">
          <a:xfrm>
            <a:off x="1055177" y="2866746"/>
            <a:ext cx="442913" cy="450854"/>
          </a:xfrm>
          <a:prstGeom prst="rect">
            <a:avLst/>
          </a:prstGeom>
          <a:noFill/>
          <a:ln w="9525">
            <a:noFill/>
            <a:miter lim="800000"/>
            <a:headEnd/>
            <a:tailEnd/>
          </a:ln>
          <a:effectLst/>
        </p:spPr>
        <p:txBody>
          <a:bodyPr wrap="none" lIns="19050" tIns="26988" rIns="19050" bIns="26988" anchor="ctr" anchorCtr="1"/>
          <a:lstStyle/>
          <a:p>
            <a:pPr algn="ctr">
              <a:lnSpc>
                <a:spcPts val="5600"/>
              </a:lnSpc>
              <a:tabLst>
                <a:tab pos="457200" algn="l"/>
                <a:tab pos="914400" algn="l"/>
                <a:tab pos="1371600" algn="l"/>
              </a:tabLst>
            </a:pPr>
            <a:r>
              <a:rPr lang="en-GB" sz="1400" dirty="0" smtClean="0">
                <a:solidFill>
                  <a:srgbClr val="003366"/>
                </a:solidFill>
              </a:rPr>
              <a:t>+$250</a:t>
            </a:r>
            <a:endParaRPr lang="en-GB" sz="1400" dirty="0">
              <a:solidFill>
                <a:srgbClr val="003366"/>
              </a:solidFill>
            </a:endParaRPr>
          </a:p>
        </p:txBody>
      </p:sp>
      <p:sp>
        <p:nvSpPr>
          <p:cNvPr id="28" name="Freeform 37"/>
          <p:cNvSpPr>
            <a:spLocks/>
          </p:cNvSpPr>
          <p:nvPr/>
        </p:nvSpPr>
        <p:spPr bwMode="auto">
          <a:xfrm>
            <a:off x="2231515" y="3128686"/>
            <a:ext cx="3386138" cy="922346"/>
          </a:xfrm>
          <a:custGeom>
            <a:avLst/>
            <a:gdLst/>
            <a:ahLst/>
            <a:cxnLst>
              <a:cxn ang="0">
                <a:pos x="2812" y="1418"/>
              </a:cxn>
              <a:cxn ang="0">
                <a:pos x="2521" y="1416"/>
              </a:cxn>
              <a:cxn ang="0">
                <a:pos x="2317" y="1416"/>
              </a:cxn>
              <a:cxn ang="0">
                <a:pos x="2103" y="1416"/>
              </a:cxn>
              <a:cxn ang="0">
                <a:pos x="1872" y="1416"/>
              </a:cxn>
              <a:cxn ang="0">
                <a:pos x="1630" y="1416"/>
              </a:cxn>
              <a:cxn ang="0">
                <a:pos x="1389" y="1416"/>
              </a:cxn>
              <a:cxn ang="0">
                <a:pos x="1153" y="1416"/>
              </a:cxn>
              <a:cxn ang="0">
                <a:pos x="895" y="1416"/>
              </a:cxn>
              <a:cxn ang="0">
                <a:pos x="676" y="1416"/>
              </a:cxn>
              <a:cxn ang="0">
                <a:pos x="450" y="1416"/>
              </a:cxn>
              <a:cxn ang="0">
                <a:pos x="220" y="1416"/>
              </a:cxn>
              <a:cxn ang="0">
                <a:pos x="0" y="1416"/>
              </a:cxn>
              <a:cxn ang="0">
                <a:pos x="32" y="1344"/>
              </a:cxn>
              <a:cxn ang="0">
                <a:pos x="70" y="1256"/>
              </a:cxn>
              <a:cxn ang="0">
                <a:pos x="102" y="1176"/>
              </a:cxn>
              <a:cxn ang="0">
                <a:pos x="139" y="1096"/>
              </a:cxn>
              <a:cxn ang="0">
                <a:pos x="183" y="1008"/>
              </a:cxn>
              <a:cxn ang="0">
                <a:pos x="220" y="936"/>
              </a:cxn>
              <a:cxn ang="0">
                <a:pos x="263" y="856"/>
              </a:cxn>
              <a:cxn ang="0">
                <a:pos x="300" y="784"/>
              </a:cxn>
              <a:cxn ang="0">
                <a:pos x="343" y="704"/>
              </a:cxn>
              <a:cxn ang="0">
                <a:pos x="381" y="640"/>
              </a:cxn>
              <a:cxn ang="0">
                <a:pos x="424" y="576"/>
              </a:cxn>
              <a:cxn ang="0">
                <a:pos x="466" y="512"/>
              </a:cxn>
              <a:cxn ang="0">
                <a:pos x="515" y="448"/>
              </a:cxn>
              <a:cxn ang="0">
                <a:pos x="574" y="376"/>
              </a:cxn>
              <a:cxn ang="0">
                <a:pos x="628" y="312"/>
              </a:cxn>
              <a:cxn ang="0">
                <a:pos x="692" y="248"/>
              </a:cxn>
              <a:cxn ang="0">
                <a:pos x="756" y="192"/>
              </a:cxn>
              <a:cxn ang="0">
                <a:pos x="821" y="144"/>
              </a:cxn>
              <a:cxn ang="0">
                <a:pos x="891" y="96"/>
              </a:cxn>
              <a:cxn ang="0">
                <a:pos x="949" y="64"/>
              </a:cxn>
              <a:cxn ang="0">
                <a:pos x="1019" y="32"/>
              </a:cxn>
              <a:cxn ang="0">
                <a:pos x="1088" y="16"/>
              </a:cxn>
              <a:cxn ang="0">
                <a:pos x="1169" y="0"/>
              </a:cxn>
              <a:cxn ang="0">
                <a:pos x="1255" y="0"/>
              </a:cxn>
              <a:cxn ang="0">
                <a:pos x="1341" y="16"/>
              </a:cxn>
              <a:cxn ang="0">
                <a:pos x="1416" y="32"/>
              </a:cxn>
              <a:cxn ang="0">
                <a:pos x="1491" y="56"/>
              </a:cxn>
              <a:cxn ang="0">
                <a:pos x="1553" y="65"/>
              </a:cxn>
              <a:cxn ang="0">
                <a:pos x="1592" y="72"/>
              </a:cxn>
              <a:cxn ang="0">
                <a:pos x="1653" y="87"/>
              </a:cxn>
              <a:cxn ang="0">
                <a:pos x="1727" y="111"/>
              </a:cxn>
              <a:cxn ang="0">
                <a:pos x="1827" y="131"/>
              </a:cxn>
              <a:cxn ang="0">
                <a:pos x="1905" y="152"/>
              </a:cxn>
              <a:cxn ang="0">
                <a:pos x="1949" y="156"/>
              </a:cxn>
              <a:cxn ang="0">
                <a:pos x="2015" y="170"/>
              </a:cxn>
              <a:cxn ang="0">
                <a:pos x="2057" y="171"/>
              </a:cxn>
              <a:cxn ang="0">
                <a:pos x="2132" y="194"/>
              </a:cxn>
              <a:cxn ang="0">
                <a:pos x="2206" y="207"/>
              </a:cxn>
              <a:cxn ang="0">
                <a:pos x="2273" y="224"/>
              </a:cxn>
              <a:cxn ang="0">
                <a:pos x="2351" y="239"/>
              </a:cxn>
              <a:cxn ang="0">
                <a:pos x="2394" y="245"/>
              </a:cxn>
              <a:cxn ang="0">
                <a:pos x="2470" y="261"/>
              </a:cxn>
              <a:cxn ang="0">
                <a:pos x="2498" y="266"/>
              </a:cxn>
              <a:cxn ang="0">
                <a:pos x="2549" y="276"/>
              </a:cxn>
              <a:cxn ang="0">
                <a:pos x="2582" y="282"/>
              </a:cxn>
              <a:cxn ang="0">
                <a:pos x="2629" y="296"/>
              </a:cxn>
            </a:cxnLst>
            <a:rect l="0" t="0" r="r" b="b"/>
            <a:pathLst>
              <a:path w="2812" h="1418">
                <a:moveTo>
                  <a:pt x="2696" y="338"/>
                </a:moveTo>
                <a:lnTo>
                  <a:pt x="2812" y="1418"/>
                </a:lnTo>
                <a:lnTo>
                  <a:pt x="2601" y="1416"/>
                </a:lnTo>
                <a:lnTo>
                  <a:pt x="2521" y="1416"/>
                </a:lnTo>
                <a:lnTo>
                  <a:pt x="2424" y="1416"/>
                </a:lnTo>
                <a:lnTo>
                  <a:pt x="2317" y="1416"/>
                </a:lnTo>
                <a:lnTo>
                  <a:pt x="2204" y="1416"/>
                </a:lnTo>
                <a:lnTo>
                  <a:pt x="2103" y="1416"/>
                </a:lnTo>
                <a:lnTo>
                  <a:pt x="1995" y="1416"/>
                </a:lnTo>
                <a:lnTo>
                  <a:pt x="1872" y="1416"/>
                </a:lnTo>
                <a:lnTo>
                  <a:pt x="1765" y="1416"/>
                </a:lnTo>
                <a:lnTo>
                  <a:pt x="1630" y="1416"/>
                </a:lnTo>
                <a:lnTo>
                  <a:pt x="1517" y="1416"/>
                </a:lnTo>
                <a:lnTo>
                  <a:pt x="1389" y="1416"/>
                </a:lnTo>
                <a:lnTo>
                  <a:pt x="1271" y="1416"/>
                </a:lnTo>
                <a:lnTo>
                  <a:pt x="1153" y="1416"/>
                </a:lnTo>
                <a:lnTo>
                  <a:pt x="1030" y="1416"/>
                </a:lnTo>
                <a:lnTo>
                  <a:pt x="895" y="1416"/>
                </a:lnTo>
                <a:lnTo>
                  <a:pt x="783" y="1416"/>
                </a:lnTo>
                <a:lnTo>
                  <a:pt x="676" y="1416"/>
                </a:lnTo>
                <a:lnTo>
                  <a:pt x="563" y="1416"/>
                </a:lnTo>
                <a:lnTo>
                  <a:pt x="450" y="1416"/>
                </a:lnTo>
                <a:lnTo>
                  <a:pt x="327" y="1416"/>
                </a:lnTo>
                <a:lnTo>
                  <a:pt x="220" y="1416"/>
                </a:lnTo>
                <a:lnTo>
                  <a:pt x="128" y="1416"/>
                </a:lnTo>
                <a:lnTo>
                  <a:pt x="0" y="1416"/>
                </a:lnTo>
                <a:lnTo>
                  <a:pt x="16" y="1384"/>
                </a:lnTo>
                <a:lnTo>
                  <a:pt x="32" y="1344"/>
                </a:lnTo>
                <a:lnTo>
                  <a:pt x="54" y="1296"/>
                </a:lnTo>
                <a:lnTo>
                  <a:pt x="70" y="1256"/>
                </a:lnTo>
                <a:lnTo>
                  <a:pt x="86" y="1216"/>
                </a:lnTo>
                <a:lnTo>
                  <a:pt x="102" y="1176"/>
                </a:lnTo>
                <a:lnTo>
                  <a:pt x="124" y="1128"/>
                </a:lnTo>
                <a:lnTo>
                  <a:pt x="139" y="1096"/>
                </a:lnTo>
                <a:lnTo>
                  <a:pt x="155" y="1064"/>
                </a:lnTo>
                <a:lnTo>
                  <a:pt x="183" y="1008"/>
                </a:lnTo>
                <a:lnTo>
                  <a:pt x="198" y="976"/>
                </a:lnTo>
                <a:lnTo>
                  <a:pt x="220" y="936"/>
                </a:lnTo>
                <a:lnTo>
                  <a:pt x="241" y="896"/>
                </a:lnTo>
                <a:lnTo>
                  <a:pt x="263" y="856"/>
                </a:lnTo>
                <a:lnTo>
                  <a:pt x="279" y="824"/>
                </a:lnTo>
                <a:lnTo>
                  <a:pt x="300" y="784"/>
                </a:lnTo>
                <a:lnTo>
                  <a:pt x="322" y="744"/>
                </a:lnTo>
                <a:lnTo>
                  <a:pt x="343" y="704"/>
                </a:lnTo>
                <a:lnTo>
                  <a:pt x="359" y="672"/>
                </a:lnTo>
                <a:lnTo>
                  <a:pt x="381" y="640"/>
                </a:lnTo>
                <a:lnTo>
                  <a:pt x="402" y="608"/>
                </a:lnTo>
                <a:lnTo>
                  <a:pt x="424" y="576"/>
                </a:lnTo>
                <a:lnTo>
                  <a:pt x="445" y="544"/>
                </a:lnTo>
                <a:lnTo>
                  <a:pt x="466" y="512"/>
                </a:lnTo>
                <a:lnTo>
                  <a:pt x="488" y="480"/>
                </a:lnTo>
                <a:lnTo>
                  <a:pt x="515" y="448"/>
                </a:lnTo>
                <a:lnTo>
                  <a:pt x="542" y="416"/>
                </a:lnTo>
                <a:lnTo>
                  <a:pt x="574" y="376"/>
                </a:lnTo>
                <a:lnTo>
                  <a:pt x="601" y="344"/>
                </a:lnTo>
                <a:lnTo>
                  <a:pt x="628" y="312"/>
                </a:lnTo>
                <a:lnTo>
                  <a:pt x="660" y="280"/>
                </a:lnTo>
                <a:lnTo>
                  <a:pt x="692" y="248"/>
                </a:lnTo>
                <a:lnTo>
                  <a:pt x="724" y="216"/>
                </a:lnTo>
                <a:lnTo>
                  <a:pt x="756" y="192"/>
                </a:lnTo>
                <a:lnTo>
                  <a:pt x="788" y="168"/>
                </a:lnTo>
                <a:lnTo>
                  <a:pt x="821" y="144"/>
                </a:lnTo>
                <a:lnTo>
                  <a:pt x="853" y="120"/>
                </a:lnTo>
                <a:lnTo>
                  <a:pt x="891" y="96"/>
                </a:lnTo>
                <a:lnTo>
                  <a:pt x="917" y="80"/>
                </a:lnTo>
                <a:lnTo>
                  <a:pt x="949" y="64"/>
                </a:lnTo>
                <a:lnTo>
                  <a:pt x="987" y="48"/>
                </a:lnTo>
                <a:lnTo>
                  <a:pt x="1019" y="32"/>
                </a:lnTo>
                <a:lnTo>
                  <a:pt x="1051" y="24"/>
                </a:lnTo>
                <a:lnTo>
                  <a:pt x="1088" y="16"/>
                </a:lnTo>
                <a:lnTo>
                  <a:pt x="1126" y="8"/>
                </a:lnTo>
                <a:lnTo>
                  <a:pt x="1169" y="0"/>
                </a:lnTo>
                <a:lnTo>
                  <a:pt x="1212" y="0"/>
                </a:lnTo>
                <a:lnTo>
                  <a:pt x="1255" y="0"/>
                </a:lnTo>
                <a:lnTo>
                  <a:pt x="1303" y="8"/>
                </a:lnTo>
                <a:lnTo>
                  <a:pt x="1341" y="16"/>
                </a:lnTo>
                <a:lnTo>
                  <a:pt x="1378" y="24"/>
                </a:lnTo>
                <a:lnTo>
                  <a:pt x="1416" y="32"/>
                </a:lnTo>
                <a:lnTo>
                  <a:pt x="1454" y="40"/>
                </a:lnTo>
                <a:lnTo>
                  <a:pt x="1491" y="56"/>
                </a:lnTo>
                <a:lnTo>
                  <a:pt x="1523" y="59"/>
                </a:lnTo>
                <a:lnTo>
                  <a:pt x="1553" y="65"/>
                </a:lnTo>
                <a:lnTo>
                  <a:pt x="1569" y="68"/>
                </a:lnTo>
                <a:lnTo>
                  <a:pt x="1592" y="72"/>
                </a:lnTo>
                <a:lnTo>
                  <a:pt x="1633" y="83"/>
                </a:lnTo>
                <a:lnTo>
                  <a:pt x="1653" y="87"/>
                </a:lnTo>
                <a:lnTo>
                  <a:pt x="1675" y="95"/>
                </a:lnTo>
                <a:lnTo>
                  <a:pt x="1727" y="111"/>
                </a:lnTo>
                <a:lnTo>
                  <a:pt x="1779" y="120"/>
                </a:lnTo>
                <a:lnTo>
                  <a:pt x="1827" y="131"/>
                </a:lnTo>
                <a:lnTo>
                  <a:pt x="1882" y="140"/>
                </a:lnTo>
                <a:lnTo>
                  <a:pt x="1905" y="152"/>
                </a:lnTo>
                <a:lnTo>
                  <a:pt x="1923" y="150"/>
                </a:lnTo>
                <a:lnTo>
                  <a:pt x="1949" y="156"/>
                </a:lnTo>
                <a:lnTo>
                  <a:pt x="1988" y="161"/>
                </a:lnTo>
                <a:lnTo>
                  <a:pt x="2015" y="170"/>
                </a:lnTo>
                <a:lnTo>
                  <a:pt x="2031" y="174"/>
                </a:lnTo>
                <a:lnTo>
                  <a:pt x="2057" y="171"/>
                </a:lnTo>
                <a:lnTo>
                  <a:pt x="2091" y="182"/>
                </a:lnTo>
                <a:lnTo>
                  <a:pt x="2132" y="194"/>
                </a:lnTo>
                <a:lnTo>
                  <a:pt x="2175" y="195"/>
                </a:lnTo>
                <a:lnTo>
                  <a:pt x="2206" y="207"/>
                </a:lnTo>
                <a:lnTo>
                  <a:pt x="2232" y="215"/>
                </a:lnTo>
                <a:lnTo>
                  <a:pt x="2273" y="224"/>
                </a:lnTo>
                <a:lnTo>
                  <a:pt x="2322" y="234"/>
                </a:lnTo>
                <a:lnTo>
                  <a:pt x="2351" y="239"/>
                </a:lnTo>
                <a:lnTo>
                  <a:pt x="2375" y="240"/>
                </a:lnTo>
                <a:lnTo>
                  <a:pt x="2394" y="245"/>
                </a:lnTo>
                <a:lnTo>
                  <a:pt x="2433" y="258"/>
                </a:lnTo>
                <a:lnTo>
                  <a:pt x="2470" y="261"/>
                </a:lnTo>
                <a:lnTo>
                  <a:pt x="2484" y="260"/>
                </a:lnTo>
                <a:lnTo>
                  <a:pt x="2498" y="266"/>
                </a:lnTo>
                <a:lnTo>
                  <a:pt x="2522" y="269"/>
                </a:lnTo>
                <a:lnTo>
                  <a:pt x="2549" y="276"/>
                </a:lnTo>
                <a:lnTo>
                  <a:pt x="2573" y="288"/>
                </a:lnTo>
                <a:lnTo>
                  <a:pt x="2582" y="282"/>
                </a:lnTo>
                <a:lnTo>
                  <a:pt x="2605" y="290"/>
                </a:lnTo>
                <a:lnTo>
                  <a:pt x="2629" y="296"/>
                </a:lnTo>
                <a:lnTo>
                  <a:pt x="2662" y="310"/>
                </a:lnTo>
              </a:path>
            </a:pathLst>
          </a:custGeom>
          <a:solidFill>
            <a:schemeClr val="tx2">
              <a:lumMod val="50000"/>
            </a:schemeClr>
          </a:solidFill>
          <a:ln w="9525" cap="rnd">
            <a:noFill/>
            <a:round/>
            <a:headEnd type="none" w="sm" len="sm"/>
            <a:tailEnd type="none" w="sm" len="sm"/>
          </a:ln>
          <a:effectLst/>
        </p:spPr>
        <p:txBody>
          <a:bodyPr/>
          <a:lstStyle/>
          <a:p>
            <a:endParaRPr lang="en-GB" dirty="0"/>
          </a:p>
        </p:txBody>
      </p:sp>
      <p:sp>
        <p:nvSpPr>
          <p:cNvPr id="29" name="Rectangle 38"/>
          <p:cNvSpPr>
            <a:spLocks noChangeArrowheads="1"/>
          </p:cNvSpPr>
          <p:nvPr/>
        </p:nvSpPr>
        <p:spPr bwMode="auto">
          <a:xfrm>
            <a:off x="1029777" y="1422108"/>
            <a:ext cx="442913" cy="266702"/>
          </a:xfrm>
          <a:prstGeom prst="rect">
            <a:avLst/>
          </a:prstGeom>
          <a:noFill/>
          <a:ln w="9525">
            <a:noFill/>
            <a:miter lim="800000"/>
            <a:headEnd/>
            <a:tailEnd/>
          </a:ln>
          <a:effectLst/>
        </p:spPr>
        <p:txBody>
          <a:bodyPr wrap="none" lIns="19050" tIns="26988" rIns="19050" bIns="26988"/>
          <a:lstStyle/>
          <a:p>
            <a:pPr>
              <a:lnSpc>
                <a:spcPts val="5600"/>
              </a:lnSpc>
              <a:tabLst>
                <a:tab pos="457200" algn="l"/>
                <a:tab pos="914400" algn="l"/>
                <a:tab pos="1371600" algn="l"/>
              </a:tabLst>
            </a:pPr>
            <a:r>
              <a:rPr lang="en-GB" sz="1400" dirty="0">
                <a:solidFill>
                  <a:srgbClr val="003366"/>
                </a:solidFill>
              </a:rPr>
              <a:t>Profit</a:t>
            </a:r>
          </a:p>
        </p:txBody>
      </p:sp>
      <p:sp>
        <p:nvSpPr>
          <p:cNvPr id="30" name="Line 39"/>
          <p:cNvSpPr>
            <a:spLocks noChangeShapeType="1"/>
          </p:cNvSpPr>
          <p:nvPr/>
        </p:nvSpPr>
        <p:spPr bwMode="auto">
          <a:xfrm>
            <a:off x="1602865" y="4057381"/>
            <a:ext cx="6137276" cy="0"/>
          </a:xfrm>
          <a:prstGeom prst="line">
            <a:avLst/>
          </a:prstGeom>
          <a:noFill/>
          <a:ln w="25400">
            <a:solidFill>
              <a:srgbClr val="003366"/>
            </a:solidFill>
            <a:round/>
            <a:headEnd type="none" w="sm" len="sm"/>
            <a:tailEnd type="stealth" w="med" len="lg"/>
          </a:ln>
          <a:effectLst/>
        </p:spPr>
        <p:txBody>
          <a:bodyPr wrap="none" anchor="ctr"/>
          <a:lstStyle/>
          <a:p>
            <a:endParaRPr lang="en-GB" dirty="0"/>
          </a:p>
        </p:txBody>
      </p:sp>
      <p:sp>
        <p:nvSpPr>
          <p:cNvPr id="31" name="Rectangle 40"/>
          <p:cNvSpPr>
            <a:spLocks noChangeArrowheads="1"/>
          </p:cNvSpPr>
          <p:nvPr/>
        </p:nvSpPr>
        <p:spPr bwMode="auto">
          <a:xfrm>
            <a:off x="5397619" y="4052619"/>
            <a:ext cx="2424926" cy="385766"/>
          </a:xfrm>
          <a:prstGeom prst="rect">
            <a:avLst/>
          </a:prstGeom>
          <a:noFill/>
          <a:ln w="9525">
            <a:noFill/>
            <a:miter lim="800000"/>
            <a:headEnd/>
            <a:tailEnd/>
          </a:ln>
          <a:effectLst/>
        </p:spPr>
        <p:txBody>
          <a:bodyPr wrap="none" lIns="19050" tIns="26988" rIns="19050" bIns="26988"/>
          <a:lstStyle/>
          <a:p>
            <a:pPr>
              <a:tabLst>
                <a:tab pos="457200" algn="l"/>
                <a:tab pos="914400" algn="l"/>
                <a:tab pos="1371600" algn="l"/>
              </a:tabLst>
            </a:pPr>
            <a:r>
              <a:rPr lang="en-GB" sz="1400" dirty="0" smtClean="0">
                <a:solidFill>
                  <a:srgbClr val="003366"/>
                </a:solidFill>
                <a:latin typeface="Century Gothic" panose="020B0502020202020204" pitchFamily="34" charset="0"/>
              </a:rPr>
              <a:t>Quality DDA Accounts and </a:t>
            </a:r>
          </a:p>
          <a:p>
            <a:pPr>
              <a:tabLst>
                <a:tab pos="457200" algn="l"/>
                <a:tab pos="914400" algn="l"/>
                <a:tab pos="1371600" algn="l"/>
              </a:tabLst>
            </a:pPr>
            <a:r>
              <a:rPr lang="en-GB" sz="1400" dirty="0" smtClean="0">
                <a:solidFill>
                  <a:srgbClr val="003366"/>
                </a:solidFill>
                <a:latin typeface="Century Gothic" panose="020B0502020202020204" pitchFamily="34" charset="0"/>
              </a:rPr>
              <a:t>Longer Tenure</a:t>
            </a:r>
            <a:endParaRPr lang="en-GB" sz="1400" dirty="0">
              <a:solidFill>
                <a:srgbClr val="003366"/>
              </a:solidFill>
              <a:latin typeface="Century Gothic" panose="020B0502020202020204" pitchFamily="34" charset="0"/>
            </a:endParaRPr>
          </a:p>
        </p:txBody>
      </p:sp>
      <p:sp>
        <p:nvSpPr>
          <p:cNvPr id="32" name="Freeform 42"/>
          <p:cNvSpPr>
            <a:spLocks/>
          </p:cNvSpPr>
          <p:nvPr/>
        </p:nvSpPr>
        <p:spPr bwMode="auto">
          <a:xfrm>
            <a:off x="5497003" y="3128686"/>
            <a:ext cx="127000" cy="917583"/>
          </a:xfrm>
          <a:custGeom>
            <a:avLst/>
            <a:gdLst/>
            <a:ahLst/>
            <a:cxnLst>
              <a:cxn ang="0">
                <a:pos x="0" y="0"/>
              </a:cxn>
              <a:cxn ang="0">
                <a:pos x="105" y="1049"/>
              </a:cxn>
            </a:cxnLst>
            <a:rect l="0" t="0" r="r" b="b"/>
            <a:pathLst>
              <a:path w="105" h="1049">
                <a:moveTo>
                  <a:pt x="0" y="0"/>
                </a:moveTo>
                <a:lnTo>
                  <a:pt x="105" y="1049"/>
                </a:lnTo>
              </a:path>
            </a:pathLst>
          </a:custGeom>
          <a:solidFill>
            <a:srgbClr val="218FB1"/>
          </a:solidFill>
          <a:ln w="28575">
            <a:solidFill>
              <a:schemeClr val="tx1"/>
            </a:solidFill>
            <a:round/>
            <a:headEnd/>
            <a:tailEnd/>
          </a:ln>
          <a:effectLst/>
        </p:spPr>
        <p:txBody>
          <a:bodyPr wrap="none" anchor="ctr"/>
          <a:lstStyle/>
          <a:p>
            <a:endParaRPr lang="en-GB" dirty="0"/>
          </a:p>
        </p:txBody>
      </p:sp>
      <p:sp>
        <p:nvSpPr>
          <p:cNvPr id="33" name="Line 33"/>
          <p:cNvSpPr>
            <a:spLocks noChangeShapeType="1"/>
          </p:cNvSpPr>
          <p:nvPr/>
        </p:nvSpPr>
        <p:spPr bwMode="auto">
          <a:xfrm>
            <a:off x="1625090" y="2060289"/>
            <a:ext cx="0" cy="2867050"/>
          </a:xfrm>
          <a:prstGeom prst="line">
            <a:avLst/>
          </a:prstGeom>
          <a:noFill/>
          <a:ln w="25400">
            <a:solidFill>
              <a:srgbClr val="003366"/>
            </a:solidFill>
            <a:round/>
            <a:headEnd type="stealth" w="med" len="lg"/>
            <a:tailEnd type="none" w="sm" len="sm"/>
          </a:ln>
          <a:effectLst/>
        </p:spPr>
        <p:txBody>
          <a:bodyPr wrap="none" anchor="ctr"/>
          <a:lstStyle/>
          <a:p>
            <a:endParaRPr lang="en-GB" dirty="0"/>
          </a:p>
        </p:txBody>
      </p:sp>
      <p:sp>
        <p:nvSpPr>
          <p:cNvPr id="21" name="Freeform 44"/>
          <p:cNvSpPr>
            <a:spLocks/>
          </p:cNvSpPr>
          <p:nvPr/>
        </p:nvSpPr>
        <p:spPr bwMode="auto">
          <a:xfrm>
            <a:off x="1637790" y="4087490"/>
            <a:ext cx="584200" cy="590550"/>
          </a:xfrm>
          <a:custGeom>
            <a:avLst/>
            <a:gdLst/>
            <a:ahLst/>
            <a:cxnLst>
              <a:cxn ang="0">
                <a:pos x="0" y="0"/>
              </a:cxn>
              <a:cxn ang="0">
                <a:pos x="768" y="0"/>
              </a:cxn>
              <a:cxn ang="0">
                <a:pos x="736" y="48"/>
              </a:cxn>
              <a:cxn ang="0">
                <a:pos x="704" y="96"/>
              </a:cxn>
              <a:cxn ang="0">
                <a:pos x="672" y="144"/>
              </a:cxn>
              <a:cxn ang="0">
                <a:pos x="640" y="192"/>
              </a:cxn>
              <a:cxn ang="0">
                <a:pos x="616" y="232"/>
              </a:cxn>
              <a:cxn ang="0">
                <a:pos x="584" y="280"/>
              </a:cxn>
              <a:cxn ang="0">
                <a:pos x="552" y="328"/>
              </a:cxn>
              <a:cxn ang="0">
                <a:pos x="520" y="376"/>
              </a:cxn>
              <a:cxn ang="0">
                <a:pos x="496" y="416"/>
              </a:cxn>
              <a:cxn ang="0">
                <a:pos x="464" y="464"/>
              </a:cxn>
              <a:cxn ang="0">
                <a:pos x="432" y="504"/>
              </a:cxn>
              <a:cxn ang="0">
                <a:pos x="400" y="544"/>
              </a:cxn>
              <a:cxn ang="0">
                <a:pos x="352" y="600"/>
              </a:cxn>
              <a:cxn ang="0">
                <a:pos x="312" y="640"/>
              </a:cxn>
              <a:cxn ang="0">
                <a:pos x="272" y="672"/>
              </a:cxn>
              <a:cxn ang="0">
                <a:pos x="240" y="696"/>
              </a:cxn>
              <a:cxn ang="0">
                <a:pos x="208" y="712"/>
              </a:cxn>
              <a:cxn ang="0">
                <a:pos x="176" y="721"/>
              </a:cxn>
              <a:cxn ang="0">
                <a:pos x="144" y="712"/>
              </a:cxn>
              <a:cxn ang="0">
                <a:pos x="112" y="696"/>
              </a:cxn>
              <a:cxn ang="0">
                <a:pos x="88" y="680"/>
              </a:cxn>
              <a:cxn ang="0">
                <a:pos x="64" y="656"/>
              </a:cxn>
              <a:cxn ang="0">
                <a:pos x="48" y="632"/>
              </a:cxn>
              <a:cxn ang="0">
                <a:pos x="32" y="600"/>
              </a:cxn>
              <a:cxn ang="0">
                <a:pos x="8" y="552"/>
              </a:cxn>
              <a:cxn ang="0">
                <a:pos x="0" y="536"/>
              </a:cxn>
              <a:cxn ang="0">
                <a:pos x="0" y="0"/>
              </a:cxn>
            </a:cxnLst>
            <a:rect l="0" t="0" r="r" b="b"/>
            <a:pathLst>
              <a:path w="769" h="722">
                <a:moveTo>
                  <a:pt x="0" y="0"/>
                </a:moveTo>
                <a:lnTo>
                  <a:pt x="768" y="0"/>
                </a:lnTo>
                <a:lnTo>
                  <a:pt x="736" y="48"/>
                </a:lnTo>
                <a:lnTo>
                  <a:pt x="704" y="96"/>
                </a:lnTo>
                <a:lnTo>
                  <a:pt x="672" y="144"/>
                </a:lnTo>
                <a:lnTo>
                  <a:pt x="640" y="192"/>
                </a:lnTo>
                <a:lnTo>
                  <a:pt x="616" y="232"/>
                </a:lnTo>
                <a:lnTo>
                  <a:pt x="584" y="280"/>
                </a:lnTo>
                <a:lnTo>
                  <a:pt x="552" y="328"/>
                </a:lnTo>
                <a:lnTo>
                  <a:pt x="520" y="376"/>
                </a:lnTo>
                <a:lnTo>
                  <a:pt x="496" y="416"/>
                </a:lnTo>
                <a:lnTo>
                  <a:pt x="464" y="464"/>
                </a:lnTo>
                <a:lnTo>
                  <a:pt x="432" y="504"/>
                </a:lnTo>
                <a:lnTo>
                  <a:pt x="400" y="544"/>
                </a:lnTo>
                <a:lnTo>
                  <a:pt x="352" y="600"/>
                </a:lnTo>
                <a:lnTo>
                  <a:pt x="312" y="640"/>
                </a:lnTo>
                <a:lnTo>
                  <a:pt x="272" y="672"/>
                </a:lnTo>
                <a:lnTo>
                  <a:pt x="240" y="696"/>
                </a:lnTo>
                <a:lnTo>
                  <a:pt x="208" y="712"/>
                </a:lnTo>
                <a:lnTo>
                  <a:pt x="176" y="721"/>
                </a:lnTo>
                <a:lnTo>
                  <a:pt x="144" y="712"/>
                </a:lnTo>
                <a:lnTo>
                  <a:pt x="112" y="696"/>
                </a:lnTo>
                <a:lnTo>
                  <a:pt x="88" y="680"/>
                </a:lnTo>
                <a:lnTo>
                  <a:pt x="64" y="656"/>
                </a:lnTo>
                <a:lnTo>
                  <a:pt x="48" y="632"/>
                </a:lnTo>
                <a:lnTo>
                  <a:pt x="32" y="600"/>
                </a:lnTo>
                <a:lnTo>
                  <a:pt x="8" y="552"/>
                </a:lnTo>
                <a:lnTo>
                  <a:pt x="0" y="536"/>
                </a:lnTo>
                <a:lnTo>
                  <a:pt x="0" y="0"/>
                </a:lnTo>
              </a:path>
            </a:pathLst>
          </a:custGeom>
          <a:solidFill>
            <a:schemeClr val="tx2">
              <a:lumMod val="20000"/>
              <a:lumOff val="80000"/>
            </a:schemeClr>
          </a:solidFill>
          <a:ln w="9525" cap="rnd">
            <a:noFill/>
            <a:round/>
            <a:headEnd/>
            <a:tailEnd/>
          </a:ln>
          <a:effectLst/>
        </p:spPr>
        <p:txBody>
          <a:bodyPr/>
          <a:lstStyle/>
          <a:p>
            <a:endParaRPr lang="en-GB" dirty="0"/>
          </a:p>
        </p:txBody>
      </p:sp>
      <p:sp>
        <p:nvSpPr>
          <p:cNvPr id="22" name="Freeform 45"/>
          <p:cNvSpPr>
            <a:spLocks/>
          </p:cNvSpPr>
          <p:nvPr/>
        </p:nvSpPr>
        <p:spPr bwMode="auto">
          <a:xfrm flipV="1">
            <a:off x="1647315" y="4068440"/>
            <a:ext cx="504825" cy="369888"/>
          </a:xfrm>
          <a:custGeom>
            <a:avLst/>
            <a:gdLst/>
            <a:ahLst/>
            <a:cxnLst>
              <a:cxn ang="0">
                <a:pos x="3984" y="1416"/>
              </a:cxn>
              <a:cxn ang="0">
                <a:pos x="3760" y="1416"/>
              </a:cxn>
              <a:cxn ang="0">
                <a:pos x="3456" y="1416"/>
              </a:cxn>
              <a:cxn ang="0">
                <a:pos x="3136" y="1416"/>
              </a:cxn>
              <a:cxn ang="0">
                <a:pos x="2792" y="1416"/>
              </a:cxn>
              <a:cxn ang="0">
                <a:pos x="2432" y="1416"/>
              </a:cxn>
              <a:cxn ang="0">
                <a:pos x="2072" y="1416"/>
              </a:cxn>
              <a:cxn ang="0">
                <a:pos x="1720" y="1416"/>
              </a:cxn>
              <a:cxn ang="0">
                <a:pos x="1336" y="1416"/>
              </a:cxn>
              <a:cxn ang="0">
                <a:pos x="1008" y="1416"/>
              </a:cxn>
              <a:cxn ang="0">
                <a:pos x="672" y="1416"/>
              </a:cxn>
              <a:cxn ang="0">
                <a:pos x="328" y="1416"/>
              </a:cxn>
              <a:cxn ang="0">
                <a:pos x="0" y="1416"/>
              </a:cxn>
              <a:cxn ang="0">
                <a:pos x="48" y="1344"/>
              </a:cxn>
              <a:cxn ang="0">
                <a:pos x="104" y="1256"/>
              </a:cxn>
              <a:cxn ang="0">
                <a:pos x="152" y="1176"/>
              </a:cxn>
              <a:cxn ang="0">
                <a:pos x="208" y="1096"/>
              </a:cxn>
              <a:cxn ang="0">
                <a:pos x="272" y="1008"/>
              </a:cxn>
              <a:cxn ang="0">
                <a:pos x="328" y="936"/>
              </a:cxn>
              <a:cxn ang="0">
                <a:pos x="392" y="856"/>
              </a:cxn>
              <a:cxn ang="0">
                <a:pos x="448" y="784"/>
              </a:cxn>
              <a:cxn ang="0">
                <a:pos x="512" y="704"/>
              </a:cxn>
              <a:cxn ang="0">
                <a:pos x="568" y="640"/>
              </a:cxn>
              <a:cxn ang="0">
                <a:pos x="632" y="576"/>
              </a:cxn>
              <a:cxn ang="0">
                <a:pos x="696" y="512"/>
              </a:cxn>
              <a:cxn ang="0">
                <a:pos x="768" y="448"/>
              </a:cxn>
              <a:cxn ang="0">
                <a:pos x="856" y="376"/>
              </a:cxn>
              <a:cxn ang="0">
                <a:pos x="936" y="312"/>
              </a:cxn>
              <a:cxn ang="0">
                <a:pos x="1032" y="248"/>
              </a:cxn>
              <a:cxn ang="0">
                <a:pos x="1128" y="192"/>
              </a:cxn>
              <a:cxn ang="0">
                <a:pos x="1224" y="144"/>
              </a:cxn>
              <a:cxn ang="0">
                <a:pos x="1328" y="96"/>
              </a:cxn>
              <a:cxn ang="0">
                <a:pos x="1416" y="64"/>
              </a:cxn>
              <a:cxn ang="0">
                <a:pos x="1520" y="32"/>
              </a:cxn>
              <a:cxn ang="0">
                <a:pos x="1624" y="16"/>
              </a:cxn>
              <a:cxn ang="0">
                <a:pos x="1744" y="0"/>
              </a:cxn>
              <a:cxn ang="0">
                <a:pos x="1872" y="0"/>
              </a:cxn>
              <a:cxn ang="0">
                <a:pos x="2000" y="16"/>
              </a:cxn>
              <a:cxn ang="0">
                <a:pos x="2112" y="32"/>
              </a:cxn>
              <a:cxn ang="0">
                <a:pos x="2224" y="56"/>
              </a:cxn>
              <a:cxn ang="0">
                <a:pos x="2320" y="88"/>
              </a:cxn>
              <a:cxn ang="0">
                <a:pos x="2416" y="120"/>
              </a:cxn>
              <a:cxn ang="0">
                <a:pos x="2512" y="160"/>
              </a:cxn>
              <a:cxn ang="0">
                <a:pos x="2616" y="208"/>
              </a:cxn>
              <a:cxn ang="0">
                <a:pos x="2720" y="264"/>
              </a:cxn>
              <a:cxn ang="0">
                <a:pos x="2832" y="328"/>
              </a:cxn>
              <a:cxn ang="0">
                <a:pos x="2936" y="392"/>
              </a:cxn>
              <a:cxn ang="0">
                <a:pos x="3048" y="464"/>
              </a:cxn>
              <a:cxn ang="0">
                <a:pos x="3160" y="536"/>
              </a:cxn>
              <a:cxn ang="0">
                <a:pos x="3256" y="608"/>
              </a:cxn>
              <a:cxn ang="0">
                <a:pos x="3352" y="688"/>
              </a:cxn>
              <a:cxn ang="0">
                <a:pos x="3456" y="776"/>
              </a:cxn>
              <a:cxn ang="0">
                <a:pos x="3552" y="864"/>
              </a:cxn>
              <a:cxn ang="0">
                <a:pos x="3656" y="952"/>
              </a:cxn>
              <a:cxn ang="0">
                <a:pos x="3744" y="1048"/>
              </a:cxn>
              <a:cxn ang="0">
                <a:pos x="3864" y="1168"/>
              </a:cxn>
              <a:cxn ang="0">
                <a:pos x="3984" y="1288"/>
              </a:cxn>
              <a:cxn ang="0">
                <a:pos x="4080" y="1400"/>
              </a:cxn>
            </a:cxnLst>
            <a:rect l="0" t="0" r="r" b="b"/>
            <a:pathLst>
              <a:path w="4081" h="1417">
                <a:moveTo>
                  <a:pt x="4072" y="1416"/>
                </a:moveTo>
                <a:lnTo>
                  <a:pt x="3984" y="1416"/>
                </a:lnTo>
                <a:lnTo>
                  <a:pt x="3880" y="1416"/>
                </a:lnTo>
                <a:lnTo>
                  <a:pt x="3760" y="1416"/>
                </a:lnTo>
                <a:lnTo>
                  <a:pt x="3616" y="1416"/>
                </a:lnTo>
                <a:lnTo>
                  <a:pt x="3456" y="1416"/>
                </a:lnTo>
                <a:lnTo>
                  <a:pt x="3288" y="1416"/>
                </a:lnTo>
                <a:lnTo>
                  <a:pt x="3136" y="1416"/>
                </a:lnTo>
                <a:lnTo>
                  <a:pt x="2976" y="1416"/>
                </a:lnTo>
                <a:lnTo>
                  <a:pt x="2792" y="1416"/>
                </a:lnTo>
                <a:lnTo>
                  <a:pt x="2632" y="1416"/>
                </a:lnTo>
                <a:lnTo>
                  <a:pt x="2432" y="1416"/>
                </a:lnTo>
                <a:lnTo>
                  <a:pt x="2264" y="1416"/>
                </a:lnTo>
                <a:lnTo>
                  <a:pt x="2072" y="1416"/>
                </a:lnTo>
                <a:lnTo>
                  <a:pt x="1896" y="1416"/>
                </a:lnTo>
                <a:lnTo>
                  <a:pt x="1720" y="1416"/>
                </a:lnTo>
                <a:lnTo>
                  <a:pt x="1536" y="1416"/>
                </a:lnTo>
                <a:lnTo>
                  <a:pt x="1336" y="1416"/>
                </a:lnTo>
                <a:lnTo>
                  <a:pt x="1168" y="1416"/>
                </a:lnTo>
                <a:lnTo>
                  <a:pt x="1008" y="1416"/>
                </a:lnTo>
                <a:lnTo>
                  <a:pt x="840" y="1416"/>
                </a:lnTo>
                <a:lnTo>
                  <a:pt x="672" y="1416"/>
                </a:lnTo>
                <a:lnTo>
                  <a:pt x="488" y="1416"/>
                </a:lnTo>
                <a:lnTo>
                  <a:pt x="328" y="1416"/>
                </a:lnTo>
                <a:lnTo>
                  <a:pt x="192" y="1416"/>
                </a:lnTo>
                <a:lnTo>
                  <a:pt x="0" y="1416"/>
                </a:lnTo>
                <a:lnTo>
                  <a:pt x="24" y="1384"/>
                </a:lnTo>
                <a:lnTo>
                  <a:pt x="48" y="1344"/>
                </a:lnTo>
                <a:lnTo>
                  <a:pt x="80" y="1296"/>
                </a:lnTo>
                <a:lnTo>
                  <a:pt x="104" y="1256"/>
                </a:lnTo>
                <a:lnTo>
                  <a:pt x="128" y="1216"/>
                </a:lnTo>
                <a:lnTo>
                  <a:pt x="152" y="1176"/>
                </a:lnTo>
                <a:lnTo>
                  <a:pt x="184" y="1128"/>
                </a:lnTo>
                <a:lnTo>
                  <a:pt x="208" y="1096"/>
                </a:lnTo>
                <a:lnTo>
                  <a:pt x="232" y="1064"/>
                </a:lnTo>
                <a:lnTo>
                  <a:pt x="272" y="1008"/>
                </a:lnTo>
                <a:lnTo>
                  <a:pt x="296" y="976"/>
                </a:lnTo>
                <a:lnTo>
                  <a:pt x="328" y="936"/>
                </a:lnTo>
                <a:lnTo>
                  <a:pt x="360" y="896"/>
                </a:lnTo>
                <a:lnTo>
                  <a:pt x="392" y="856"/>
                </a:lnTo>
                <a:lnTo>
                  <a:pt x="416" y="824"/>
                </a:lnTo>
                <a:lnTo>
                  <a:pt x="448" y="784"/>
                </a:lnTo>
                <a:lnTo>
                  <a:pt x="480" y="744"/>
                </a:lnTo>
                <a:lnTo>
                  <a:pt x="512" y="704"/>
                </a:lnTo>
                <a:lnTo>
                  <a:pt x="536" y="672"/>
                </a:lnTo>
                <a:lnTo>
                  <a:pt x="568" y="640"/>
                </a:lnTo>
                <a:lnTo>
                  <a:pt x="600" y="608"/>
                </a:lnTo>
                <a:lnTo>
                  <a:pt x="632" y="576"/>
                </a:lnTo>
                <a:lnTo>
                  <a:pt x="664" y="544"/>
                </a:lnTo>
                <a:lnTo>
                  <a:pt x="696" y="512"/>
                </a:lnTo>
                <a:lnTo>
                  <a:pt x="728" y="480"/>
                </a:lnTo>
                <a:lnTo>
                  <a:pt x="768" y="448"/>
                </a:lnTo>
                <a:lnTo>
                  <a:pt x="808" y="416"/>
                </a:lnTo>
                <a:lnTo>
                  <a:pt x="856" y="376"/>
                </a:lnTo>
                <a:lnTo>
                  <a:pt x="896" y="344"/>
                </a:lnTo>
                <a:lnTo>
                  <a:pt x="936" y="312"/>
                </a:lnTo>
                <a:lnTo>
                  <a:pt x="984" y="280"/>
                </a:lnTo>
                <a:lnTo>
                  <a:pt x="1032" y="248"/>
                </a:lnTo>
                <a:lnTo>
                  <a:pt x="1080" y="216"/>
                </a:lnTo>
                <a:lnTo>
                  <a:pt x="1128" y="192"/>
                </a:lnTo>
                <a:lnTo>
                  <a:pt x="1176" y="168"/>
                </a:lnTo>
                <a:lnTo>
                  <a:pt x="1224" y="144"/>
                </a:lnTo>
                <a:lnTo>
                  <a:pt x="1272" y="120"/>
                </a:lnTo>
                <a:lnTo>
                  <a:pt x="1328" y="96"/>
                </a:lnTo>
                <a:lnTo>
                  <a:pt x="1368" y="80"/>
                </a:lnTo>
                <a:lnTo>
                  <a:pt x="1416" y="64"/>
                </a:lnTo>
                <a:lnTo>
                  <a:pt x="1472" y="48"/>
                </a:lnTo>
                <a:lnTo>
                  <a:pt x="1520" y="32"/>
                </a:lnTo>
                <a:lnTo>
                  <a:pt x="1568" y="24"/>
                </a:lnTo>
                <a:lnTo>
                  <a:pt x="1624" y="16"/>
                </a:lnTo>
                <a:lnTo>
                  <a:pt x="1680" y="8"/>
                </a:lnTo>
                <a:lnTo>
                  <a:pt x="1744" y="0"/>
                </a:lnTo>
                <a:lnTo>
                  <a:pt x="1808" y="0"/>
                </a:lnTo>
                <a:lnTo>
                  <a:pt x="1872" y="0"/>
                </a:lnTo>
                <a:lnTo>
                  <a:pt x="1944" y="8"/>
                </a:lnTo>
                <a:lnTo>
                  <a:pt x="2000" y="16"/>
                </a:lnTo>
                <a:lnTo>
                  <a:pt x="2056" y="24"/>
                </a:lnTo>
                <a:lnTo>
                  <a:pt x="2112" y="32"/>
                </a:lnTo>
                <a:lnTo>
                  <a:pt x="2168" y="40"/>
                </a:lnTo>
                <a:lnTo>
                  <a:pt x="2224" y="56"/>
                </a:lnTo>
                <a:lnTo>
                  <a:pt x="2272" y="72"/>
                </a:lnTo>
                <a:lnTo>
                  <a:pt x="2320" y="88"/>
                </a:lnTo>
                <a:lnTo>
                  <a:pt x="2368" y="104"/>
                </a:lnTo>
                <a:lnTo>
                  <a:pt x="2416" y="120"/>
                </a:lnTo>
                <a:lnTo>
                  <a:pt x="2464" y="136"/>
                </a:lnTo>
                <a:lnTo>
                  <a:pt x="2512" y="160"/>
                </a:lnTo>
                <a:lnTo>
                  <a:pt x="2560" y="184"/>
                </a:lnTo>
                <a:lnTo>
                  <a:pt x="2616" y="208"/>
                </a:lnTo>
                <a:lnTo>
                  <a:pt x="2664" y="224"/>
                </a:lnTo>
                <a:lnTo>
                  <a:pt x="2720" y="264"/>
                </a:lnTo>
                <a:lnTo>
                  <a:pt x="2776" y="296"/>
                </a:lnTo>
                <a:lnTo>
                  <a:pt x="2832" y="328"/>
                </a:lnTo>
                <a:lnTo>
                  <a:pt x="2880" y="360"/>
                </a:lnTo>
                <a:lnTo>
                  <a:pt x="2936" y="392"/>
                </a:lnTo>
                <a:lnTo>
                  <a:pt x="2992" y="424"/>
                </a:lnTo>
                <a:lnTo>
                  <a:pt x="3048" y="464"/>
                </a:lnTo>
                <a:lnTo>
                  <a:pt x="3096" y="496"/>
                </a:lnTo>
                <a:lnTo>
                  <a:pt x="3160" y="536"/>
                </a:lnTo>
                <a:lnTo>
                  <a:pt x="3216" y="576"/>
                </a:lnTo>
                <a:lnTo>
                  <a:pt x="3256" y="608"/>
                </a:lnTo>
                <a:lnTo>
                  <a:pt x="3304" y="648"/>
                </a:lnTo>
                <a:lnTo>
                  <a:pt x="3352" y="688"/>
                </a:lnTo>
                <a:lnTo>
                  <a:pt x="3400" y="728"/>
                </a:lnTo>
                <a:lnTo>
                  <a:pt x="3456" y="776"/>
                </a:lnTo>
                <a:lnTo>
                  <a:pt x="3496" y="816"/>
                </a:lnTo>
                <a:lnTo>
                  <a:pt x="3552" y="864"/>
                </a:lnTo>
                <a:lnTo>
                  <a:pt x="3608" y="912"/>
                </a:lnTo>
                <a:lnTo>
                  <a:pt x="3656" y="952"/>
                </a:lnTo>
                <a:lnTo>
                  <a:pt x="3704" y="1008"/>
                </a:lnTo>
                <a:lnTo>
                  <a:pt x="3744" y="1048"/>
                </a:lnTo>
                <a:lnTo>
                  <a:pt x="3800" y="1104"/>
                </a:lnTo>
                <a:lnTo>
                  <a:pt x="3864" y="1168"/>
                </a:lnTo>
                <a:lnTo>
                  <a:pt x="3920" y="1224"/>
                </a:lnTo>
                <a:lnTo>
                  <a:pt x="3984" y="1288"/>
                </a:lnTo>
                <a:lnTo>
                  <a:pt x="4040" y="1352"/>
                </a:lnTo>
                <a:lnTo>
                  <a:pt x="4080" y="1400"/>
                </a:lnTo>
              </a:path>
            </a:pathLst>
          </a:custGeom>
          <a:solidFill>
            <a:schemeClr val="accent3">
              <a:lumMod val="50000"/>
            </a:schemeClr>
          </a:solidFill>
          <a:ln w="9525" cap="rnd">
            <a:noFill/>
            <a:round/>
            <a:headEnd type="none" w="sm" len="sm"/>
            <a:tailEnd type="none" w="sm" len="sm"/>
          </a:ln>
          <a:effectLst/>
        </p:spPr>
        <p:txBody>
          <a:bodyPr/>
          <a:lstStyle/>
          <a:p>
            <a:endParaRPr lang="en-GB" dirty="0"/>
          </a:p>
        </p:txBody>
      </p:sp>
      <p:sp>
        <p:nvSpPr>
          <p:cNvPr id="23" name="Freeform 46"/>
          <p:cNvSpPr>
            <a:spLocks/>
          </p:cNvSpPr>
          <p:nvPr/>
        </p:nvSpPr>
        <p:spPr bwMode="auto">
          <a:xfrm>
            <a:off x="1621915" y="2376165"/>
            <a:ext cx="4878387" cy="2081213"/>
          </a:xfrm>
          <a:custGeom>
            <a:avLst/>
            <a:gdLst/>
            <a:ahLst/>
            <a:cxnLst>
              <a:cxn ang="0">
                <a:pos x="16" y="1884"/>
              </a:cxn>
              <a:cxn ang="0">
                <a:pos x="46" y="1995"/>
              </a:cxn>
              <a:cxn ang="0">
                <a:pos x="111" y="2118"/>
              </a:cxn>
              <a:cxn ang="0">
                <a:pos x="196" y="2231"/>
              </a:cxn>
              <a:cxn ang="0">
                <a:pos x="303" y="2202"/>
              </a:cxn>
              <a:cxn ang="0">
                <a:pos x="349" y="2100"/>
              </a:cxn>
              <a:cxn ang="0">
                <a:pos x="426" y="2025"/>
              </a:cxn>
              <a:cxn ang="0">
                <a:pos x="468" y="1905"/>
              </a:cxn>
              <a:cxn ang="0">
                <a:pos x="516" y="1779"/>
              </a:cxn>
              <a:cxn ang="0">
                <a:pos x="555" y="1644"/>
              </a:cxn>
              <a:cxn ang="0">
                <a:pos x="601" y="1541"/>
              </a:cxn>
              <a:cxn ang="0">
                <a:pos x="648" y="1439"/>
              </a:cxn>
              <a:cxn ang="0">
                <a:pos x="705" y="1299"/>
              </a:cxn>
              <a:cxn ang="0">
                <a:pos x="762" y="1188"/>
              </a:cxn>
              <a:cxn ang="0">
                <a:pos x="813" y="1083"/>
              </a:cxn>
              <a:cxn ang="0">
                <a:pos x="885" y="972"/>
              </a:cxn>
              <a:cxn ang="0">
                <a:pos x="927" y="891"/>
              </a:cxn>
              <a:cxn ang="0">
                <a:pos x="1002" y="798"/>
              </a:cxn>
              <a:cxn ang="0">
                <a:pos x="1098" y="701"/>
              </a:cxn>
              <a:cxn ang="0">
                <a:pos x="1165" y="614"/>
              </a:cxn>
              <a:cxn ang="0">
                <a:pos x="1243" y="533"/>
              </a:cxn>
              <a:cxn ang="0">
                <a:pos x="1324" y="444"/>
              </a:cxn>
              <a:cxn ang="0">
                <a:pos x="1408" y="366"/>
              </a:cxn>
              <a:cxn ang="0">
                <a:pos x="1492" y="290"/>
              </a:cxn>
              <a:cxn ang="0">
                <a:pos x="1605" y="218"/>
              </a:cxn>
              <a:cxn ang="0">
                <a:pos x="1681" y="165"/>
              </a:cxn>
              <a:cxn ang="0">
                <a:pos x="1756" y="125"/>
              </a:cxn>
              <a:cxn ang="0">
                <a:pos x="1843" y="93"/>
              </a:cxn>
              <a:cxn ang="0">
                <a:pos x="1899" y="69"/>
              </a:cxn>
              <a:cxn ang="0">
                <a:pos x="2013" y="45"/>
              </a:cxn>
              <a:cxn ang="0">
                <a:pos x="2079" y="27"/>
              </a:cxn>
              <a:cxn ang="0">
                <a:pos x="2151" y="12"/>
              </a:cxn>
              <a:cxn ang="0">
                <a:pos x="2262" y="15"/>
              </a:cxn>
              <a:cxn ang="0">
                <a:pos x="2364" y="12"/>
              </a:cxn>
              <a:cxn ang="0">
                <a:pos x="2430" y="6"/>
              </a:cxn>
              <a:cxn ang="0">
                <a:pos x="2487" y="0"/>
              </a:cxn>
              <a:cxn ang="0">
                <a:pos x="2640" y="9"/>
              </a:cxn>
              <a:cxn ang="0">
                <a:pos x="2787" y="9"/>
              </a:cxn>
              <a:cxn ang="0">
                <a:pos x="2922" y="18"/>
              </a:cxn>
              <a:cxn ang="0">
                <a:pos x="3054" y="39"/>
              </a:cxn>
              <a:cxn ang="0">
                <a:pos x="3246" y="66"/>
              </a:cxn>
              <a:cxn ang="0">
                <a:pos x="3519" y="132"/>
              </a:cxn>
              <a:cxn ang="0">
                <a:pos x="3645" y="183"/>
              </a:cxn>
              <a:cxn ang="0">
                <a:pos x="3849" y="276"/>
              </a:cxn>
              <a:cxn ang="0">
                <a:pos x="4146" y="447"/>
              </a:cxn>
              <a:cxn ang="0">
                <a:pos x="4251" y="696"/>
              </a:cxn>
              <a:cxn ang="0">
                <a:pos x="4293" y="849"/>
              </a:cxn>
              <a:cxn ang="0">
                <a:pos x="4347" y="1110"/>
              </a:cxn>
              <a:cxn ang="0">
                <a:pos x="4416" y="1386"/>
              </a:cxn>
              <a:cxn ang="0">
                <a:pos x="4461" y="1581"/>
              </a:cxn>
              <a:cxn ang="0">
                <a:pos x="4518" y="1797"/>
              </a:cxn>
            </a:cxnLst>
            <a:rect l="0" t="0" r="r" b="b"/>
            <a:pathLst>
              <a:path w="4518" h="2231">
                <a:moveTo>
                  <a:pt x="0" y="1791"/>
                </a:moveTo>
                <a:lnTo>
                  <a:pt x="16" y="1884"/>
                </a:lnTo>
                <a:lnTo>
                  <a:pt x="27" y="1928"/>
                </a:lnTo>
                <a:lnTo>
                  <a:pt x="46" y="1995"/>
                </a:lnTo>
                <a:lnTo>
                  <a:pt x="69" y="2040"/>
                </a:lnTo>
                <a:lnTo>
                  <a:pt x="111" y="2118"/>
                </a:lnTo>
                <a:lnTo>
                  <a:pt x="144" y="2169"/>
                </a:lnTo>
                <a:lnTo>
                  <a:pt x="196" y="2231"/>
                </a:lnTo>
                <a:lnTo>
                  <a:pt x="258" y="2223"/>
                </a:lnTo>
                <a:lnTo>
                  <a:pt x="303" y="2202"/>
                </a:lnTo>
                <a:lnTo>
                  <a:pt x="348" y="2136"/>
                </a:lnTo>
                <a:lnTo>
                  <a:pt x="349" y="2100"/>
                </a:lnTo>
                <a:lnTo>
                  <a:pt x="387" y="2085"/>
                </a:lnTo>
                <a:lnTo>
                  <a:pt x="426" y="2025"/>
                </a:lnTo>
                <a:lnTo>
                  <a:pt x="444" y="1959"/>
                </a:lnTo>
                <a:lnTo>
                  <a:pt x="468" y="1905"/>
                </a:lnTo>
                <a:lnTo>
                  <a:pt x="487" y="1833"/>
                </a:lnTo>
                <a:lnTo>
                  <a:pt x="516" y="1779"/>
                </a:lnTo>
                <a:lnTo>
                  <a:pt x="523" y="1695"/>
                </a:lnTo>
                <a:lnTo>
                  <a:pt x="555" y="1644"/>
                </a:lnTo>
                <a:lnTo>
                  <a:pt x="577" y="1592"/>
                </a:lnTo>
                <a:lnTo>
                  <a:pt x="601" y="1541"/>
                </a:lnTo>
                <a:lnTo>
                  <a:pt x="628" y="1488"/>
                </a:lnTo>
                <a:lnTo>
                  <a:pt x="648" y="1439"/>
                </a:lnTo>
                <a:lnTo>
                  <a:pt x="675" y="1359"/>
                </a:lnTo>
                <a:lnTo>
                  <a:pt x="705" y="1299"/>
                </a:lnTo>
                <a:lnTo>
                  <a:pt x="729" y="1248"/>
                </a:lnTo>
                <a:lnTo>
                  <a:pt x="762" y="1188"/>
                </a:lnTo>
                <a:lnTo>
                  <a:pt x="789" y="1128"/>
                </a:lnTo>
                <a:lnTo>
                  <a:pt x="813" y="1083"/>
                </a:lnTo>
                <a:lnTo>
                  <a:pt x="840" y="1038"/>
                </a:lnTo>
                <a:lnTo>
                  <a:pt x="885" y="972"/>
                </a:lnTo>
                <a:lnTo>
                  <a:pt x="903" y="936"/>
                </a:lnTo>
                <a:lnTo>
                  <a:pt x="927" y="891"/>
                </a:lnTo>
                <a:lnTo>
                  <a:pt x="972" y="849"/>
                </a:lnTo>
                <a:lnTo>
                  <a:pt x="1002" y="798"/>
                </a:lnTo>
                <a:lnTo>
                  <a:pt x="1032" y="768"/>
                </a:lnTo>
                <a:lnTo>
                  <a:pt x="1098" y="701"/>
                </a:lnTo>
                <a:lnTo>
                  <a:pt x="1129" y="656"/>
                </a:lnTo>
                <a:lnTo>
                  <a:pt x="1165" y="614"/>
                </a:lnTo>
                <a:lnTo>
                  <a:pt x="1203" y="573"/>
                </a:lnTo>
                <a:lnTo>
                  <a:pt x="1243" y="533"/>
                </a:lnTo>
                <a:lnTo>
                  <a:pt x="1282" y="488"/>
                </a:lnTo>
                <a:lnTo>
                  <a:pt x="1324" y="444"/>
                </a:lnTo>
                <a:lnTo>
                  <a:pt x="1366" y="399"/>
                </a:lnTo>
                <a:lnTo>
                  <a:pt x="1408" y="366"/>
                </a:lnTo>
                <a:lnTo>
                  <a:pt x="1450" y="330"/>
                </a:lnTo>
                <a:lnTo>
                  <a:pt x="1492" y="290"/>
                </a:lnTo>
                <a:lnTo>
                  <a:pt x="1551" y="257"/>
                </a:lnTo>
                <a:lnTo>
                  <a:pt x="1605" y="218"/>
                </a:lnTo>
                <a:lnTo>
                  <a:pt x="1648" y="188"/>
                </a:lnTo>
                <a:lnTo>
                  <a:pt x="1681" y="165"/>
                </a:lnTo>
                <a:lnTo>
                  <a:pt x="1725" y="141"/>
                </a:lnTo>
                <a:lnTo>
                  <a:pt x="1756" y="125"/>
                </a:lnTo>
                <a:lnTo>
                  <a:pt x="1795" y="111"/>
                </a:lnTo>
                <a:lnTo>
                  <a:pt x="1843" y="93"/>
                </a:lnTo>
                <a:lnTo>
                  <a:pt x="1876" y="74"/>
                </a:lnTo>
                <a:lnTo>
                  <a:pt x="1899" y="69"/>
                </a:lnTo>
                <a:lnTo>
                  <a:pt x="1945" y="60"/>
                </a:lnTo>
                <a:lnTo>
                  <a:pt x="2013" y="45"/>
                </a:lnTo>
                <a:lnTo>
                  <a:pt x="2041" y="42"/>
                </a:lnTo>
                <a:lnTo>
                  <a:pt x="2079" y="27"/>
                </a:lnTo>
                <a:lnTo>
                  <a:pt x="2100" y="35"/>
                </a:lnTo>
                <a:lnTo>
                  <a:pt x="2151" y="12"/>
                </a:lnTo>
                <a:lnTo>
                  <a:pt x="2208" y="18"/>
                </a:lnTo>
                <a:lnTo>
                  <a:pt x="2262" y="15"/>
                </a:lnTo>
                <a:lnTo>
                  <a:pt x="2349" y="15"/>
                </a:lnTo>
                <a:lnTo>
                  <a:pt x="2364" y="12"/>
                </a:lnTo>
                <a:lnTo>
                  <a:pt x="2385" y="3"/>
                </a:lnTo>
                <a:lnTo>
                  <a:pt x="2430" y="6"/>
                </a:lnTo>
                <a:lnTo>
                  <a:pt x="2478" y="3"/>
                </a:lnTo>
                <a:lnTo>
                  <a:pt x="2487" y="0"/>
                </a:lnTo>
                <a:lnTo>
                  <a:pt x="2574" y="6"/>
                </a:lnTo>
                <a:lnTo>
                  <a:pt x="2640" y="9"/>
                </a:lnTo>
                <a:lnTo>
                  <a:pt x="2727" y="9"/>
                </a:lnTo>
                <a:lnTo>
                  <a:pt x="2787" y="9"/>
                </a:lnTo>
                <a:lnTo>
                  <a:pt x="2838" y="6"/>
                </a:lnTo>
                <a:lnTo>
                  <a:pt x="2922" y="18"/>
                </a:lnTo>
                <a:lnTo>
                  <a:pt x="2994" y="21"/>
                </a:lnTo>
                <a:lnTo>
                  <a:pt x="3054" y="39"/>
                </a:lnTo>
                <a:lnTo>
                  <a:pt x="3135" y="51"/>
                </a:lnTo>
                <a:lnTo>
                  <a:pt x="3246" y="66"/>
                </a:lnTo>
                <a:lnTo>
                  <a:pt x="3366" y="90"/>
                </a:lnTo>
                <a:lnTo>
                  <a:pt x="3519" y="132"/>
                </a:lnTo>
                <a:lnTo>
                  <a:pt x="3585" y="159"/>
                </a:lnTo>
                <a:lnTo>
                  <a:pt x="3645" y="183"/>
                </a:lnTo>
                <a:lnTo>
                  <a:pt x="3741" y="225"/>
                </a:lnTo>
                <a:lnTo>
                  <a:pt x="3849" y="276"/>
                </a:lnTo>
                <a:lnTo>
                  <a:pt x="3969" y="336"/>
                </a:lnTo>
                <a:lnTo>
                  <a:pt x="4146" y="447"/>
                </a:lnTo>
                <a:lnTo>
                  <a:pt x="4227" y="585"/>
                </a:lnTo>
                <a:lnTo>
                  <a:pt x="4251" y="696"/>
                </a:lnTo>
                <a:lnTo>
                  <a:pt x="4269" y="708"/>
                </a:lnTo>
                <a:lnTo>
                  <a:pt x="4293" y="849"/>
                </a:lnTo>
                <a:lnTo>
                  <a:pt x="4323" y="972"/>
                </a:lnTo>
                <a:lnTo>
                  <a:pt x="4347" y="1110"/>
                </a:lnTo>
                <a:lnTo>
                  <a:pt x="4386" y="1254"/>
                </a:lnTo>
                <a:lnTo>
                  <a:pt x="4416" y="1386"/>
                </a:lnTo>
                <a:lnTo>
                  <a:pt x="4440" y="1485"/>
                </a:lnTo>
                <a:lnTo>
                  <a:pt x="4461" y="1581"/>
                </a:lnTo>
                <a:lnTo>
                  <a:pt x="4494" y="1695"/>
                </a:lnTo>
                <a:lnTo>
                  <a:pt x="4518" y="1797"/>
                </a:lnTo>
              </a:path>
            </a:pathLst>
          </a:custGeom>
          <a:noFill/>
          <a:ln w="34925" cap="rnd" cmpd="sng">
            <a:solidFill>
              <a:schemeClr val="tx1"/>
            </a:solidFill>
            <a:prstDash val="sysDot"/>
            <a:round/>
            <a:headEnd type="none" w="sm" len="sm"/>
            <a:tailEnd type="none" w="sm" len="sm"/>
          </a:ln>
          <a:effectLst/>
        </p:spPr>
        <p:txBody>
          <a:bodyPr/>
          <a:lstStyle/>
          <a:p>
            <a:endParaRPr lang="en-GB" dirty="0"/>
          </a:p>
        </p:txBody>
      </p:sp>
      <p:sp>
        <p:nvSpPr>
          <p:cNvPr id="15" name="Line 51"/>
          <p:cNvSpPr>
            <a:spLocks noChangeShapeType="1"/>
          </p:cNvSpPr>
          <p:nvPr/>
        </p:nvSpPr>
        <p:spPr bwMode="auto">
          <a:xfrm flipV="1">
            <a:off x="3801552" y="3128641"/>
            <a:ext cx="2843210" cy="0"/>
          </a:xfrm>
          <a:prstGeom prst="line">
            <a:avLst/>
          </a:prstGeom>
          <a:noFill/>
          <a:ln w="25400">
            <a:solidFill>
              <a:schemeClr val="bg2"/>
            </a:solidFill>
            <a:prstDash val="dash"/>
            <a:round/>
            <a:headEnd type="none" w="med" len="lg"/>
            <a:tailEnd type="triangle" w="med" len="med"/>
          </a:ln>
          <a:effectLst/>
        </p:spPr>
        <p:txBody>
          <a:bodyPr wrap="none" anchor="ctr"/>
          <a:lstStyle/>
          <a:p>
            <a:endParaRPr lang="en-GB" dirty="0"/>
          </a:p>
        </p:txBody>
      </p:sp>
      <p:sp>
        <p:nvSpPr>
          <p:cNvPr id="16" name="Rectangle 52"/>
          <p:cNvSpPr>
            <a:spLocks noChangeArrowheads="1"/>
          </p:cNvSpPr>
          <p:nvPr/>
        </p:nvSpPr>
        <p:spPr bwMode="auto">
          <a:xfrm>
            <a:off x="6332024" y="2809553"/>
            <a:ext cx="1228724" cy="317500"/>
          </a:xfrm>
          <a:prstGeom prst="rect">
            <a:avLst/>
          </a:prstGeom>
          <a:noFill/>
          <a:ln w="9525">
            <a:noFill/>
            <a:miter lim="800000"/>
            <a:headEnd/>
            <a:tailEnd/>
          </a:ln>
          <a:effectLst/>
        </p:spPr>
        <p:txBody>
          <a:bodyPr wrap="none" lIns="19050" tIns="26988" rIns="19050" bIns="26988"/>
          <a:lstStyle/>
          <a:p>
            <a:pPr>
              <a:lnSpc>
                <a:spcPts val="2000"/>
              </a:lnSpc>
              <a:tabLst>
                <a:tab pos="457200" algn="l"/>
                <a:tab pos="914400" algn="l"/>
                <a:tab pos="1371600" algn="l"/>
              </a:tabLst>
            </a:pPr>
            <a:r>
              <a:rPr lang="en-GB" sz="1400" dirty="0">
                <a:solidFill>
                  <a:schemeClr val="bg2"/>
                </a:solidFill>
                <a:latin typeface="Century Gothic" panose="020B0502020202020204" pitchFamily="34" charset="0"/>
              </a:rPr>
              <a:t>Extend time</a:t>
            </a:r>
          </a:p>
        </p:txBody>
      </p:sp>
      <p:sp>
        <p:nvSpPr>
          <p:cNvPr id="17" name="Rectangle 53"/>
          <p:cNvSpPr>
            <a:spLocks noChangeArrowheads="1"/>
          </p:cNvSpPr>
          <p:nvPr/>
        </p:nvSpPr>
        <p:spPr bwMode="auto">
          <a:xfrm>
            <a:off x="1860522" y="1745928"/>
            <a:ext cx="4368616" cy="630238"/>
          </a:xfrm>
          <a:prstGeom prst="rect">
            <a:avLst/>
          </a:prstGeom>
          <a:noFill/>
          <a:ln w="9525">
            <a:noFill/>
            <a:miter lim="800000"/>
            <a:headEnd/>
            <a:tailEnd/>
          </a:ln>
          <a:effectLst/>
        </p:spPr>
        <p:txBody>
          <a:bodyPr wrap="none" lIns="19050" tIns="26988" rIns="19050" bIns="26988"/>
          <a:lstStyle/>
          <a:p>
            <a:pPr algn="ctr">
              <a:tabLst>
                <a:tab pos="457200" algn="l"/>
                <a:tab pos="914400" algn="l"/>
                <a:tab pos="1371600" algn="l"/>
              </a:tabLst>
            </a:pPr>
            <a:r>
              <a:rPr lang="en-GB" sz="1400" dirty="0" smtClean="0">
                <a:solidFill>
                  <a:schemeClr val="bg2"/>
                </a:solidFill>
                <a:latin typeface="Century Gothic" panose="020B0502020202020204" pitchFamily="34" charset="0"/>
              </a:rPr>
              <a:t>Targeted Real-Time Credit Cross Sell</a:t>
            </a:r>
          </a:p>
          <a:p>
            <a:pPr algn="ctr">
              <a:tabLst>
                <a:tab pos="457200" algn="l"/>
                <a:tab pos="914400" algn="l"/>
                <a:tab pos="1371600" algn="l"/>
              </a:tabLst>
            </a:pPr>
            <a:r>
              <a:rPr lang="en-GB" sz="1400" dirty="0" smtClean="0">
                <a:solidFill>
                  <a:schemeClr val="bg2"/>
                </a:solidFill>
                <a:latin typeface="Century Gothic" panose="020B0502020202020204" pitchFamily="34" charset="0"/>
              </a:rPr>
              <a:t>Targeting Credit Worthy Higher Balance DDA’s</a:t>
            </a:r>
            <a:endParaRPr lang="en-GB" sz="1400" dirty="0">
              <a:solidFill>
                <a:schemeClr val="bg2"/>
              </a:solidFill>
              <a:latin typeface="Century Gothic" panose="020B0502020202020204" pitchFamily="34" charset="0"/>
            </a:endParaRPr>
          </a:p>
        </p:txBody>
      </p:sp>
      <p:sp>
        <p:nvSpPr>
          <p:cNvPr id="18" name="Line 54"/>
          <p:cNvSpPr>
            <a:spLocks noChangeShapeType="1"/>
          </p:cNvSpPr>
          <p:nvPr/>
        </p:nvSpPr>
        <p:spPr bwMode="auto">
          <a:xfrm flipH="1" flipV="1">
            <a:off x="3660264" y="2198303"/>
            <a:ext cx="0" cy="914400"/>
          </a:xfrm>
          <a:prstGeom prst="line">
            <a:avLst/>
          </a:prstGeom>
          <a:noFill/>
          <a:ln w="25400">
            <a:solidFill>
              <a:schemeClr val="bg2"/>
            </a:solidFill>
            <a:prstDash val="dash"/>
            <a:round/>
            <a:headEnd type="none" w="med" len="lg"/>
            <a:tailEnd type="triangle" w="med" len="med"/>
          </a:ln>
          <a:effectLst/>
        </p:spPr>
        <p:txBody>
          <a:bodyPr wrap="none" anchor="ctr"/>
          <a:lstStyle/>
          <a:p>
            <a:endParaRPr lang="en-GB" dirty="0"/>
          </a:p>
        </p:txBody>
      </p:sp>
      <p:sp>
        <p:nvSpPr>
          <p:cNvPr id="14" name="Rectangle 36"/>
          <p:cNvSpPr>
            <a:spLocks noChangeArrowheads="1"/>
          </p:cNvSpPr>
          <p:nvPr/>
        </p:nvSpPr>
        <p:spPr bwMode="auto">
          <a:xfrm>
            <a:off x="1053202" y="1974146"/>
            <a:ext cx="442913" cy="450854"/>
          </a:xfrm>
          <a:prstGeom prst="rect">
            <a:avLst/>
          </a:prstGeom>
          <a:noFill/>
          <a:ln w="9525">
            <a:noFill/>
            <a:miter lim="800000"/>
            <a:headEnd/>
            <a:tailEnd/>
          </a:ln>
          <a:effectLst/>
        </p:spPr>
        <p:txBody>
          <a:bodyPr wrap="none" lIns="19050" tIns="26988" rIns="19050" bIns="26988" anchor="ctr" anchorCtr="1"/>
          <a:lstStyle/>
          <a:p>
            <a:pPr algn="ctr">
              <a:lnSpc>
                <a:spcPts val="5600"/>
              </a:lnSpc>
              <a:tabLst>
                <a:tab pos="457200" algn="l"/>
                <a:tab pos="914400" algn="l"/>
                <a:tab pos="1371600" algn="l"/>
              </a:tabLst>
            </a:pPr>
            <a:r>
              <a:rPr lang="en-GB" sz="1400" dirty="0" smtClean="0">
                <a:solidFill>
                  <a:srgbClr val="003366"/>
                </a:solidFill>
              </a:rPr>
              <a:t>+$1,000</a:t>
            </a:r>
            <a:endParaRPr lang="en-GB" sz="1400" dirty="0">
              <a:solidFill>
                <a:srgbClr val="003366"/>
              </a:solidFill>
            </a:endParaRPr>
          </a:p>
        </p:txBody>
      </p:sp>
      <p:sp>
        <p:nvSpPr>
          <p:cNvPr id="4" name="Plus 3"/>
          <p:cNvSpPr/>
          <p:nvPr/>
        </p:nvSpPr>
        <p:spPr>
          <a:xfrm>
            <a:off x="2791514" y="5066764"/>
            <a:ext cx="683727" cy="636981"/>
          </a:xfrm>
          <a:prstGeom prst="mathPlus">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Equal 34"/>
          <p:cNvSpPr/>
          <p:nvPr/>
        </p:nvSpPr>
        <p:spPr>
          <a:xfrm>
            <a:off x="5460021" y="5030114"/>
            <a:ext cx="621306" cy="642225"/>
          </a:xfrm>
          <a:prstGeom prst="mathEqual">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Down Arrow 44"/>
          <p:cNvSpPr/>
          <p:nvPr/>
        </p:nvSpPr>
        <p:spPr>
          <a:xfrm>
            <a:off x="1081610" y="5494284"/>
            <a:ext cx="1556265" cy="1157844"/>
          </a:xfrm>
          <a:prstGeom prst="downArrow">
            <a:avLst/>
          </a:prstGeom>
          <a:gradFill flip="none" rotWithShape="1">
            <a:gsLst>
              <a:gs pos="0">
                <a:schemeClr val="tx1">
                  <a:lumMod val="90000"/>
                  <a:lumOff val="10000"/>
                  <a:tint val="66000"/>
                  <a:satMod val="160000"/>
                  <a:alpha val="74000"/>
                </a:schemeClr>
              </a:gs>
              <a:gs pos="50000">
                <a:schemeClr val="tx1">
                  <a:lumMod val="90000"/>
                  <a:lumOff val="10000"/>
                  <a:tint val="44500"/>
                  <a:satMod val="160000"/>
                </a:schemeClr>
              </a:gs>
              <a:gs pos="100000">
                <a:schemeClr val="tx1">
                  <a:lumMod val="90000"/>
                  <a:lumOff val="10000"/>
                  <a:tint val="23500"/>
                  <a:satMod val="160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p:nvSpPr>
        <p:spPr>
          <a:xfrm>
            <a:off x="1008377" y="5134386"/>
            <a:ext cx="1702732" cy="581046"/>
          </a:xfrm>
          <a:prstGeom prst="roundRect">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dirty="0" smtClean="0">
                <a:solidFill>
                  <a:schemeClr val="bg1"/>
                </a:solidFill>
                <a:cs typeface="Times New Roman" pitchFamily="18" charset="0"/>
              </a:rPr>
              <a:t>Customer Attrition</a:t>
            </a:r>
            <a:endParaRPr lang="en-US" sz="1400" b="1" dirty="0">
              <a:solidFill>
                <a:schemeClr val="bg1"/>
              </a:solidFill>
            </a:endParaRPr>
          </a:p>
        </p:txBody>
      </p:sp>
      <p:sp>
        <p:nvSpPr>
          <p:cNvPr id="47" name="Down Arrow 46"/>
          <p:cNvSpPr/>
          <p:nvPr/>
        </p:nvSpPr>
        <p:spPr>
          <a:xfrm rot="10800000">
            <a:off x="3739721" y="5652656"/>
            <a:ext cx="1556265" cy="1157844"/>
          </a:xfrm>
          <a:prstGeom prst="downArrow">
            <a:avLst/>
          </a:prstGeom>
          <a:gradFill flip="none" rotWithShape="1">
            <a:gsLst>
              <a:gs pos="0">
                <a:schemeClr val="tx1">
                  <a:lumMod val="90000"/>
                  <a:lumOff val="10000"/>
                  <a:tint val="66000"/>
                  <a:satMod val="160000"/>
                  <a:alpha val="74000"/>
                </a:schemeClr>
              </a:gs>
              <a:gs pos="50000">
                <a:schemeClr val="tx1">
                  <a:lumMod val="90000"/>
                  <a:lumOff val="10000"/>
                  <a:tint val="44500"/>
                  <a:satMod val="160000"/>
                </a:schemeClr>
              </a:gs>
              <a:gs pos="100000">
                <a:schemeClr val="tx1">
                  <a:lumMod val="90000"/>
                  <a:lumOff val="10000"/>
                  <a:tint val="23500"/>
                  <a:satMod val="160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p:cNvSpPr/>
          <p:nvPr/>
        </p:nvSpPr>
        <p:spPr>
          <a:xfrm>
            <a:off x="3666488" y="5090514"/>
            <a:ext cx="1702732" cy="581046"/>
          </a:xfrm>
          <a:prstGeom prst="roundRect">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dirty="0" smtClean="0">
                <a:solidFill>
                  <a:schemeClr val="bg1"/>
                </a:solidFill>
                <a:cs typeface="Times New Roman" pitchFamily="18" charset="0"/>
              </a:rPr>
              <a:t>Revenue Per Customer</a:t>
            </a:r>
            <a:endParaRPr lang="en-US" sz="1400" b="1" dirty="0">
              <a:solidFill>
                <a:schemeClr val="bg1"/>
              </a:solidFill>
            </a:endParaRPr>
          </a:p>
        </p:txBody>
      </p:sp>
      <p:sp>
        <p:nvSpPr>
          <p:cNvPr id="52" name="Down Arrow 51"/>
          <p:cNvSpPr/>
          <p:nvPr/>
        </p:nvSpPr>
        <p:spPr>
          <a:xfrm rot="10800000">
            <a:off x="6267335" y="5667425"/>
            <a:ext cx="1556265" cy="1157844"/>
          </a:xfrm>
          <a:prstGeom prst="downArrow">
            <a:avLst/>
          </a:prstGeom>
          <a:gradFill flip="none" rotWithShape="1">
            <a:gsLst>
              <a:gs pos="0">
                <a:schemeClr val="tx1">
                  <a:lumMod val="90000"/>
                  <a:lumOff val="10000"/>
                  <a:tint val="66000"/>
                  <a:satMod val="160000"/>
                  <a:alpha val="74000"/>
                </a:schemeClr>
              </a:gs>
              <a:gs pos="50000">
                <a:schemeClr val="tx1">
                  <a:lumMod val="90000"/>
                  <a:lumOff val="10000"/>
                  <a:tint val="44500"/>
                  <a:satMod val="160000"/>
                </a:schemeClr>
              </a:gs>
              <a:gs pos="100000">
                <a:schemeClr val="tx1">
                  <a:lumMod val="90000"/>
                  <a:lumOff val="10000"/>
                  <a:tint val="23500"/>
                  <a:satMod val="160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ounded Rectangle 52"/>
          <p:cNvSpPr/>
          <p:nvPr/>
        </p:nvSpPr>
        <p:spPr>
          <a:xfrm>
            <a:off x="6194102" y="5105283"/>
            <a:ext cx="1702732" cy="581046"/>
          </a:xfrm>
          <a:prstGeom prst="roundRect">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dirty="0" smtClean="0">
                <a:solidFill>
                  <a:schemeClr val="bg1"/>
                </a:solidFill>
                <a:cs typeface="Times New Roman" pitchFamily="18" charset="0"/>
              </a:rPr>
              <a:t>Profit Per Customer</a:t>
            </a:r>
            <a:endParaRPr lang="en-US" sz="1400" b="1" dirty="0">
              <a:solidFill>
                <a:schemeClr val="bg1"/>
              </a:solidFill>
            </a:endParaRPr>
          </a:p>
        </p:txBody>
      </p:sp>
    </p:spTree>
    <p:extLst>
      <p:ext uri="{BB962C8B-B14F-4D97-AF65-F5344CB8AC3E}">
        <p14:creationId xmlns:p14="http://schemas.microsoft.com/office/powerpoint/2010/main" val="278434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723905" y="4487854"/>
            <a:ext cx="3420095" cy="2372226"/>
          </a:xfrm>
          <a:prstGeom prst="rect">
            <a:avLst/>
          </a:prstGeom>
          <a:gradFill>
            <a:gsLst>
              <a:gs pos="0">
                <a:schemeClr val="tx2">
                  <a:lumMod val="97000"/>
                  <a:lumOff val="3000"/>
                  <a:alpha val="56000"/>
                </a:schemeClr>
              </a:gs>
              <a:gs pos="100000">
                <a:schemeClr val="tx2">
                  <a:lumMod val="50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72063" y="2509044"/>
            <a:ext cx="5006975" cy="2052637"/>
          </a:xfrm>
          <a:prstGeom prst="rect">
            <a:avLst/>
          </a:prstGeom>
        </p:spPr>
        <p:txBody>
          <a:bodyPr tIns="0" bIns="0" anchor="b"/>
          <a:lstStyle/>
          <a:p>
            <a:pPr algn="r">
              <a:lnSpc>
                <a:spcPct val="130000"/>
              </a:lnSpc>
              <a:spcAft>
                <a:spcPts val="600"/>
              </a:spcAft>
              <a:defRPr/>
            </a:pPr>
            <a:r>
              <a:rPr lang="en-GB" sz="2400" b="1" spc="300" dirty="0">
                <a:solidFill>
                  <a:schemeClr val="bg1"/>
                </a:solidFill>
                <a:latin typeface="Arial" charset="0"/>
                <a:ea typeface="ＭＳ Ｐゴシック" pitchFamily="34" charset="-128"/>
                <a:cs typeface="Arial" charset="0"/>
              </a:rPr>
              <a:t>Decision </a:t>
            </a:r>
          </a:p>
          <a:p>
            <a:pPr algn="r">
              <a:lnSpc>
                <a:spcPct val="130000"/>
              </a:lnSpc>
              <a:spcAft>
                <a:spcPts val="600"/>
              </a:spcAft>
              <a:defRPr/>
            </a:pPr>
            <a:r>
              <a:rPr lang="en-GB" sz="2400" b="1" spc="300" dirty="0">
                <a:solidFill>
                  <a:schemeClr val="bg1"/>
                </a:solidFill>
                <a:latin typeface="Arial" charset="0"/>
                <a:ea typeface="ＭＳ Ｐゴシック" pitchFamily="34" charset="-128"/>
                <a:cs typeface="Arial" charset="0"/>
              </a:rPr>
              <a:t>Analytics</a:t>
            </a:r>
          </a:p>
        </p:txBody>
      </p:sp>
      <p:sp>
        <p:nvSpPr>
          <p:cNvPr id="10" name="Rectangle 9"/>
          <p:cNvSpPr/>
          <p:nvPr/>
        </p:nvSpPr>
        <p:spPr>
          <a:xfrm>
            <a:off x="5930858" y="2425150"/>
            <a:ext cx="3289342" cy="2052637"/>
          </a:xfrm>
          <a:prstGeom prst="rect">
            <a:avLst/>
          </a:prstGeom>
        </p:spPr>
        <p:txBody>
          <a:bodyPr tIns="0" bIns="0" anchor="b"/>
          <a:lstStyle/>
          <a:p>
            <a:pPr>
              <a:lnSpc>
                <a:spcPts val="2800"/>
              </a:lnSpc>
              <a:spcAft>
                <a:spcPts val="600"/>
              </a:spcAft>
              <a:defRPr/>
            </a:pPr>
            <a:r>
              <a:rPr lang="en-GB" sz="2500" b="1" spc="300" dirty="0" smtClean="0">
                <a:solidFill>
                  <a:schemeClr val="tx1">
                    <a:lumMod val="75000"/>
                    <a:lumOff val="25000"/>
                  </a:schemeClr>
                </a:solidFill>
                <a:latin typeface="Arial" charset="0"/>
                <a:ea typeface="ＭＳ Ｐゴシック" pitchFamily="34" charset="-128"/>
                <a:cs typeface="Arial" charset="0"/>
              </a:rPr>
              <a:t>EXPERIAN DEPOSIT MANAGEMENT CAPABILITIES</a:t>
            </a:r>
            <a:endParaRPr lang="en-GB" sz="2500" b="1" spc="300" dirty="0">
              <a:solidFill>
                <a:schemeClr val="tx1">
                  <a:lumMod val="75000"/>
                  <a:lumOff val="25000"/>
                </a:schemeClr>
              </a:solidFill>
              <a:latin typeface="Arial" charset="0"/>
              <a:ea typeface="ＭＳ Ｐゴシック" pitchFamily="34" charset="-128"/>
              <a:cs typeface="Arial" charset="0"/>
            </a:endParaRPr>
          </a:p>
        </p:txBody>
      </p:sp>
      <p:pic>
        <p:nvPicPr>
          <p:cNvPr id="14" name="Picture 13"/>
          <p:cNvPicPr>
            <a:picLocks noChangeAspect="1"/>
          </p:cNvPicPr>
          <p:nvPr/>
        </p:nvPicPr>
        <p:blipFill rotWithShape="1">
          <a:blip r:embed="rId4" cstate="screen">
            <a:extLst>
              <a:ext uri="{28A0092B-C50C-407E-A947-70E740481C1C}">
                <a14:useLocalDpi xmlns:a14="http://schemas.microsoft.com/office/drawing/2010/main" val="0"/>
              </a:ext>
            </a:extLst>
          </a:blip>
          <a:srcRect b="-1"/>
          <a:stretch/>
        </p:blipFill>
        <p:spPr>
          <a:xfrm>
            <a:off x="0" y="0"/>
            <a:ext cx="5723905" cy="6902938"/>
          </a:xfrm>
          <a:prstGeom prst="rect">
            <a:avLst/>
          </a:prstGeom>
        </p:spPr>
      </p:pic>
      <p:sp>
        <p:nvSpPr>
          <p:cNvPr id="16" name="Rectangle 15"/>
          <p:cNvSpPr/>
          <p:nvPr/>
        </p:nvSpPr>
        <p:spPr>
          <a:xfrm>
            <a:off x="5930858" y="4574809"/>
            <a:ext cx="2916259" cy="327709"/>
          </a:xfrm>
          <a:prstGeom prst="rect">
            <a:avLst/>
          </a:prstGeom>
        </p:spPr>
        <p:txBody>
          <a:bodyPr tIns="0" bIns="0" anchor="b"/>
          <a:lstStyle/>
          <a:p>
            <a:pPr>
              <a:lnSpc>
                <a:spcPct val="130000"/>
              </a:lnSpc>
              <a:spcAft>
                <a:spcPts val="1200"/>
              </a:spcAft>
              <a:defRPr/>
            </a:pPr>
            <a:r>
              <a:rPr lang="en-GB" sz="1400" spc="300" dirty="0" smtClean="0">
                <a:solidFill>
                  <a:schemeClr val="bg1"/>
                </a:solidFill>
                <a:latin typeface="Arial" charset="0"/>
                <a:ea typeface="ＭＳ Ｐゴシック" pitchFamily="34" charset="-128"/>
                <a:cs typeface="Arial" charset="0"/>
              </a:rPr>
              <a:t>DECISION ANALYTICS</a:t>
            </a:r>
            <a:endParaRPr lang="en-GB" sz="1400" spc="300" dirty="0">
              <a:solidFill>
                <a:schemeClr val="bg1"/>
              </a:solidFill>
              <a:latin typeface="Arial" charset="0"/>
              <a:ea typeface="ＭＳ Ｐゴシック" pitchFamily="34" charset="-128"/>
              <a:cs typeface="Arial" charset="0"/>
            </a:endParaRPr>
          </a:p>
        </p:txBody>
      </p:sp>
    </p:spTree>
    <p:custDataLst>
      <p:tags r:id="rId1"/>
    </p:custDataLst>
    <p:extLst>
      <p:ext uri="{BB962C8B-B14F-4D97-AF65-F5344CB8AC3E}">
        <p14:creationId xmlns:p14="http://schemas.microsoft.com/office/powerpoint/2010/main" val="781218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a14="http://schemas.microsoft.com/office/drawing/2010/main">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962584" y="1743075"/>
            <a:ext cx="6724091" cy="4440258"/>
          </a:xfrm>
          <a:prstGeom prst="roundRect">
            <a:avLst/>
          </a:prstGeom>
          <a:solidFill>
            <a:schemeClr val="bg1"/>
          </a:solidFill>
          <a:ln w="12700">
            <a:solidFill>
              <a:srgbClr val="015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801276" y="4916485"/>
            <a:ext cx="3524528" cy="12557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141720" y="4983480"/>
            <a:ext cx="314259" cy="804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89" name="Rectangle 3"/>
          <p:cNvSpPr txBox="1">
            <a:spLocks noChangeArrowheads="1"/>
          </p:cNvSpPr>
          <p:nvPr/>
        </p:nvSpPr>
        <p:spPr bwMode="auto">
          <a:xfrm>
            <a:off x="1063936" y="120136"/>
            <a:ext cx="8466138" cy="984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ts val="600"/>
              </a:spcAft>
              <a:defRPr lang="en-US" sz="2400" b="1" kern="1200" spc="-70" baseline="0">
                <a:solidFill>
                  <a:schemeClr val="tx1">
                    <a:lumMod val="75000"/>
                    <a:lumOff val="25000"/>
                  </a:schemeClr>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fontAlgn="base">
              <a:lnSpc>
                <a:spcPct val="90000"/>
              </a:lnSpc>
              <a:spcBef>
                <a:spcPct val="0"/>
              </a:spcBef>
              <a:spcAft>
                <a:spcPct val="0"/>
              </a:spcAft>
              <a:defRPr sz="2400" b="1">
                <a:solidFill>
                  <a:schemeClr val="tx2"/>
                </a:solidFill>
                <a:latin typeface="Arial" charset="0"/>
              </a:defRPr>
            </a:lvl6pPr>
            <a:lvl7pPr marL="914400" algn="l" rtl="0" fontAlgn="base">
              <a:lnSpc>
                <a:spcPct val="90000"/>
              </a:lnSpc>
              <a:spcBef>
                <a:spcPct val="0"/>
              </a:spcBef>
              <a:spcAft>
                <a:spcPct val="0"/>
              </a:spcAft>
              <a:defRPr sz="2400" b="1">
                <a:solidFill>
                  <a:schemeClr val="tx2"/>
                </a:solidFill>
                <a:latin typeface="Arial" charset="0"/>
              </a:defRPr>
            </a:lvl7pPr>
            <a:lvl8pPr marL="1371600" algn="l" rtl="0" fontAlgn="base">
              <a:lnSpc>
                <a:spcPct val="90000"/>
              </a:lnSpc>
              <a:spcBef>
                <a:spcPct val="0"/>
              </a:spcBef>
              <a:spcAft>
                <a:spcPct val="0"/>
              </a:spcAft>
              <a:defRPr sz="2400" b="1">
                <a:solidFill>
                  <a:schemeClr val="tx2"/>
                </a:solidFill>
                <a:latin typeface="Arial" charset="0"/>
              </a:defRPr>
            </a:lvl8pPr>
            <a:lvl9pPr marL="1828800" algn="l" rtl="0" fontAlgn="base">
              <a:lnSpc>
                <a:spcPct val="90000"/>
              </a:lnSpc>
              <a:spcBef>
                <a:spcPct val="0"/>
              </a:spcBef>
              <a:spcAft>
                <a:spcPct val="0"/>
              </a:spcAft>
              <a:defRPr sz="2400" b="1">
                <a:solidFill>
                  <a:schemeClr val="tx2"/>
                </a:solidFill>
                <a:latin typeface="Arial" charset="0"/>
              </a:defRPr>
            </a:lvl9pPr>
          </a:lstStyle>
          <a:p>
            <a:r>
              <a:rPr lang="en-GB" spc="0" dirty="0" smtClean="0">
                <a:solidFill>
                  <a:schemeClr val="tx2"/>
                </a:solidFill>
              </a:rPr>
              <a:t>Experian’s approach to capabilities management</a:t>
            </a:r>
            <a:r>
              <a:rPr lang="en-GB" spc="0" dirty="0">
                <a:solidFill>
                  <a:schemeClr val="tx2"/>
                </a:solidFill>
              </a:rPr>
              <a:t/>
            </a:r>
            <a:br>
              <a:rPr lang="en-GB" spc="0" dirty="0">
                <a:solidFill>
                  <a:schemeClr val="tx2"/>
                </a:solidFill>
              </a:rPr>
            </a:br>
            <a:endParaRPr lang="en-GB" spc="0" dirty="0">
              <a:solidFill>
                <a:schemeClr val="tx2"/>
              </a:solidFill>
            </a:endParaRPr>
          </a:p>
        </p:txBody>
      </p:sp>
      <p:sp>
        <p:nvSpPr>
          <p:cNvPr id="2" name="Rounded Rectangle 1"/>
          <p:cNvSpPr/>
          <p:nvPr/>
        </p:nvSpPr>
        <p:spPr>
          <a:xfrm>
            <a:off x="4738497" y="1567916"/>
            <a:ext cx="3696919" cy="1675347"/>
          </a:xfrm>
          <a:prstGeom prst="roundRect">
            <a:avLst/>
          </a:prstGeom>
          <a:solidFill>
            <a:schemeClr val="bg1"/>
          </a:solidFill>
          <a:ln w="12700">
            <a:solidFill>
              <a:srgbClr val="5440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6417879" y="1739372"/>
            <a:ext cx="1881003" cy="1323439"/>
          </a:xfrm>
          <a:prstGeom prst="rect">
            <a:avLst/>
          </a:prstGeom>
          <a:noFill/>
        </p:spPr>
        <p:txBody>
          <a:bodyPr wrap="square" rtlCol="0">
            <a:spAutoFit/>
          </a:bodyPr>
          <a:lstStyle/>
          <a:p>
            <a:pPr algn="r"/>
            <a:r>
              <a:rPr lang="en-US" sz="1400" b="1" spc="100" dirty="0" smtClean="0">
                <a:solidFill>
                  <a:schemeClr val="accent1">
                    <a:lumMod val="75000"/>
                  </a:schemeClr>
                </a:solidFill>
              </a:rPr>
              <a:t>COMPETITORS</a:t>
            </a:r>
          </a:p>
          <a:p>
            <a:pPr algn="r"/>
            <a:r>
              <a:rPr lang="en-US" sz="1100" dirty="0" smtClean="0">
                <a:solidFill>
                  <a:schemeClr val="tx1">
                    <a:lumMod val="90000"/>
                    <a:lumOff val="10000"/>
                  </a:schemeClr>
                </a:solidFill>
              </a:rPr>
              <a:t>can only offer a                 proportion of the                 services that                     the Experian Global                         </a:t>
            </a:r>
          </a:p>
          <a:p>
            <a:pPr algn="r"/>
            <a:r>
              <a:rPr lang="en-US" sz="1100" dirty="0">
                <a:solidFill>
                  <a:schemeClr val="tx1">
                    <a:lumMod val="90000"/>
                    <a:lumOff val="10000"/>
                  </a:schemeClr>
                </a:solidFill>
              </a:rPr>
              <a:t> </a:t>
            </a:r>
            <a:r>
              <a:rPr lang="en-US" sz="1100" dirty="0" smtClean="0">
                <a:solidFill>
                  <a:schemeClr val="tx1">
                    <a:lumMod val="90000"/>
                    <a:lumOff val="10000"/>
                  </a:schemeClr>
                </a:solidFill>
              </a:rPr>
              <a:t>     Consultants can       deliver to their clients</a:t>
            </a:r>
            <a:endParaRPr lang="en-US" sz="1100" dirty="0">
              <a:solidFill>
                <a:schemeClr val="tx1">
                  <a:lumMod val="90000"/>
                  <a:lumOff val="10000"/>
                </a:schemeClr>
              </a:solidFill>
            </a:endParaRPr>
          </a:p>
        </p:txBody>
      </p:sp>
      <p:sp>
        <p:nvSpPr>
          <p:cNvPr id="32" name="TextBox 31"/>
          <p:cNvSpPr txBox="1"/>
          <p:nvPr/>
        </p:nvSpPr>
        <p:spPr>
          <a:xfrm>
            <a:off x="1116384" y="2785497"/>
            <a:ext cx="1326778" cy="2262158"/>
          </a:xfrm>
          <a:prstGeom prst="rect">
            <a:avLst/>
          </a:prstGeom>
          <a:noFill/>
        </p:spPr>
        <p:txBody>
          <a:bodyPr wrap="square" rtlCol="0">
            <a:spAutoFit/>
          </a:bodyPr>
          <a:lstStyle/>
          <a:p>
            <a:r>
              <a:rPr lang="en-US" sz="1400" b="1" spc="100" dirty="0" smtClean="0">
                <a:solidFill>
                  <a:schemeClr val="tx2"/>
                </a:solidFill>
              </a:rPr>
              <a:t>THE EXPERIAN PROCESS</a:t>
            </a:r>
          </a:p>
          <a:p>
            <a:r>
              <a:rPr lang="en-US" sz="1100" dirty="0" smtClean="0">
                <a:solidFill>
                  <a:schemeClr val="tx1">
                    <a:lumMod val="90000"/>
                    <a:lumOff val="10000"/>
                  </a:schemeClr>
                </a:solidFill>
              </a:rPr>
              <a:t>follows a lifecycle approach to their consulting services, </a:t>
            </a:r>
          </a:p>
          <a:p>
            <a:r>
              <a:rPr lang="en-US" sz="1100" dirty="0" smtClean="0">
                <a:solidFill>
                  <a:schemeClr val="tx1">
                    <a:lumMod val="90000"/>
                    <a:lumOff val="10000"/>
                  </a:schemeClr>
                </a:solidFill>
              </a:rPr>
              <a:t>which is always overseen and directed by our experienced consultants</a:t>
            </a:r>
            <a:endParaRPr lang="en-US" sz="1100" dirty="0">
              <a:solidFill>
                <a:schemeClr val="tx1">
                  <a:lumMod val="90000"/>
                  <a:lumOff val="10000"/>
                </a:schemeClr>
              </a:solidFill>
            </a:endParaRPr>
          </a:p>
        </p:txBody>
      </p:sp>
      <p:grpSp>
        <p:nvGrpSpPr>
          <p:cNvPr id="11" name="Group 10"/>
          <p:cNvGrpSpPr/>
          <p:nvPr/>
        </p:nvGrpSpPr>
        <p:grpSpPr>
          <a:xfrm>
            <a:off x="1914913" y="5189426"/>
            <a:ext cx="4819433" cy="1324611"/>
            <a:chOff x="2291152" y="5075122"/>
            <a:chExt cx="4819433" cy="1324611"/>
          </a:xfrm>
        </p:grpSpPr>
        <p:sp>
          <p:nvSpPr>
            <p:cNvPr id="38" name="Rounded Rectangle 37"/>
            <p:cNvSpPr/>
            <p:nvPr/>
          </p:nvSpPr>
          <p:spPr>
            <a:xfrm>
              <a:off x="2981804" y="5196840"/>
              <a:ext cx="3419412" cy="1202893"/>
            </a:xfrm>
            <a:prstGeom prst="roundRect">
              <a:avLst/>
            </a:prstGeom>
            <a:solidFill>
              <a:schemeClr val="bg1"/>
            </a:solidFill>
            <a:ln w="12700">
              <a:solidFill>
                <a:srgbClr val="015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2991162" y="6063379"/>
              <a:ext cx="3419412" cy="307778"/>
            </a:xfrm>
            <a:prstGeom prst="rect">
              <a:avLst/>
            </a:prstGeom>
          </p:spPr>
          <p:txBody>
            <a:bodyPr wrap="square">
              <a:spAutoFit/>
            </a:bodyPr>
            <a:lstStyle/>
            <a:p>
              <a:pPr algn="ctr"/>
              <a:r>
                <a:rPr lang="en-US" sz="1400" b="1" spc="1000" dirty="0" smtClean="0">
                  <a:solidFill>
                    <a:schemeClr val="bg2"/>
                  </a:solidFill>
                </a:rPr>
                <a:t> </a:t>
              </a:r>
              <a:r>
                <a:rPr lang="en-US" sz="1400" spc="1200" dirty="0" smtClean="0">
                  <a:solidFill>
                    <a:schemeClr val="bg2"/>
                  </a:solidFill>
                  <a:latin typeface="Arial Black" panose="020B0A04020102020204" pitchFamily="34" charset="0"/>
                </a:rPr>
                <a:t>INTEGRATIN</a:t>
              </a:r>
              <a:r>
                <a:rPr lang="en-US" sz="1400" b="1" spc="1200" dirty="0" smtClean="0">
                  <a:solidFill>
                    <a:schemeClr val="bg2"/>
                  </a:solidFill>
                  <a:latin typeface="Arial Black" panose="020B0A04020102020204" pitchFamily="34" charset="0"/>
                </a:rPr>
                <a:t>G</a:t>
              </a:r>
              <a:endParaRPr lang="en-US" sz="1400" b="1" spc="1200" dirty="0">
                <a:solidFill>
                  <a:schemeClr val="bg2"/>
                </a:solidFill>
                <a:latin typeface="Arial Black" panose="020B0A04020102020204" pitchFamily="34" charset="0"/>
              </a:endParaRPr>
            </a:p>
          </p:txBody>
        </p:sp>
        <p:grpSp>
          <p:nvGrpSpPr>
            <p:cNvPr id="7" name="Group 6"/>
            <p:cNvGrpSpPr/>
            <p:nvPr/>
          </p:nvGrpSpPr>
          <p:grpSpPr>
            <a:xfrm>
              <a:off x="2291152" y="5075122"/>
              <a:ext cx="4819433" cy="930274"/>
              <a:chOff x="2319126" y="5549223"/>
              <a:chExt cx="4819433" cy="930274"/>
            </a:xfrm>
            <a:solidFill>
              <a:schemeClr val="bg1">
                <a:lumMod val="65000"/>
              </a:schemeClr>
            </a:solidFill>
            <a:effectLst>
              <a:outerShdw blurRad="50800" dist="38100" dir="2700000" algn="tl" rotWithShape="0">
                <a:prstClr val="black">
                  <a:alpha val="40000"/>
                </a:prstClr>
              </a:outerShdw>
            </a:effectLst>
          </p:grpSpPr>
          <p:grpSp>
            <p:nvGrpSpPr>
              <p:cNvPr id="4" name="Group 3"/>
              <p:cNvGrpSpPr/>
              <p:nvPr/>
            </p:nvGrpSpPr>
            <p:grpSpPr>
              <a:xfrm>
                <a:off x="2319126" y="5549223"/>
                <a:ext cx="1572768" cy="930274"/>
                <a:chOff x="2306426" y="5549223"/>
                <a:chExt cx="1572768" cy="930274"/>
              </a:xfrm>
              <a:grpFill/>
            </p:grpSpPr>
            <p:sp>
              <p:nvSpPr>
                <p:cNvPr id="40" name="Rounded Rectangle 39"/>
                <p:cNvSpPr/>
                <p:nvPr/>
              </p:nvSpPr>
              <p:spPr>
                <a:xfrm>
                  <a:off x="2306426" y="5549223"/>
                  <a:ext cx="1569562" cy="434312"/>
                </a:xfrm>
                <a:prstGeom prst="round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spc="100" dirty="0">
                      <a:solidFill>
                        <a:schemeClr val="bg1"/>
                      </a:solidFill>
                    </a:rPr>
                    <a:t>DATA</a:t>
                  </a:r>
                </a:p>
                <a:p>
                  <a:pPr algn="ctr"/>
                  <a:r>
                    <a:rPr lang="en-US" sz="1200" b="1" spc="100" dirty="0" smtClean="0">
                      <a:solidFill>
                        <a:schemeClr val="bg1"/>
                      </a:solidFill>
                    </a:rPr>
                    <a:t>INTEGRITY</a:t>
                  </a:r>
                  <a:endParaRPr lang="en-US" sz="1200" b="1" spc="100" dirty="0">
                    <a:solidFill>
                      <a:schemeClr val="bg1"/>
                    </a:solidFill>
                  </a:endParaRPr>
                </a:p>
              </p:txBody>
            </p:sp>
            <p:sp>
              <p:nvSpPr>
                <p:cNvPr id="21" name="Rounded Rectangle 20"/>
                <p:cNvSpPr/>
                <p:nvPr/>
              </p:nvSpPr>
              <p:spPr>
                <a:xfrm>
                  <a:off x="2306426" y="6045185"/>
                  <a:ext cx="1572768" cy="434312"/>
                </a:xfrm>
                <a:prstGeom prst="round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r>
                    <a:rPr lang="en-US" sz="1200" b="1" dirty="0" smtClean="0">
                      <a:solidFill>
                        <a:schemeClr val="bg1"/>
                      </a:solidFill>
                    </a:rPr>
                    <a:t>ANALYTICS</a:t>
                  </a:r>
                  <a:endParaRPr lang="en-US" sz="1200" b="1" dirty="0">
                    <a:solidFill>
                      <a:schemeClr val="bg1"/>
                    </a:solidFill>
                  </a:endParaRPr>
                </a:p>
              </p:txBody>
            </p:sp>
          </p:grpSp>
          <p:grpSp>
            <p:nvGrpSpPr>
              <p:cNvPr id="5" name="Group 4"/>
              <p:cNvGrpSpPr/>
              <p:nvPr/>
            </p:nvGrpSpPr>
            <p:grpSpPr>
              <a:xfrm>
                <a:off x="3945665" y="5549223"/>
                <a:ext cx="1569562" cy="930274"/>
                <a:chOff x="3941207" y="5549223"/>
                <a:chExt cx="1569562" cy="930274"/>
              </a:xfrm>
              <a:grpFill/>
            </p:grpSpPr>
            <p:sp>
              <p:nvSpPr>
                <p:cNvPr id="41" name="Rounded Rectangle 40"/>
                <p:cNvSpPr/>
                <p:nvPr/>
              </p:nvSpPr>
              <p:spPr>
                <a:xfrm>
                  <a:off x="3941207" y="5549223"/>
                  <a:ext cx="1569562" cy="434312"/>
                </a:xfrm>
                <a:prstGeom prst="round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spc="100" dirty="0" smtClean="0">
                      <a:solidFill>
                        <a:schemeClr val="bg1"/>
                      </a:solidFill>
                    </a:rPr>
                    <a:t>INSIGHTS</a:t>
                  </a:r>
                  <a:endParaRPr lang="en-US" sz="1200" b="1" spc="100" dirty="0">
                    <a:solidFill>
                      <a:schemeClr val="bg1"/>
                    </a:solidFill>
                  </a:endParaRPr>
                </a:p>
              </p:txBody>
            </p:sp>
            <p:sp>
              <p:nvSpPr>
                <p:cNvPr id="22" name="Rounded Rectangle 21"/>
                <p:cNvSpPr/>
                <p:nvPr/>
              </p:nvSpPr>
              <p:spPr>
                <a:xfrm>
                  <a:off x="3941207" y="6045185"/>
                  <a:ext cx="1569562" cy="434312"/>
                </a:xfrm>
                <a:prstGeom prst="round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r>
                    <a:rPr lang="en-US" sz="1200" b="1" dirty="0" smtClean="0">
                      <a:solidFill>
                        <a:schemeClr val="bg1"/>
                      </a:solidFill>
                    </a:rPr>
                    <a:t>DECISIONING</a:t>
                  </a:r>
                  <a:endParaRPr lang="en-US" sz="1200" b="1" dirty="0">
                    <a:solidFill>
                      <a:schemeClr val="bg1"/>
                    </a:solidFill>
                  </a:endParaRPr>
                </a:p>
              </p:txBody>
            </p:sp>
          </p:grpSp>
          <p:grpSp>
            <p:nvGrpSpPr>
              <p:cNvPr id="6" name="Group 5"/>
              <p:cNvGrpSpPr/>
              <p:nvPr/>
            </p:nvGrpSpPr>
            <p:grpSpPr>
              <a:xfrm>
                <a:off x="5568997" y="5549223"/>
                <a:ext cx="1569562" cy="930274"/>
                <a:chOff x="5600747" y="5549223"/>
                <a:chExt cx="1569562" cy="930274"/>
              </a:xfrm>
              <a:grpFill/>
            </p:grpSpPr>
            <p:sp>
              <p:nvSpPr>
                <p:cNvPr id="42" name="Rounded Rectangle 41"/>
                <p:cNvSpPr/>
                <p:nvPr/>
              </p:nvSpPr>
              <p:spPr>
                <a:xfrm>
                  <a:off x="5600747" y="5549223"/>
                  <a:ext cx="1569562" cy="434312"/>
                </a:xfrm>
                <a:prstGeom prst="round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bg1"/>
                      </a:solidFill>
                    </a:rPr>
                    <a:t>DATA</a:t>
                  </a:r>
                </a:p>
              </p:txBody>
            </p:sp>
            <p:sp>
              <p:nvSpPr>
                <p:cNvPr id="23" name="Rounded Rectangle 22"/>
                <p:cNvSpPr/>
                <p:nvPr/>
              </p:nvSpPr>
              <p:spPr>
                <a:xfrm>
                  <a:off x="5600747" y="6045185"/>
                  <a:ext cx="1569562" cy="434312"/>
                </a:xfrm>
                <a:prstGeom prst="round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spc="100" dirty="0" smtClean="0">
                      <a:solidFill>
                        <a:schemeClr val="bg1"/>
                      </a:solidFill>
                    </a:rPr>
                    <a:t>MODELING</a:t>
                  </a:r>
                  <a:endParaRPr lang="en-US" sz="1200" b="1" spc="100" dirty="0">
                    <a:solidFill>
                      <a:schemeClr val="bg1"/>
                    </a:solidFill>
                  </a:endParaRPr>
                </a:p>
              </p:txBody>
            </p:sp>
          </p:grpSp>
        </p:grpSp>
      </p:grpSp>
      <p:pic>
        <p:nvPicPr>
          <p:cNvPr id="34" name="Picture 3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06552" y="809285"/>
            <a:ext cx="5436154" cy="5502640"/>
          </a:xfrm>
          <a:prstGeom prst="rect">
            <a:avLst/>
          </a:prstGeom>
        </p:spPr>
      </p:pic>
      <p:grpSp>
        <p:nvGrpSpPr>
          <p:cNvPr id="8" name="Group 7"/>
          <p:cNvGrpSpPr/>
          <p:nvPr/>
        </p:nvGrpSpPr>
        <p:grpSpPr>
          <a:xfrm>
            <a:off x="3698051" y="2930508"/>
            <a:ext cx="1234440" cy="1234440"/>
            <a:chOff x="8031371" y="3460060"/>
            <a:chExt cx="1234440" cy="1234440"/>
          </a:xfrm>
        </p:grpSpPr>
        <p:sp>
          <p:nvSpPr>
            <p:cNvPr id="58" name="Oval 57"/>
            <p:cNvSpPr/>
            <p:nvPr/>
          </p:nvSpPr>
          <p:spPr>
            <a:xfrm>
              <a:off x="8031371" y="3460060"/>
              <a:ext cx="1234440" cy="1234440"/>
            </a:xfrm>
            <a:prstGeom prst="ellipse">
              <a:avLst/>
            </a:prstGeom>
            <a:solidFill>
              <a:schemeClr val="bg1"/>
            </a:soli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463766" y="3547233"/>
              <a:ext cx="369650" cy="418532"/>
            </a:xfrm>
            <a:prstGeom prst="rect">
              <a:avLst/>
            </a:prstGeom>
          </p:spPr>
        </p:pic>
        <p:sp>
          <p:nvSpPr>
            <p:cNvPr id="60" name="TextBox 59"/>
            <p:cNvSpPr txBox="1"/>
            <p:nvPr/>
          </p:nvSpPr>
          <p:spPr>
            <a:xfrm>
              <a:off x="8063918" y="3894737"/>
              <a:ext cx="1169346" cy="682238"/>
            </a:xfrm>
            <a:prstGeom prst="rect">
              <a:avLst/>
            </a:prstGeom>
            <a:noFill/>
          </p:spPr>
          <p:txBody>
            <a:bodyPr wrap="square" rtlCol="0">
              <a:spAutoFit/>
            </a:bodyPr>
            <a:lstStyle/>
            <a:p>
              <a:pPr algn="ctr">
                <a:lnSpc>
                  <a:spcPts val="1300"/>
                </a:lnSpc>
              </a:pPr>
              <a:r>
                <a:rPr lang="en-US" sz="1000" b="1" dirty="0" smtClean="0">
                  <a:solidFill>
                    <a:schemeClr val="accent3">
                      <a:lumMod val="75000"/>
                    </a:schemeClr>
                  </a:solidFill>
                </a:rPr>
                <a:t>EXPERIAN</a:t>
              </a:r>
            </a:p>
            <a:p>
              <a:pPr algn="ctr">
                <a:lnSpc>
                  <a:spcPts val="1100"/>
                </a:lnSpc>
              </a:pPr>
              <a:r>
                <a:rPr lang="en-US" sz="1000" dirty="0" smtClean="0">
                  <a:solidFill>
                    <a:schemeClr val="accent3">
                      <a:lumMod val="75000"/>
                    </a:schemeClr>
                  </a:solidFill>
                  <a:latin typeface="+mn-lt"/>
                </a:rPr>
                <a:t>Global</a:t>
              </a:r>
            </a:p>
            <a:p>
              <a:pPr algn="ctr">
                <a:lnSpc>
                  <a:spcPts val="1100"/>
                </a:lnSpc>
              </a:pPr>
              <a:r>
                <a:rPr lang="en-US" sz="1000" dirty="0" smtClean="0">
                  <a:solidFill>
                    <a:schemeClr val="accent3">
                      <a:lumMod val="75000"/>
                    </a:schemeClr>
                  </a:solidFill>
                  <a:latin typeface="+mn-lt"/>
                </a:rPr>
                <a:t>Consulting</a:t>
              </a:r>
            </a:p>
            <a:p>
              <a:pPr algn="ctr">
                <a:lnSpc>
                  <a:spcPts val="1100"/>
                </a:lnSpc>
              </a:pPr>
              <a:r>
                <a:rPr lang="en-US" sz="1000" dirty="0" smtClean="0">
                  <a:solidFill>
                    <a:schemeClr val="accent3">
                      <a:lumMod val="75000"/>
                    </a:schemeClr>
                  </a:solidFill>
                  <a:latin typeface="+mn-lt"/>
                </a:rPr>
                <a:t>Practice</a:t>
              </a:r>
              <a:endParaRPr lang="en-US" sz="1000" dirty="0">
                <a:solidFill>
                  <a:schemeClr val="accent3">
                    <a:lumMod val="75000"/>
                  </a:schemeClr>
                </a:solidFill>
                <a:latin typeface="+mn-lt"/>
              </a:endParaRPr>
            </a:p>
          </p:txBody>
        </p:sp>
      </p:grpSp>
    </p:spTree>
    <p:extLst>
      <p:ext uri="{BB962C8B-B14F-4D97-AF65-F5344CB8AC3E}">
        <p14:creationId xmlns:p14="http://schemas.microsoft.com/office/powerpoint/2010/main" val="3093589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997890" y="1555688"/>
            <a:ext cx="3771476" cy="2484684"/>
          </a:xfrm>
          <a:prstGeom prst="roundRect">
            <a:avLst>
              <a:gd name="adj" fmla="val 8073"/>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364653" y="1555688"/>
            <a:ext cx="3748135" cy="2484684"/>
          </a:xfrm>
          <a:prstGeom prst="roundRect">
            <a:avLst>
              <a:gd name="adj" fmla="val 8073"/>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90779" y="1552278"/>
            <a:ext cx="3750147" cy="338554"/>
          </a:xfrm>
          <a:prstGeom prst="rect">
            <a:avLst/>
          </a:prstGeom>
          <a:noFill/>
        </p:spPr>
        <p:txBody>
          <a:bodyPr wrap="square" rtlCol="0" anchor="t" anchorCtr="1">
            <a:spAutoFit/>
          </a:bodyPr>
          <a:lstStyle/>
          <a:p>
            <a:r>
              <a:rPr lang="en-US" sz="1600" b="1" spc="300" dirty="0" smtClean="0">
                <a:solidFill>
                  <a:schemeClr val="tx1">
                    <a:lumMod val="75000"/>
                    <a:lumOff val="25000"/>
                  </a:schemeClr>
                </a:solidFill>
                <a:latin typeface="+mn-lt"/>
              </a:rPr>
              <a:t>DEPOSIT  ACQUISTIONS</a:t>
            </a:r>
            <a:endParaRPr lang="en-US" sz="1600" b="1" spc="300" dirty="0">
              <a:solidFill>
                <a:schemeClr val="tx1">
                  <a:lumMod val="75000"/>
                  <a:lumOff val="25000"/>
                </a:schemeClr>
              </a:solidFill>
              <a:latin typeface="+mn-lt"/>
            </a:endParaRPr>
          </a:p>
        </p:txBody>
      </p:sp>
      <p:sp>
        <p:nvSpPr>
          <p:cNvPr id="17" name="Rounded Rectangle 16"/>
          <p:cNvSpPr/>
          <p:nvPr/>
        </p:nvSpPr>
        <p:spPr>
          <a:xfrm>
            <a:off x="364653" y="4209734"/>
            <a:ext cx="3748135" cy="2317687"/>
          </a:xfrm>
          <a:prstGeom prst="roundRect">
            <a:avLst>
              <a:gd name="adj" fmla="val 8073"/>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4997890" y="4209734"/>
            <a:ext cx="3748135" cy="2317687"/>
          </a:xfrm>
          <a:prstGeom prst="roundRect">
            <a:avLst>
              <a:gd name="adj" fmla="val 8073"/>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p:cNvSpPr/>
          <p:nvPr/>
        </p:nvSpPr>
        <p:spPr>
          <a:xfrm>
            <a:off x="483786" y="2090574"/>
            <a:ext cx="1585109" cy="644399"/>
          </a:xfrm>
          <a:prstGeom prst="round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b="1" dirty="0" smtClean="0">
                <a:solidFill>
                  <a:schemeClr val="bg1"/>
                </a:solidFill>
                <a:cs typeface="Times New Roman" pitchFamily="18" charset="0"/>
              </a:rPr>
              <a:t>DDA Financial </a:t>
            </a:r>
            <a:r>
              <a:rPr lang="en-US" altLang="en-US" sz="1400" b="1" dirty="0">
                <a:solidFill>
                  <a:schemeClr val="bg1"/>
                </a:solidFill>
                <a:cs typeface="Times New Roman" pitchFamily="18" charset="0"/>
              </a:rPr>
              <a:t>Personalities</a:t>
            </a:r>
            <a:r>
              <a:rPr lang="en-US" altLang="en-US" sz="1400" b="1" baseline="30000" dirty="0">
                <a:solidFill>
                  <a:schemeClr val="bg1"/>
                </a:solidFill>
                <a:cs typeface="Times New Roman" pitchFamily="18" charset="0"/>
              </a:rPr>
              <a:t>SM</a:t>
            </a:r>
            <a:endParaRPr lang="en-US" sz="1400" b="1" dirty="0">
              <a:solidFill>
                <a:schemeClr val="bg1"/>
              </a:solidFill>
            </a:endParaRPr>
          </a:p>
        </p:txBody>
      </p:sp>
      <p:sp>
        <p:nvSpPr>
          <p:cNvPr id="31" name="Rounded Rectangle 30"/>
          <p:cNvSpPr/>
          <p:nvPr/>
        </p:nvSpPr>
        <p:spPr>
          <a:xfrm>
            <a:off x="1420132" y="2955400"/>
            <a:ext cx="1585109" cy="644399"/>
          </a:xfrm>
          <a:prstGeom prst="round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HITWISE</a:t>
            </a:r>
            <a:r>
              <a:rPr lang="en-US" sz="1400" b="1" baseline="30000" dirty="0" smtClean="0">
                <a:solidFill>
                  <a:schemeClr val="bg1"/>
                </a:solidFill>
              </a:rPr>
              <a:t>SM</a:t>
            </a:r>
            <a:endParaRPr lang="en-US" sz="1400" b="1" baseline="30000" dirty="0">
              <a:solidFill>
                <a:schemeClr val="bg1"/>
              </a:solidFill>
            </a:endParaRPr>
          </a:p>
        </p:txBody>
      </p:sp>
      <p:sp>
        <p:nvSpPr>
          <p:cNvPr id="32" name="TextBox 31"/>
          <p:cNvSpPr txBox="1"/>
          <p:nvPr/>
        </p:nvSpPr>
        <p:spPr>
          <a:xfrm>
            <a:off x="4997890" y="1532573"/>
            <a:ext cx="3771476" cy="584775"/>
          </a:xfrm>
          <a:prstGeom prst="rect">
            <a:avLst/>
          </a:prstGeom>
          <a:noFill/>
        </p:spPr>
        <p:txBody>
          <a:bodyPr wrap="square" rtlCol="0" anchor="t" anchorCtr="1">
            <a:spAutoFit/>
          </a:bodyPr>
          <a:lstStyle/>
          <a:p>
            <a:pPr algn="ctr"/>
            <a:r>
              <a:rPr lang="en-US" sz="1600" b="1" spc="300" dirty="0" smtClean="0">
                <a:solidFill>
                  <a:schemeClr val="tx1">
                    <a:lumMod val="75000"/>
                    <a:lumOff val="25000"/>
                  </a:schemeClr>
                </a:solidFill>
                <a:latin typeface="+mn-lt"/>
              </a:rPr>
              <a:t>DEPOSIT  ACCOUNT OPENING</a:t>
            </a:r>
            <a:endParaRPr lang="en-US" sz="1600" b="1" spc="300" dirty="0">
              <a:solidFill>
                <a:schemeClr val="tx1">
                  <a:lumMod val="75000"/>
                  <a:lumOff val="25000"/>
                </a:schemeClr>
              </a:solidFill>
              <a:latin typeface="+mn-lt"/>
            </a:endParaRPr>
          </a:p>
        </p:txBody>
      </p:sp>
      <p:sp>
        <p:nvSpPr>
          <p:cNvPr id="33" name="Rounded Rectangle 32"/>
          <p:cNvSpPr/>
          <p:nvPr/>
        </p:nvSpPr>
        <p:spPr>
          <a:xfrm>
            <a:off x="5347468" y="2085449"/>
            <a:ext cx="1487140" cy="644399"/>
          </a:xfrm>
          <a:prstGeom prst="round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PRECISE ID</a:t>
            </a:r>
            <a:r>
              <a:rPr lang="en-US" sz="1200" b="1" baseline="30000" dirty="0" smtClean="0">
                <a:solidFill>
                  <a:schemeClr val="bg1"/>
                </a:solidFill>
              </a:rPr>
              <a:t>®</a:t>
            </a:r>
          </a:p>
          <a:p>
            <a:pPr algn="ctr"/>
            <a:r>
              <a:rPr lang="en-US" sz="1200" b="1" dirty="0" smtClean="0">
                <a:solidFill>
                  <a:schemeClr val="bg1"/>
                </a:solidFill>
              </a:rPr>
              <a:t>FOR ACCOUNT OPENING</a:t>
            </a:r>
            <a:endParaRPr lang="en-US" sz="1200" b="1" dirty="0">
              <a:solidFill>
                <a:schemeClr val="bg1"/>
              </a:solidFill>
            </a:endParaRPr>
          </a:p>
        </p:txBody>
      </p:sp>
      <p:sp>
        <p:nvSpPr>
          <p:cNvPr id="34" name="Rounded Rectangle 33"/>
          <p:cNvSpPr/>
          <p:nvPr/>
        </p:nvSpPr>
        <p:spPr>
          <a:xfrm>
            <a:off x="593529" y="4995844"/>
            <a:ext cx="1585109" cy="644399"/>
          </a:xfrm>
          <a:prstGeom prst="roundRect">
            <a:avLst/>
          </a:prstGeom>
          <a:solidFill>
            <a:schemeClr val="tx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PRECISE ID</a:t>
            </a:r>
            <a:r>
              <a:rPr lang="en-US" sz="1200" b="1" baseline="30000" dirty="0" smtClean="0">
                <a:solidFill>
                  <a:schemeClr val="bg1"/>
                </a:solidFill>
              </a:rPr>
              <a:t>®</a:t>
            </a:r>
          </a:p>
          <a:p>
            <a:pPr algn="ctr"/>
            <a:r>
              <a:rPr lang="en-US" sz="1200" b="1" dirty="0" smtClean="0">
                <a:solidFill>
                  <a:schemeClr val="bg1"/>
                </a:solidFill>
              </a:rPr>
              <a:t>FOR CUSTOMER MANAGEMENT</a:t>
            </a:r>
            <a:endParaRPr lang="en-US" sz="1200" b="1" dirty="0">
              <a:solidFill>
                <a:schemeClr val="bg1"/>
              </a:solidFill>
            </a:endParaRPr>
          </a:p>
        </p:txBody>
      </p:sp>
      <p:sp>
        <p:nvSpPr>
          <p:cNvPr id="35" name="Rounded Rectangle 34"/>
          <p:cNvSpPr/>
          <p:nvPr/>
        </p:nvSpPr>
        <p:spPr>
          <a:xfrm>
            <a:off x="2289479" y="4995844"/>
            <a:ext cx="1588843" cy="644399"/>
          </a:xfrm>
          <a:prstGeom prst="roundRect">
            <a:avLst/>
          </a:prstGeom>
          <a:solidFill>
            <a:schemeClr val="tx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Vantage Score 3.0</a:t>
            </a:r>
            <a:endParaRPr lang="en-US" sz="1400" b="1" baseline="30000" dirty="0">
              <a:solidFill>
                <a:schemeClr val="bg1"/>
              </a:solidFill>
            </a:endParaRPr>
          </a:p>
        </p:txBody>
      </p:sp>
      <p:sp>
        <p:nvSpPr>
          <p:cNvPr id="36" name="Rounded Rectangle 35"/>
          <p:cNvSpPr/>
          <p:nvPr/>
        </p:nvSpPr>
        <p:spPr>
          <a:xfrm>
            <a:off x="635338" y="5773423"/>
            <a:ext cx="1497355" cy="644399"/>
          </a:xfrm>
          <a:prstGeom prst="roundRect">
            <a:avLst/>
          </a:prstGeom>
          <a:solidFill>
            <a:schemeClr val="tx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Decisioning as a Service</a:t>
            </a:r>
            <a:r>
              <a:rPr lang="en-US" sz="1400" b="1" baseline="30000" dirty="0" smtClean="0">
                <a:solidFill>
                  <a:schemeClr val="bg1"/>
                </a:solidFill>
              </a:rPr>
              <a:t>TM</a:t>
            </a:r>
            <a:endParaRPr lang="en-US" sz="1400" b="1" baseline="30000" dirty="0">
              <a:solidFill>
                <a:schemeClr val="bg1"/>
              </a:solidFill>
            </a:endParaRPr>
          </a:p>
        </p:txBody>
      </p:sp>
      <p:sp>
        <p:nvSpPr>
          <p:cNvPr id="37" name="TextBox 36"/>
          <p:cNvSpPr txBox="1"/>
          <p:nvPr/>
        </p:nvSpPr>
        <p:spPr>
          <a:xfrm>
            <a:off x="368499" y="4245917"/>
            <a:ext cx="3750147" cy="584775"/>
          </a:xfrm>
          <a:prstGeom prst="rect">
            <a:avLst/>
          </a:prstGeom>
          <a:noFill/>
        </p:spPr>
        <p:txBody>
          <a:bodyPr wrap="square" rtlCol="0" anchor="t" anchorCtr="1">
            <a:spAutoFit/>
          </a:bodyPr>
          <a:lstStyle/>
          <a:p>
            <a:pPr algn="ctr"/>
            <a:r>
              <a:rPr lang="en-US" sz="1600" b="1" spc="300" dirty="0" smtClean="0">
                <a:solidFill>
                  <a:schemeClr val="tx1">
                    <a:lumMod val="75000"/>
                    <a:lumOff val="25000"/>
                  </a:schemeClr>
                </a:solidFill>
                <a:latin typeface="+mn-lt"/>
              </a:rPr>
              <a:t>DEPOSIT  ACCOUNT MANAGEMENT</a:t>
            </a:r>
            <a:endParaRPr lang="en-US" sz="1600" b="1" spc="300" dirty="0">
              <a:solidFill>
                <a:schemeClr val="tx1">
                  <a:lumMod val="75000"/>
                  <a:lumOff val="25000"/>
                </a:schemeClr>
              </a:solidFill>
              <a:latin typeface="+mn-lt"/>
            </a:endParaRPr>
          </a:p>
        </p:txBody>
      </p:sp>
      <p:sp>
        <p:nvSpPr>
          <p:cNvPr id="38" name="TextBox 37"/>
          <p:cNvSpPr txBox="1"/>
          <p:nvPr/>
        </p:nvSpPr>
        <p:spPr>
          <a:xfrm>
            <a:off x="5105046" y="4240171"/>
            <a:ext cx="3750147" cy="584775"/>
          </a:xfrm>
          <a:prstGeom prst="rect">
            <a:avLst/>
          </a:prstGeom>
          <a:noFill/>
        </p:spPr>
        <p:txBody>
          <a:bodyPr wrap="square" rtlCol="0" anchor="t" anchorCtr="1">
            <a:spAutoFit/>
          </a:bodyPr>
          <a:lstStyle/>
          <a:p>
            <a:pPr algn="ctr"/>
            <a:r>
              <a:rPr lang="en-US" sz="1600" b="1" spc="300" dirty="0" smtClean="0">
                <a:solidFill>
                  <a:schemeClr val="tx1">
                    <a:lumMod val="75000"/>
                    <a:lumOff val="25000"/>
                  </a:schemeClr>
                </a:solidFill>
                <a:latin typeface="+mn-lt"/>
              </a:rPr>
              <a:t>STRATEGY &amp; PERFORMANCE SERVICE</a:t>
            </a:r>
            <a:endParaRPr lang="en-US" sz="1600" b="1" spc="300" dirty="0">
              <a:solidFill>
                <a:schemeClr val="tx1">
                  <a:lumMod val="75000"/>
                  <a:lumOff val="25000"/>
                </a:schemeClr>
              </a:solidFill>
              <a:latin typeface="+mn-lt"/>
            </a:endParaRPr>
          </a:p>
        </p:txBody>
      </p:sp>
      <p:sp>
        <p:nvSpPr>
          <p:cNvPr id="39" name="Rounded Rectangle 38"/>
          <p:cNvSpPr/>
          <p:nvPr/>
        </p:nvSpPr>
        <p:spPr>
          <a:xfrm>
            <a:off x="6935911" y="5020636"/>
            <a:ext cx="1585109" cy="644399"/>
          </a:xfrm>
          <a:prstGeom prst="roundRect">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GLOBAL CONSULTING</a:t>
            </a:r>
            <a:endParaRPr lang="en-US" sz="1200" b="1" dirty="0">
              <a:solidFill>
                <a:schemeClr val="bg1"/>
              </a:solidFill>
            </a:endParaRPr>
          </a:p>
        </p:txBody>
      </p:sp>
      <p:sp>
        <p:nvSpPr>
          <p:cNvPr id="40" name="Rounded Rectangle 39"/>
          <p:cNvSpPr/>
          <p:nvPr/>
        </p:nvSpPr>
        <p:spPr>
          <a:xfrm>
            <a:off x="5210148" y="5018873"/>
            <a:ext cx="1585109" cy="644399"/>
          </a:xfrm>
          <a:prstGeom prst="roundRect">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DELIVERY CONSULTING</a:t>
            </a:r>
            <a:endParaRPr lang="en-US" sz="1200" b="1" dirty="0">
              <a:solidFill>
                <a:schemeClr val="bg1"/>
              </a:solidFill>
            </a:endParaRPr>
          </a:p>
        </p:txBody>
      </p:sp>
      <p:sp>
        <p:nvSpPr>
          <p:cNvPr id="25" name="Title 2"/>
          <p:cNvSpPr txBox="1">
            <a:spLocks/>
          </p:cNvSpPr>
          <p:nvPr/>
        </p:nvSpPr>
        <p:spPr bwMode="auto">
          <a:xfrm>
            <a:off x="1026122" y="243032"/>
            <a:ext cx="7815263" cy="984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baseline="0">
                <a:solidFill>
                  <a:schemeClr val="tx2"/>
                </a:solidFill>
                <a:latin typeface="+mj-lt"/>
                <a:ea typeface="+mj-ea"/>
                <a:cs typeface="+mj-cs"/>
              </a:defRPr>
            </a:lvl1pPr>
            <a:lvl2pPr algn="l" rtl="0" eaLnBrk="0" fontAlgn="base" hangingPunct="0">
              <a:lnSpc>
                <a:spcPct val="90000"/>
              </a:lnSpc>
              <a:spcBef>
                <a:spcPct val="0"/>
              </a:spcBef>
              <a:spcAft>
                <a:spcPct val="0"/>
              </a:spcAft>
              <a:defRPr sz="2400" b="1">
                <a:solidFill>
                  <a:schemeClr val="tx2"/>
                </a:solidFill>
                <a:latin typeface="Arial" charset="0"/>
              </a:defRPr>
            </a:lvl2pPr>
            <a:lvl3pPr algn="l" rtl="0" eaLnBrk="0" fontAlgn="base" hangingPunct="0">
              <a:lnSpc>
                <a:spcPct val="90000"/>
              </a:lnSpc>
              <a:spcBef>
                <a:spcPct val="0"/>
              </a:spcBef>
              <a:spcAft>
                <a:spcPct val="0"/>
              </a:spcAft>
              <a:defRPr sz="2400" b="1">
                <a:solidFill>
                  <a:schemeClr val="tx2"/>
                </a:solidFill>
                <a:latin typeface="Arial" charset="0"/>
              </a:defRPr>
            </a:lvl3pPr>
            <a:lvl4pPr algn="l" rtl="0" eaLnBrk="0" fontAlgn="base" hangingPunct="0">
              <a:lnSpc>
                <a:spcPct val="90000"/>
              </a:lnSpc>
              <a:spcBef>
                <a:spcPct val="0"/>
              </a:spcBef>
              <a:spcAft>
                <a:spcPct val="0"/>
              </a:spcAft>
              <a:defRPr sz="2400" b="1">
                <a:solidFill>
                  <a:schemeClr val="tx2"/>
                </a:solidFill>
                <a:latin typeface="Arial" charset="0"/>
              </a:defRPr>
            </a:lvl4pPr>
            <a:lvl5pPr algn="l" rtl="0" eaLnBrk="0" fontAlgn="base" hangingPunct="0">
              <a:lnSpc>
                <a:spcPct val="90000"/>
              </a:lnSpc>
              <a:spcBef>
                <a:spcPct val="0"/>
              </a:spcBef>
              <a:spcAft>
                <a:spcPct val="0"/>
              </a:spcAft>
              <a:defRPr sz="2400" b="1">
                <a:solidFill>
                  <a:schemeClr val="tx2"/>
                </a:solidFill>
                <a:latin typeface="Arial" charset="0"/>
              </a:defRPr>
            </a:lvl5pPr>
            <a:lvl6pPr marL="457200" algn="l" rtl="0" fontAlgn="base">
              <a:lnSpc>
                <a:spcPct val="90000"/>
              </a:lnSpc>
              <a:spcBef>
                <a:spcPct val="0"/>
              </a:spcBef>
              <a:spcAft>
                <a:spcPct val="0"/>
              </a:spcAft>
              <a:defRPr sz="2400" b="1">
                <a:solidFill>
                  <a:schemeClr val="tx2"/>
                </a:solidFill>
                <a:latin typeface="Arial" charset="0"/>
              </a:defRPr>
            </a:lvl6pPr>
            <a:lvl7pPr marL="914400" algn="l" rtl="0" fontAlgn="base">
              <a:lnSpc>
                <a:spcPct val="90000"/>
              </a:lnSpc>
              <a:spcBef>
                <a:spcPct val="0"/>
              </a:spcBef>
              <a:spcAft>
                <a:spcPct val="0"/>
              </a:spcAft>
              <a:defRPr sz="2400" b="1">
                <a:solidFill>
                  <a:schemeClr val="tx2"/>
                </a:solidFill>
                <a:latin typeface="Arial" charset="0"/>
              </a:defRPr>
            </a:lvl7pPr>
            <a:lvl8pPr marL="1371600" algn="l" rtl="0" fontAlgn="base">
              <a:lnSpc>
                <a:spcPct val="90000"/>
              </a:lnSpc>
              <a:spcBef>
                <a:spcPct val="0"/>
              </a:spcBef>
              <a:spcAft>
                <a:spcPct val="0"/>
              </a:spcAft>
              <a:defRPr sz="2400" b="1">
                <a:solidFill>
                  <a:schemeClr val="tx2"/>
                </a:solidFill>
                <a:latin typeface="Arial" charset="0"/>
              </a:defRPr>
            </a:lvl8pPr>
            <a:lvl9pPr marL="1828800" algn="l" rtl="0" fontAlgn="base">
              <a:lnSpc>
                <a:spcPct val="90000"/>
              </a:lnSpc>
              <a:spcBef>
                <a:spcPct val="0"/>
              </a:spcBef>
              <a:spcAft>
                <a:spcPct val="0"/>
              </a:spcAft>
              <a:defRPr sz="2400" b="1">
                <a:solidFill>
                  <a:schemeClr val="tx2"/>
                </a:solidFill>
                <a:latin typeface="Arial" charset="0"/>
              </a:defRPr>
            </a:lvl9pPr>
          </a:lstStyle>
          <a:p>
            <a:r>
              <a:rPr lang="en-GB" dirty="0" smtClean="0"/>
              <a:t>Experian’s deposit account and customer management capabilities</a:t>
            </a:r>
          </a:p>
        </p:txBody>
      </p:sp>
      <p:sp>
        <p:nvSpPr>
          <p:cNvPr id="44" name="Rounded Rectangle 43"/>
          <p:cNvSpPr/>
          <p:nvPr/>
        </p:nvSpPr>
        <p:spPr>
          <a:xfrm>
            <a:off x="2153359" y="2090574"/>
            <a:ext cx="1585109" cy="644399"/>
          </a:xfrm>
          <a:prstGeom prst="round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Wealth Insight Services</a:t>
            </a:r>
            <a:r>
              <a:rPr lang="en-US" sz="1400" b="1" baseline="30000" dirty="0">
                <a:solidFill>
                  <a:schemeClr val="bg1"/>
                </a:solidFill>
              </a:rPr>
              <a:t>SM</a:t>
            </a:r>
          </a:p>
        </p:txBody>
      </p:sp>
      <p:sp>
        <p:nvSpPr>
          <p:cNvPr id="45" name="Rounded Rectangle 44"/>
          <p:cNvSpPr/>
          <p:nvPr/>
        </p:nvSpPr>
        <p:spPr>
          <a:xfrm>
            <a:off x="7129577" y="2074815"/>
            <a:ext cx="1487140" cy="644399"/>
          </a:xfrm>
          <a:prstGeom prst="round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VANTAGE SCORE 3.0</a:t>
            </a:r>
            <a:endParaRPr lang="en-US" sz="1200" b="1" dirty="0">
              <a:solidFill>
                <a:schemeClr val="bg1"/>
              </a:solidFill>
            </a:endParaRPr>
          </a:p>
        </p:txBody>
      </p:sp>
      <p:sp>
        <p:nvSpPr>
          <p:cNvPr id="47" name="Rounded Rectangle 46"/>
          <p:cNvSpPr/>
          <p:nvPr/>
        </p:nvSpPr>
        <p:spPr>
          <a:xfrm>
            <a:off x="5486400" y="2781459"/>
            <a:ext cx="1385560" cy="525263"/>
          </a:xfrm>
          <a:prstGeom prst="round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EXTENDED VIEW SCORE</a:t>
            </a:r>
            <a:r>
              <a:rPr lang="en-US" sz="1200" b="1" baseline="30000" dirty="0" smtClean="0">
                <a:solidFill>
                  <a:schemeClr val="bg1"/>
                </a:solidFill>
              </a:rPr>
              <a:t>TM</a:t>
            </a:r>
            <a:endParaRPr lang="en-US" sz="1200" b="1" baseline="30000" dirty="0">
              <a:solidFill>
                <a:schemeClr val="bg1"/>
              </a:solidFill>
            </a:endParaRPr>
          </a:p>
        </p:txBody>
      </p:sp>
      <p:sp>
        <p:nvSpPr>
          <p:cNvPr id="50" name="Rounded Rectangle 49"/>
          <p:cNvSpPr/>
          <p:nvPr/>
        </p:nvSpPr>
        <p:spPr>
          <a:xfrm>
            <a:off x="7127420" y="2774364"/>
            <a:ext cx="1385560" cy="525263"/>
          </a:xfrm>
          <a:prstGeom prst="round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PREMIER ATTRIBUTES</a:t>
            </a:r>
            <a:r>
              <a:rPr lang="en-US" sz="1200" b="1" baseline="30000" dirty="0" smtClean="0">
                <a:solidFill>
                  <a:schemeClr val="bg1"/>
                </a:solidFill>
              </a:rPr>
              <a:t>SM</a:t>
            </a:r>
            <a:endParaRPr lang="en-US" sz="1200" b="1" baseline="30000" dirty="0">
              <a:solidFill>
                <a:schemeClr val="bg1"/>
              </a:solidFill>
            </a:endParaRPr>
          </a:p>
        </p:txBody>
      </p:sp>
      <p:sp>
        <p:nvSpPr>
          <p:cNvPr id="51" name="Rounded Rectangle 50"/>
          <p:cNvSpPr/>
          <p:nvPr/>
        </p:nvSpPr>
        <p:spPr>
          <a:xfrm>
            <a:off x="6345945" y="3373912"/>
            <a:ext cx="1393154" cy="541487"/>
          </a:xfrm>
          <a:prstGeom prst="round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Decisioning as a Service</a:t>
            </a:r>
            <a:r>
              <a:rPr lang="en-US" sz="1200" b="1" baseline="30000" dirty="0" smtClean="0">
                <a:solidFill>
                  <a:schemeClr val="bg1"/>
                </a:solidFill>
              </a:rPr>
              <a:t>TM</a:t>
            </a:r>
            <a:endParaRPr lang="en-US" sz="1200" b="1" baseline="30000" dirty="0">
              <a:solidFill>
                <a:schemeClr val="bg1"/>
              </a:solidFill>
            </a:endParaRPr>
          </a:p>
        </p:txBody>
      </p:sp>
      <p:sp>
        <p:nvSpPr>
          <p:cNvPr id="53" name="Rounded Rectangle 52"/>
          <p:cNvSpPr/>
          <p:nvPr/>
        </p:nvSpPr>
        <p:spPr>
          <a:xfrm>
            <a:off x="2281137" y="5745016"/>
            <a:ext cx="1607098" cy="644399"/>
          </a:xfrm>
          <a:prstGeom prst="roundRect">
            <a:avLst/>
          </a:prstGeom>
          <a:solidFill>
            <a:schemeClr val="tx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Powercurve</a:t>
            </a:r>
            <a:r>
              <a:rPr lang="en-US" sz="1200" b="1" baseline="30000" dirty="0" smtClean="0">
                <a:solidFill>
                  <a:schemeClr val="bg1"/>
                </a:solidFill>
              </a:rPr>
              <a:t>TM </a:t>
            </a:r>
            <a:r>
              <a:rPr lang="en-US" sz="1200" b="1" dirty="0" smtClean="0">
                <a:solidFill>
                  <a:schemeClr val="bg1"/>
                </a:solidFill>
              </a:rPr>
              <a:t> for DDA Customer Management</a:t>
            </a:r>
            <a:endParaRPr lang="en-US" sz="1200" b="1" baseline="30000" dirty="0">
              <a:solidFill>
                <a:schemeClr val="bg1"/>
              </a:solidFill>
            </a:endParaRPr>
          </a:p>
        </p:txBody>
      </p:sp>
      <p:sp>
        <p:nvSpPr>
          <p:cNvPr id="54" name="Rounded Rectangle 53"/>
          <p:cNvSpPr/>
          <p:nvPr/>
        </p:nvSpPr>
        <p:spPr>
          <a:xfrm>
            <a:off x="6152607" y="5768484"/>
            <a:ext cx="1585109" cy="644399"/>
          </a:xfrm>
          <a:prstGeom prst="roundRect">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CUSTOMER EXPERIENCE CONSULTING</a:t>
            </a:r>
            <a:endParaRPr lang="en-US" sz="1200" b="1" dirty="0">
              <a:solidFill>
                <a:schemeClr val="bg1"/>
              </a:solidFill>
            </a:endParaRPr>
          </a:p>
        </p:txBody>
      </p:sp>
      <p:sp>
        <p:nvSpPr>
          <p:cNvPr id="6" name="Rounded Rectangle 5"/>
          <p:cNvSpPr/>
          <p:nvPr/>
        </p:nvSpPr>
        <p:spPr>
          <a:xfrm>
            <a:off x="3777925" y="2485677"/>
            <a:ext cx="1544261" cy="1612990"/>
          </a:xfrm>
          <a:prstGeom prst="round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07096" y="2526275"/>
            <a:ext cx="1272535" cy="1272535"/>
          </a:xfrm>
          <a:prstGeom prst="rect">
            <a:avLst/>
          </a:prstGeom>
        </p:spPr>
      </p:pic>
      <p:sp>
        <p:nvSpPr>
          <p:cNvPr id="3" name="Rectangle 2"/>
          <p:cNvSpPr/>
          <p:nvPr/>
        </p:nvSpPr>
        <p:spPr>
          <a:xfrm>
            <a:off x="3779063" y="3712683"/>
            <a:ext cx="1549800" cy="307777"/>
          </a:xfrm>
          <a:prstGeom prst="rect">
            <a:avLst/>
          </a:prstGeom>
        </p:spPr>
        <p:txBody>
          <a:bodyPr wrap="square">
            <a:spAutoFit/>
          </a:bodyPr>
          <a:lstStyle/>
          <a:p>
            <a:pPr algn="ctr"/>
            <a:r>
              <a:rPr lang="en-US" sz="1400" b="1" dirty="0" smtClean="0">
                <a:solidFill>
                  <a:schemeClr val="bg2">
                    <a:lumMod val="75000"/>
                  </a:schemeClr>
                </a:solidFill>
              </a:rPr>
              <a:t>Grow &amp; Retain</a:t>
            </a:r>
            <a:endParaRPr lang="en-US" sz="1400" b="1" baseline="30000" dirty="0">
              <a:solidFill>
                <a:schemeClr val="bg2">
                  <a:lumMod val="75000"/>
                </a:schemeClr>
              </a:solidFill>
            </a:endParaRPr>
          </a:p>
        </p:txBody>
      </p:sp>
    </p:spTree>
    <p:extLst>
      <p:ext uri="{BB962C8B-B14F-4D97-AF65-F5344CB8AC3E}">
        <p14:creationId xmlns:p14="http://schemas.microsoft.com/office/powerpoint/2010/main" val="2549865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AVOCOMPONENTID" val="c3e9746e-ffad-41ca-8be6-0f97f501bc02"/>
</p:tagLst>
</file>

<file path=ppt/tags/tag2.xml><?xml version="1.0" encoding="utf-8"?>
<p:tagLst xmlns:a="http://schemas.openxmlformats.org/drawingml/2006/main" xmlns:r="http://schemas.openxmlformats.org/officeDocument/2006/relationships" xmlns:p="http://schemas.openxmlformats.org/presentationml/2006/main">
  <p:tag name="SAVOCOMPONENTID" val="c3e9746e-ffad-41ca-8be6-0f97f501bc02"/>
</p:tagLst>
</file>

<file path=ppt/theme/theme1.xml><?xml version="1.0" encoding="utf-8"?>
<a:theme xmlns:a="http://schemas.openxmlformats.org/drawingml/2006/main" name="EXPN Corporate Master">
  <a:themeElements>
    <a:clrScheme name="EXPN colors-Feb 2012">
      <a:dk1>
        <a:srgbClr val="FFFFFF"/>
      </a:dk1>
      <a:lt1>
        <a:srgbClr val="2F2F2F"/>
      </a:lt1>
      <a:dk2>
        <a:srgbClr val="ED1951"/>
      </a:dk2>
      <a:lt2>
        <a:srgbClr val="015CAE"/>
      </a:lt2>
      <a:accent1>
        <a:srgbClr val="70567A"/>
      </a:accent1>
      <a:accent2>
        <a:srgbClr val="387C2C"/>
      </a:accent2>
      <a:accent3>
        <a:srgbClr val="0095DA"/>
      </a:accent3>
      <a:accent4>
        <a:srgbClr val="BE8851"/>
      </a:accent4>
      <a:accent5>
        <a:srgbClr val="D3AB07"/>
      </a:accent5>
      <a:accent6>
        <a:srgbClr val="477B84"/>
      </a:accent6>
      <a:hlink>
        <a:srgbClr val="7A854D"/>
      </a:hlink>
      <a:folHlink>
        <a:srgbClr val="B2B2B2"/>
      </a:folHlink>
    </a:clrScheme>
    <a:fontScheme name="Experi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Experian-6-12-2009">
      <a:dk1>
        <a:srgbClr val="FFFFFF"/>
      </a:dk1>
      <a:lt1>
        <a:srgbClr val="5F5F5F"/>
      </a:lt1>
      <a:dk2>
        <a:srgbClr val="ED1951"/>
      </a:dk2>
      <a:lt2>
        <a:srgbClr val="015CAE"/>
      </a:lt2>
      <a:accent1>
        <a:srgbClr val="70567A"/>
      </a:accent1>
      <a:accent2>
        <a:srgbClr val="7A854D"/>
      </a:accent2>
      <a:accent3>
        <a:srgbClr val="0095DA"/>
      </a:accent3>
      <a:accent4>
        <a:srgbClr val="BE8851"/>
      </a:accent4>
      <a:accent5>
        <a:srgbClr val="D3AB07"/>
      </a:accent5>
      <a:accent6>
        <a:srgbClr val="477B84"/>
      </a:accent6>
      <a:hlink>
        <a:srgbClr val="387C2C"/>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xperian-6-12-2009">
      <a:dk1>
        <a:srgbClr val="FFFFFF"/>
      </a:dk1>
      <a:lt1>
        <a:srgbClr val="5F5F5F"/>
      </a:lt1>
      <a:dk2>
        <a:srgbClr val="ED1951"/>
      </a:dk2>
      <a:lt2>
        <a:srgbClr val="015CAE"/>
      </a:lt2>
      <a:accent1>
        <a:srgbClr val="70567A"/>
      </a:accent1>
      <a:accent2>
        <a:srgbClr val="7A854D"/>
      </a:accent2>
      <a:accent3>
        <a:srgbClr val="0095DA"/>
      </a:accent3>
      <a:accent4>
        <a:srgbClr val="BE8851"/>
      </a:accent4>
      <a:accent5>
        <a:srgbClr val="D3AB07"/>
      </a:accent5>
      <a:accent6>
        <a:srgbClr val="477B84"/>
      </a:accent6>
      <a:hlink>
        <a:srgbClr val="387C2C"/>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oject Presentation" ma:contentTypeID="0x010100D34391CCD3C3C349A580822ECF6BC15E0200A27D2F097254B54FB6F53FE528915133" ma:contentTypeVersion="" ma:contentTypeDescription="" ma:contentTypeScope="" ma:versionID="66559b59813286aec97c7e2786f32e00">
  <xsd:schema xmlns:xsd="http://www.w3.org/2001/XMLSchema" xmlns:xs="http://www.w3.org/2001/XMLSchema" xmlns:p="http://schemas.microsoft.com/office/2006/metadata/properties" xmlns:ns2="feeb9202-5b52-4190-b669-3ca5e5c3ddda" targetNamespace="http://schemas.microsoft.com/office/2006/metadata/properties" ma:root="true" ma:fieldsID="7c28ac9b97e57fd66ad398ba0b7fc610" ns2:_="">
    <xsd:import namespace="feeb9202-5b52-4190-b669-3ca5e5c3ddda"/>
    <xsd:element name="properties">
      <xsd:complexType>
        <xsd:sequence>
          <xsd:element name="documentManagement">
            <xsd:complexType>
              <xsd:all>
                <xsd:element ref="ns2:i1b2881c63f94e909fa342d8c935008a" minOccurs="0"/>
                <xsd:element ref="ns2:TaxCatchAll" minOccurs="0"/>
                <xsd:element ref="ns2:TaxCatchAllLabel" minOccurs="0"/>
                <xsd:element ref="ns2:Presentation_x0020_Type" minOccurs="0"/>
                <xsd:element ref="ns2:Project_x0020_Name"/>
                <xsd:element ref="ns2:Project_x0020_Number"/>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eb9202-5b52-4190-b669-3ca5e5c3ddda" elementFormDefault="qualified">
    <xsd:import namespace="http://schemas.microsoft.com/office/2006/documentManagement/types"/>
    <xsd:import namespace="http://schemas.microsoft.com/office/infopath/2007/PartnerControls"/>
    <xsd:element name="i1b2881c63f94e909fa342d8c935008a" ma:index="8" ma:taxonomy="true" ma:internalName="i1b2881c63f94e909fa342d8c935008a" ma:taxonomyFieldName="Client0" ma:displayName="Client" ma:default="" ma:fieldId="{21b2881c-63f9-4e90-9fa3-42d8c935008a}" ma:sspId="a0f92cb0-7a09-4377-991b-bef28468618c" ma:termSetId="8139f7b2-532d-4306-9011-a4ba6fb6e70a"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5a730d2-5905-4fc5-b61f-d0a2e3dc7d60}" ma:internalName="TaxCatchAll" ma:showField="CatchAllData" ma:web="feeb9202-5b52-4190-b669-3ca5e5c3ddd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5a730d2-5905-4fc5-b61f-d0a2e3dc7d60}" ma:internalName="TaxCatchAllLabel" ma:readOnly="true" ma:showField="CatchAllDataLabel" ma:web="feeb9202-5b52-4190-b669-3ca5e5c3ddda">
      <xsd:complexType>
        <xsd:complexContent>
          <xsd:extension base="dms:MultiChoiceLookup">
            <xsd:sequence>
              <xsd:element name="Value" type="dms:Lookup" maxOccurs="unbounded" minOccurs="0" nillable="true"/>
            </xsd:sequence>
          </xsd:extension>
        </xsd:complexContent>
      </xsd:complexType>
    </xsd:element>
    <xsd:element name="Presentation_x0020_Type" ma:index="12" nillable="true" ma:displayName="Presentation Type" ma:default="Concepting" ma:format="Dropdown" ma:internalName="Presentation_x0020_Type">
      <xsd:simpleType>
        <xsd:restriction base="dms:Choice">
          <xsd:enumeration value="Concepting"/>
          <xsd:enumeration value="Creative Review"/>
          <xsd:enumeration value="Findings"/>
          <xsd:enumeration value="Research"/>
          <xsd:enumeration value="Strategy"/>
          <xsd:enumeration value="Other"/>
        </xsd:restriction>
      </xsd:simpleType>
    </xsd:element>
    <xsd:element name="Project_x0020_Name" ma:index="13" ma:displayName="Project Name" ma:internalName="Project_x0020_Name">
      <xsd:simpleType>
        <xsd:restriction base="dms:Text">
          <xsd:maxLength value="255"/>
        </xsd:restriction>
      </xsd:simpleType>
    </xsd:element>
    <xsd:element name="Project_x0020_Number" ma:index="14" ma:displayName="Project Number" ma:internalName="Project_x0020_Number">
      <xsd:simpleType>
        <xsd:restriction base="dms:Text">
          <xsd:maxLength value="255"/>
        </xsd:restrictio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eeb9202-5b52-4190-b669-3ca5e5c3ddda">
      <Value>38</Value>
    </TaxCatchAll>
    <i1b2881c63f94e909fa342d8c935008a xmlns="feeb9202-5b52-4190-b669-3ca5e5c3ddda">
      <Terms xmlns="http://schemas.microsoft.com/office/infopath/2007/PartnerControls">
        <TermInfo xmlns="http://schemas.microsoft.com/office/infopath/2007/PartnerControls">
          <TermName xmlns="http://schemas.microsoft.com/office/infopath/2007/PartnerControls">Experian</TermName>
          <TermId xmlns="http://schemas.microsoft.com/office/infopath/2007/PartnerControls">79b8158a-1f1c-462b-a2ff-6b227a175df1</TermId>
        </TermInfo>
      </Terms>
    </i1b2881c63f94e909fa342d8c935008a>
    <Project_x0020_Name xmlns="feeb9202-5b52-4190-b669-3ca5e5c3ddda">GCP Presentation</Project_x0020_Name>
    <Project_x0020_Number xmlns="feeb9202-5b52-4190-b669-3ca5e5c3ddda">EXP-236</Project_x0020_Number>
    <Presentation_x0020_Type xmlns="feeb9202-5b52-4190-b669-3ca5e5c3ddda">Concepting</Presentation_x0020_Type>
    <SharedWithUsers xmlns="feeb9202-5b52-4190-b669-3ca5e5c3ddda">
      <UserInfo>
        <DisplayName>Jamie Guse</DisplayName>
        <AccountId>34</AccountId>
        <AccountType/>
      </UserInfo>
      <UserInfo>
        <DisplayName>Maggie Sears</DisplayName>
        <AccountId>36</AccountId>
        <AccountType/>
      </UserInfo>
      <UserInfo>
        <DisplayName>Fred Stockham</DisplayName>
        <AccountId>29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E81289-E9B4-4D02-BAA6-B523C8275B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eb9202-5b52-4190-b669-3ca5e5c3dd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19A528-D2EE-4D28-A2C3-1C18DBF21C78}">
  <ds:schemaRefs>
    <ds:schemaRef ds:uri="http://purl.org/dc/elements/1.1/"/>
    <ds:schemaRef ds:uri="http://schemas.microsoft.com/office/2006/metadata/properties"/>
    <ds:schemaRef ds:uri="http://purl.org/dc/term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feeb9202-5b52-4190-b669-3ca5e5c3ddda"/>
  </ds:schemaRefs>
</ds:datastoreItem>
</file>

<file path=customXml/itemProps3.xml><?xml version="1.0" encoding="utf-8"?>
<ds:datastoreItem xmlns:ds="http://schemas.openxmlformats.org/officeDocument/2006/customXml" ds:itemID="{336EE164-217C-4FFE-A55F-C841F5AE9C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51311</TotalTime>
  <Words>1258</Words>
  <Application>Microsoft Office PowerPoint</Application>
  <PresentationFormat>On-screen Show (4:3)</PresentationFormat>
  <Paragraphs>451</Paragraphs>
  <Slides>24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Century Gothic</vt:lpstr>
      <vt:lpstr>Wingdings</vt:lpstr>
      <vt:lpstr>ＭＳ Ｐゴシック</vt:lpstr>
      <vt:lpstr>Arial Black</vt:lpstr>
      <vt:lpstr>Times New Roman</vt:lpstr>
      <vt:lpstr>Gothic 720</vt:lpstr>
      <vt:lpstr>EXPN Corporate Master</vt:lpstr>
      <vt:lpstr>Enabling Enterprise  Deposit Management</vt:lpstr>
      <vt:lpstr>Today’s panel</vt:lpstr>
      <vt:lpstr>Enterprise capabilities for deposit management </vt:lpstr>
      <vt:lpstr>PowerPoint Presentation</vt:lpstr>
      <vt:lpstr>PowerPoint Presentation</vt:lpstr>
      <vt:lpstr>Experian’s deposit management capabilities can deliver improved profitability for your portfolio…</vt:lpstr>
      <vt:lpstr>PowerPoint Presentation</vt:lpstr>
      <vt:lpstr>PowerPoint Presentation</vt:lpstr>
      <vt:lpstr>PowerPoint Presentation</vt:lpstr>
      <vt:lpstr>Experian’s DDA capabilities</vt:lpstr>
      <vt:lpstr>PowerPoint Presentation</vt:lpstr>
      <vt:lpstr>PowerPoint Presentation</vt:lpstr>
      <vt:lpstr>PowerPoint Presentation</vt:lpstr>
      <vt:lpstr>PowerPoint Presentation</vt:lpstr>
      <vt:lpstr>PowerPoint Presentation</vt:lpstr>
      <vt:lpstr>PowerPoint Presentation</vt:lpstr>
      <vt:lpstr>Decisioning as a Service used after account opening to assess credit-based offers in real-time</vt:lpstr>
      <vt:lpstr>Decisioning as a Service enables improved DDA account opening decisions and instant prescreen</vt:lpstr>
      <vt:lpstr>PowerPoint Presentation</vt:lpstr>
      <vt:lpstr>PowerPoint Presentation</vt:lpstr>
      <vt:lpstr>Deposits Capabilities Assessment and Strategy Design  Phased Implementation Approach</vt:lpstr>
      <vt:lpstr>The customer experience is important…</vt:lpstr>
      <vt:lpstr>Today’s panel</vt:lpstr>
      <vt:lpstr>PowerPoint Presentation</vt:lpstr>
    </vt:vector>
  </TitlesOfParts>
  <Company>Experian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Experian Global Consulting Presentation</dc:title>
  <dc:subject>GLOBAL CONSULTING</dc:subject>
  <dc:creator>Scott Patten</dc:creator>
  <cp:lastModifiedBy>Schibye, Lauren</cp:lastModifiedBy>
  <cp:revision>1640</cp:revision>
  <cp:lastPrinted>2016-01-21T18:41:29Z</cp:lastPrinted>
  <dcterms:created xsi:type="dcterms:W3CDTF">2010-01-08T20:24:15Z</dcterms:created>
  <dcterms:modified xsi:type="dcterms:W3CDTF">2016-01-21T18:51:49Z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0x010100D34391CCD3C3C349A580822ECF6BC15E0200A27D2F097254B54FB6F53FE528915133</vt:lpwstr>
  </property>
  <property fmtid="{D5CDD505-2E9C-101B-9397-08002B2CF9AE}" pid="3" name="Vertical">
    <vt:lpwstr/>
  </property>
  <property fmtid="{D5CDD505-2E9C-101B-9397-08002B2CF9AE}" pid="4" name="Client0">
    <vt:lpwstr>38;#Experian|79b8158a-1f1c-462b-a2ff-6b227a175df1</vt:lpwstr>
  </property>
</Properties>
</file>